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2"/>
    <p:sldMasterId id="2147483738" r:id="rId3"/>
  </p:sldMasterIdLst>
  <p:notesMasterIdLst>
    <p:notesMasterId r:id="rId22"/>
  </p:notesMasterIdLst>
  <p:sldIdLst>
    <p:sldId id="360" r:id="rId4"/>
    <p:sldId id="369" r:id="rId5"/>
    <p:sldId id="361" r:id="rId6"/>
    <p:sldId id="368" r:id="rId7"/>
    <p:sldId id="363" r:id="rId8"/>
    <p:sldId id="362" r:id="rId9"/>
    <p:sldId id="364" r:id="rId10"/>
    <p:sldId id="365" r:id="rId11"/>
    <p:sldId id="366" r:id="rId12"/>
    <p:sldId id="367" r:id="rId13"/>
    <p:sldId id="370" r:id="rId14"/>
    <p:sldId id="371" r:id="rId15"/>
    <p:sldId id="372" r:id="rId16"/>
    <p:sldId id="374" r:id="rId17"/>
    <p:sldId id="373" r:id="rId18"/>
    <p:sldId id="375" r:id="rId19"/>
    <p:sldId id="376" r:id="rId20"/>
    <p:sldId id="3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18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8" d="100"/>
          <a:sy n="58" d="100"/>
        </p:scale>
        <p:origin x="-1056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3332D-9A3A-416C-8380-9410033AB64C}" type="datetimeFigureOut">
              <a:rPr lang="en-US" smtClean="0"/>
              <a:t>03/04/18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6E0EB-5BC7-4BBC-93DA-B1940D373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1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E3AD-88C2-4B1B-AC0E-54F2BDB6033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0"/>
            <a:ext cx="12192000" cy="45016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17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43F0-4F26-4D87-9DFC-95B8533AAC8B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4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0368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42B4-1F91-4322-9B35-0DEEB07F6B1A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0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E3AD-88C2-4B1B-AC0E-54F2BDB6033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0"/>
            <a:ext cx="12192000" cy="45016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13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66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C555-0DF0-4310-AB4E-D18C5E0283ED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91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C11F-25D0-49CF-B82F-EF80C3B22E1E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14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BA603-B049-4D61-956C-A3191C61F93B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195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7C9C-5C36-41D8-9393-09703C15244A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25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C1A5-6457-48F1-BB37-BD3A5A8D09A6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80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3348-EBEE-4453-9B21-0EAB0F29E439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1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2708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 sz="2800" b="1" baseline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3361"/>
            <a:ext cx="11353800" cy="4351337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545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38E9-2A7A-417C-BBD4-1A79526EA921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30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43F0-4F26-4D87-9DFC-95B8533AAC8B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9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42B4-1F91-4322-9B35-0DEEB07F6B1A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4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9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C555-0DF0-4310-AB4E-D18C5E0283ED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97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C11F-25D0-49CF-B82F-EF80C3B22E1E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2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6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7556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BA603-B049-4D61-956C-A3191C61F93B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0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7C9C-5C36-41D8-9393-09703C15244A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1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C1A5-6457-48F1-BB37-BD3A5A8D09A6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8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6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3348-EBEE-4453-9B21-0EAB0F29E439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38E9-2A7A-417C-BBD4-1A79526EA921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5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979B8A4-F6D7-4E78-BD6F-56A50028B37A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9B8A4-F6D7-4E78-BD6F-56A50028B37A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BE95-9F3B-4B11-A603-1C5BB5536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5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0.png"/><Relationship Id="rId13" Type="http://schemas.openxmlformats.org/officeDocument/2006/relationships/image" Target="../media/image110.png"/><Relationship Id="rId15" Type="http://schemas.openxmlformats.org/officeDocument/2006/relationships/image" Target="../media/image100.png"/><Relationship Id="rId16" Type="http://schemas.openxmlformats.org/officeDocument/2006/relationships/image" Target="../media/image60.png"/><Relationship Id="rId17" Type="http://schemas.openxmlformats.org/officeDocument/2006/relationships/image" Target="../media/image120.png"/><Relationship Id="rId18" Type="http://schemas.openxmlformats.org/officeDocument/2006/relationships/image" Target="../media/image7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5.gif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png"/><Relationship Id="rId12" Type="http://schemas.openxmlformats.org/officeDocument/2006/relationships/image" Target="../media/image110.png"/><Relationship Id="rId13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gif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0.png"/><Relationship Id="rId8" Type="http://schemas.openxmlformats.org/officeDocument/2006/relationships/image" Target="../media/image70.png"/><Relationship Id="rId9" Type="http://schemas.openxmlformats.org/officeDocument/2006/relationships/image" Target="../media/image80.png"/><Relationship Id="rId10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3999" y="63513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Stability at low sampling rates and high stiffnesses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3999" y="3155780"/>
            <a:ext cx="9144000" cy="2544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Indrajit</a:t>
            </a:r>
            <a:r>
              <a:rPr lang="en-US" dirty="0" smtClean="0"/>
              <a:t> Desai and </a:t>
            </a:r>
            <a:r>
              <a:rPr lang="en-US" dirty="0" err="1" smtClean="0"/>
              <a:t>Abhishek</a:t>
            </a:r>
            <a:r>
              <a:rPr lang="en-US" dirty="0" smtClean="0"/>
              <a:t> Gupta (Mechanical Eng.)</a:t>
            </a:r>
          </a:p>
          <a:p>
            <a:pPr marL="0" indent="0" algn="ctr">
              <a:buNone/>
            </a:pPr>
            <a:r>
              <a:rPr lang="en-US" dirty="0" smtClean="0"/>
              <a:t> and</a:t>
            </a:r>
          </a:p>
          <a:p>
            <a:pPr marL="0" indent="0" algn="ctr">
              <a:buNone/>
            </a:pPr>
            <a:r>
              <a:rPr lang="en-US" dirty="0" smtClean="0"/>
              <a:t> Debraj Chakraborty (Electrical Eng.)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2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815"/>
            <a:ext cx="109728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most common </a:t>
            </a:r>
            <a:r>
              <a:rPr lang="en-US" dirty="0" smtClean="0"/>
              <a:t>haptic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21524"/>
            <a:ext cx="10972800" cy="764244"/>
          </a:xfrm>
        </p:spPr>
        <p:txBody>
          <a:bodyPr/>
          <a:lstStyle/>
          <a:p>
            <a:r>
              <a:rPr lang="en-US" dirty="0" smtClean="0"/>
              <a:t>Open Loop Impedance Control (OLIC)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48216" y="1334995"/>
            <a:ext cx="6700946" cy="2737116"/>
            <a:chOff x="841536" y="2188818"/>
            <a:chExt cx="9571845" cy="3763243"/>
          </a:xfrm>
        </p:grpSpPr>
        <p:grpSp>
          <p:nvGrpSpPr>
            <p:cNvPr id="8" name="Group 7"/>
            <p:cNvGrpSpPr/>
            <p:nvPr/>
          </p:nvGrpSpPr>
          <p:grpSpPr>
            <a:xfrm>
              <a:off x="1082135" y="2188818"/>
              <a:ext cx="9331246" cy="3462236"/>
              <a:chOff x="1666430" y="2294089"/>
              <a:chExt cx="8512854" cy="315858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576524" y="2589975"/>
                <a:ext cx="1119768" cy="75303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202360" y="4244403"/>
                <a:ext cx="1761379" cy="120826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i="1" dirty="0">
                  <a:solidFill>
                    <a:schemeClr val="tx1"/>
                  </a:solidFill>
                  <a:latin typeface="cmbx10" panose="020B0500000000000000" pitchFamily="34" charset="0"/>
                </a:endParaRPr>
              </a:p>
            </p:txBody>
          </p:sp>
          <p:sp>
            <p:nvSpPr>
              <p:cNvPr id="18" name="Flowchart: Summing Junction 55"/>
              <p:cNvSpPr/>
              <p:nvPr/>
            </p:nvSpPr>
            <p:spPr>
              <a:xfrm>
                <a:off x="2827435" y="2786202"/>
                <a:ext cx="430306" cy="363070"/>
              </a:xfrm>
              <a:prstGeom prst="flowChartSummingJunction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740075" y="4437949"/>
                <a:ext cx="896237" cy="75303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i="1" dirty="0">
                  <a:solidFill>
                    <a:schemeClr val="tx1"/>
                  </a:solidFill>
                  <a:latin typeface="cmbx10" panose="020B0500000000000000" pitchFamily="34" charset="0"/>
                </a:endParaRPr>
              </a:p>
            </p:txBody>
          </p:sp>
          <p:cxnSp>
            <p:nvCxnSpPr>
              <p:cNvPr id="20" name="Straight Arrow Connector 19"/>
              <p:cNvCxnSpPr>
                <a:stCxn id="18" idx="6"/>
                <a:endCxn id="16" idx="1"/>
              </p:cNvCxnSpPr>
              <p:nvPr/>
            </p:nvCxnSpPr>
            <p:spPr>
              <a:xfrm flipV="1">
                <a:off x="3257741" y="2966493"/>
                <a:ext cx="2318783" cy="124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6" idx="3"/>
              </p:cNvCxnSpPr>
              <p:nvPr/>
            </p:nvCxnSpPr>
            <p:spPr>
              <a:xfrm flipV="1">
                <a:off x="6696292" y="2965515"/>
                <a:ext cx="3482992" cy="9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9175571" y="2966491"/>
                <a:ext cx="0" cy="18422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8617840" y="4808736"/>
                <a:ext cx="557731" cy="573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9" idx="1"/>
                <a:endCxn id="17" idx="3"/>
              </p:cNvCxnSpPr>
              <p:nvPr/>
            </p:nvCxnSpPr>
            <p:spPr>
              <a:xfrm flipH="1">
                <a:off x="6963739" y="4814467"/>
                <a:ext cx="776336" cy="340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042588" y="3149272"/>
                <a:ext cx="0" cy="166071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2370848" y="2294089"/>
                <a:ext cx="287208" cy="67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latin typeface="cmbx10" panose="020B0500000000000000" pitchFamily="34" charset="0"/>
                  </a:rPr>
                  <a:t>+</a:t>
                </a:r>
                <a:endParaRPr lang="en-IN" sz="2200" b="1" dirty="0">
                  <a:latin typeface="cmbx10" panose="020B0500000000000000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97786" y="3144829"/>
                <a:ext cx="287208" cy="67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atin typeface="cmbx10" panose="020B0500000000000000" pitchFamily="34" charset="0"/>
                  </a:rPr>
                  <a:t>-</a:t>
                </a:r>
                <a:endParaRPr lang="en-IN" sz="2200" b="1" dirty="0">
                  <a:latin typeface="cmbx10" panose="020B0500000000000000" pitchFamily="34" charset="0"/>
                </a:endParaRPr>
              </a:p>
            </p:txBody>
          </p:sp>
          <p:cxnSp>
            <p:nvCxnSpPr>
              <p:cNvPr id="28" name="Straight Arrow Connector 27"/>
              <p:cNvCxnSpPr>
                <a:endCxn id="18" idx="2"/>
              </p:cNvCxnSpPr>
              <p:nvPr/>
            </p:nvCxnSpPr>
            <p:spPr>
              <a:xfrm>
                <a:off x="1666430" y="2965515"/>
                <a:ext cx="1161005" cy="222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3636503" y="4432219"/>
                <a:ext cx="896237" cy="75303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i="1" dirty="0">
                  <a:solidFill>
                    <a:schemeClr val="tx1"/>
                  </a:solidFill>
                  <a:latin typeface="cmbx10" panose="020B0500000000000000" pitchFamily="34" charset="0"/>
                </a:endParaRPr>
              </a:p>
            </p:txBody>
          </p:sp>
          <p:cxnSp>
            <p:nvCxnSpPr>
              <p:cNvPr id="30" name="Straight Arrow Connector 29"/>
              <p:cNvCxnSpPr>
                <a:stCxn id="17" idx="1"/>
                <a:endCxn id="29" idx="3"/>
              </p:cNvCxnSpPr>
              <p:nvPr/>
            </p:nvCxnSpPr>
            <p:spPr>
              <a:xfrm flipH="1" flipV="1">
                <a:off x="4532740" y="4808736"/>
                <a:ext cx="669619" cy="3980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3042588" y="4797338"/>
                <a:ext cx="612965" cy="2242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5496528" y="2605275"/>
              <a:ext cx="1051129" cy="719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Haptic Device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38065" y="4772687"/>
              <a:ext cx="549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D/A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5348" y="4390546"/>
              <a:ext cx="1885810" cy="683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Environment to be simulated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92959" y="4750794"/>
              <a:ext cx="549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A/D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1536" y="2419172"/>
              <a:ext cx="1345061" cy="130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Human force input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63924" y="2473916"/>
              <a:ext cx="2123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Device displacement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14105" y="5582729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Sampling time T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124349" y="1093321"/>
            <a:ext cx="4001954" cy="2176555"/>
            <a:chOff x="841536" y="2188818"/>
            <a:chExt cx="9571845" cy="3462236"/>
          </a:xfrm>
        </p:grpSpPr>
        <p:grpSp>
          <p:nvGrpSpPr>
            <p:cNvPr id="42" name="Group 41"/>
            <p:cNvGrpSpPr/>
            <p:nvPr/>
          </p:nvGrpSpPr>
          <p:grpSpPr>
            <a:xfrm>
              <a:off x="1082135" y="2188818"/>
              <a:ext cx="9331246" cy="3462236"/>
              <a:chOff x="1666430" y="2294089"/>
              <a:chExt cx="8512854" cy="3158583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576524" y="2589975"/>
                <a:ext cx="1119768" cy="75303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202360" y="4244403"/>
                <a:ext cx="1761379" cy="120826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i="1" dirty="0">
                  <a:solidFill>
                    <a:schemeClr val="tx1"/>
                  </a:solidFill>
                  <a:latin typeface="cmbx10" panose="020B0500000000000000" pitchFamily="34" charset="0"/>
                </a:endParaRPr>
              </a:p>
            </p:txBody>
          </p:sp>
          <p:sp>
            <p:nvSpPr>
              <p:cNvPr id="52" name="Flowchart: Summing Junction 55"/>
              <p:cNvSpPr/>
              <p:nvPr/>
            </p:nvSpPr>
            <p:spPr>
              <a:xfrm>
                <a:off x="2827435" y="2786202"/>
                <a:ext cx="430306" cy="363070"/>
              </a:xfrm>
              <a:prstGeom prst="flowChartSummingJunction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4" name="Straight Arrow Connector 53"/>
              <p:cNvCxnSpPr>
                <a:stCxn id="52" idx="6"/>
                <a:endCxn id="50" idx="1"/>
              </p:cNvCxnSpPr>
              <p:nvPr/>
            </p:nvCxnSpPr>
            <p:spPr>
              <a:xfrm flipV="1">
                <a:off x="3257741" y="2966493"/>
                <a:ext cx="2318783" cy="124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stCxn id="50" idx="3"/>
              </p:cNvCxnSpPr>
              <p:nvPr/>
            </p:nvCxnSpPr>
            <p:spPr>
              <a:xfrm flipV="1">
                <a:off x="6696292" y="2965515"/>
                <a:ext cx="3482992" cy="9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9175571" y="2966491"/>
                <a:ext cx="0" cy="18422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endCxn id="45" idx="3"/>
              </p:cNvCxnSpPr>
              <p:nvPr/>
            </p:nvCxnSpPr>
            <p:spPr>
              <a:xfrm flipH="1">
                <a:off x="6894202" y="4776966"/>
                <a:ext cx="2281374" cy="831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V="1">
                <a:off x="3042588" y="3149272"/>
                <a:ext cx="0" cy="166071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2370848" y="2294089"/>
                <a:ext cx="287208" cy="67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latin typeface="cmbx10" panose="020B0500000000000000" pitchFamily="34" charset="0"/>
                  </a:rPr>
                  <a:t>+</a:t>
                </a:r>
                <a:endParaRPr lang="en-IN" sz="2200" b="1" dirty="0">
                  <a:latin typeface="cmbx10" panose="020B0500000000000000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497786" y="3144829"/>
                <a:ext cx="287208" cy="67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atin typeface="cmbx10" panose="020B0500000000000000" pitchFamily="34" charset="0"/>
                  </a:rPr>
                  <a:t>-</a:t>
                </a:r>
                <a:endParaRPr lang="en-IN" sz="2200" b="1" dirty="0">
                  <a:latin typeface="cmbx10" panose="020B0500000000000000" pitchFamily="34" charset="0"/>
                </a:endParaRPr>
              </a:p>
            </p:txBody>
          </p:sp>
          <p:cxnSp>
            <p:nvCxnSpPr>
              <p:cNvPr id="62" name="Straight Arrow Connector 61"/>
              <p:cNvCxnSpPr>
                <a:endCxn id="52" idx="2"/>
              </p:cNvCxnSpPr>
              <p:nvPr/>
            </p:nvCxnSpPr>
            <p:spPr>
              <a:xfrm>
                <a:off x="1666430" y="2965515"/>
                <a:ext cx="1161005" cy="222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>
                <a:stCxn id="51" idx="1"/>
              </p:cNvCxnSpPr>
              <p:nvPr/>
            </p:nvCxnSpPr>
            <p:spPr>
              <a:xfrm flipH="1" flipV="1">
                <a:off x="3071554" y="4805925"/>
                <a:ext cx="2130806" cy="4261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5496527" y="2605275"/>
              <a:ext cx="1211202" cy="48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H(s)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4855" y="4634321"/>
              <a:ext cx="1577629" cy="734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k</a:t>
              </a:r>
              <a:r>
                <a:rPr lang="en-US" sz="2400" baseline="-25000" dirty="0" err="1" smtClean="0"/>
                <a:t>e</a:t>
              </a:r>
              <a:endParaRPr lang="en-US" sz="2400" baseline="-25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41536" y="2314696"/>
              <a:ext cx="1345061" cy="58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F_h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71059" y="2299791"/>
              <a:ext cx="691585" cy="587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31129" y="3350149"/>
            <a:ext cx="3619500" cy="1354013"/>
            <a:chOff x="8155937" y="4948338"/>
            <a:chExt cx="3619500" cy="1354013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9637" y="4948338"/>
              <a:ext cx="2768600" cy="4953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5937" y="5497843"/>
              <a:ext cx="3619500" cy="62230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868900" y="5933019"/>
              <a:ext cx="2293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Improper way to write</a:t>
              </a:r>
              <a:endParaRPr lang="en-US" dirty="0"/>
            </a:p>
          </p:txBody>
        </p:sp>
      </p:grpSp>
      <p:pic>
        <p:nvPicPr>
          <p:cNvPr id="77" name="Picture 76" descr="r_locus_sampl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766" y="4047903"/>
            <a:ext cx="5596873" cy="2810097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3985530" y="4619435"/>
            <a:ext cx="790536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poles go outside the unit circle with increasing sample </a:t>
            </a:r>
            <a:r>
              <a:rPr lang="en-US" sz="2400" dirty="0" smtClean="0"/>
              <a:t>time </a:t>
            </a:r>
            <a:r>
              <a:rPr lang="en-US" sz="2400" dirty="0" smtClean="0"/>
              <a:t>at around </a:t>
            </a:r>
            <a:r>
              <a:rPr lang="en-US" sz="2400" dirty="0" smtClean="0"/>
              <a:t>100Hz (for this specific example)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Colgate (1997) derived a passivity based stability criterion:</a:t>
            </a:r>
            <a:endParaRPr lang="en-US" sz="2400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094" y="5842446"/>
            <a:ext cx="1370921" cy="9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8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Method: (Old) Model matching theory in a virtual reality wrapping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9612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noticed that the two user requirements of (a) mimicking a given system (b) while preserving stability is exactly the H-infinity model matching problem.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77" y="2495808"/>
            <a:ext cx="6485273" cy="4033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45497" y="2933670"/>
            <a:ext cx="4379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requirements above are:</a:t>
            </a:r>
          </a:p>
          <a:p>
            <a:pPr marL="342900" indent="-342900">
              <a:buAutoNum type="alphaLcParenBoth"/>
            </a:pPr>
            <a:r>
              <a:rPr lang="en-US" sz="2400" i="1" dirty="0" smtClean="0"/>
              <a:t> E</a:t>
            </a:r>
            <a:r>
              <a:rPr lang="en-US" sz="2400" dirty="0" smtClean="0"/>
              <a:t>(s) and the closed loop system G(s) must match for a large range of input frequencies</a:t>
            </a:r>
          </a:p>
          <a:p>
            <a:pPr marL="342900" indent="-342900">
              <a:buAutoNum type="alphaLcParenBoth"/>
            </a:pPr>
            <a:r>
              <a:rPr lang="en-US" sz="2400" dirty="0" smtClean="0"/>
              <a:t> C(s) must be stabilizing i.e. G(s) must be stable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481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901" y="1598194"/>
            <a:ext cx="3797068" cy="1128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Matching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3704"/>
            <a:ext cx="10972800" cy="4525963"/>
          </a:xfrm>
        </p:spPr>
        <p:txBody>
          <a:bodyPr/>
          <a:lstStyle/>
          <a:p>
            <a:r>
              <a:rPr lang="en-US" sz="2400" dirty="0" smtClean="0"/>
              <a:t>Given a error tolerance of </a:t>
            </a:r>
            <a:r>
              <a:rPr lang="en-US" sz="2400" dirty="0" smtClean="0">
                <a:latin typeface="Symbol" charset="2"/>
                <a:cs typeface="Symbol" charset="2"/>
              </a:rPr>
              <a:t>g </a:t>
            </a:r>
            <a:r>
              <a:rPr lang="en-US" sz="2400" dirty="0" smtClean="0"/>
              <a:t>H-infinity model matching theory lets us efficiently search for a stabilizing controller C(s) such that</a:t>
            </a:r>
          </a:p>
          <a:p>
            <a:r>
              <a:rPr lang="en-US" sz="2400" dirty="0" smtClean="0">
                <a:cs typeface="Symbol" charset="2"/>
              </a:rPr>
              <a:t>Clearly such a controller will not exist</a:t>
            </a:r>
          </a:p>
          <a:p>
            <a:r>
              <a:rPr lang="en-US" sz="2400" dirty="0" smtClean="0">
                <a:cs typeface="Symbol" charset="2"/>
              </a:rPr>
              <a:t>Hence we bring in a weighting function of cutoff </a:t>
            </a:r>
            <a:r>
              <a:rPr lang="en-US" sz="2400" dirty="0" err="1" smtClean="0">
                <a:cs typeface="Symbol" charset="2"/>
              </a:rPr>
              <a:t>freq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err="1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err="1" smtClean="0">
                <a:cs typeface="Symbol" charset="2"/>
              </a:rPr>
              <a:t>c</a:t>
            </a:r>
            <a:r>
              <a:rPr lang="en-US" sz="2400" dirty="0" smtClean="0">
                <a:cs typeface="Symbol" charset="2"/>
              </a:rPr>
              <a:t> and solve for C(s) using the following constraint</a:t>
            </a:r>
          </a:p>
          <a:p>
            <a:endParaRPr lang="en-US" sz="2400" dirty="0">
              <a:cs typeface="Symbol" charset="2"/>
            </a:endParaRPr>
          </a:p>
          <a:p>
            <a:endParaRPr lang="en-US" sz="2400" dirty="0" smtClean="0">
              <a:cs typeface="Symbol" charset="2"/>
            </a:endParaRPr>
          </a:p>
          <a:p>
            <a:endParaRPr lang="en-US" sz="2400" dirty="0">
              <a:cs typeface="Symbol" charset="2"/>
            </a:endParaRPr>
          </a:p>
          <a:p>
            <a:r>
              <a:rPr lang="en-US" sz="2400" dirty="0" smtClean="0">
                <a:cs typeface="Symbol" charset="2"/>
              </a:rPr>
              <a:t>the BW achieved can be made to be larger</a:t>
            </a:r>
          </a:p>
          <a:p>
            <a:pPr marL="0" indent="0">
              <a:buNone/>
            </a:pPr>
            <a:r>
              <a:rPr lang="en-US" sz="2400" dirty="0" smtClean="0">
                <a:cs typeface="Symbol" charset="2"/>
              </a:rPr>
              <a:t>     than </a:t>
            </a:r>
            <a:r>
              <a:rPr lang="en-US" sz="2400" dirty="0" err="1">
                <a:latin typeface="Symbol" charset="2"/>
                <a:cs typeface="Symbol" charset="2"/>
              </a:rPr>
              <a:t>w</a:t>
            </a:r>
            <a:r>
              <a:rPr lang="en-US" sz="2400" baseline="-25000" dirty="0" err="1">
                <a:cs typeface="Symbol" charset="2"/>
              </a:rPr>
              <a:t>c</a:t>
            </a:r>
            <a:r>
              <a:rPr lang="en-US" sz="2400" dirty="0" smtClean="0">
                <a:cs typeface="Symbol" charset="2"/>
              </a:rPr>
              <a:t> </a:t>
            </a:r>
            <a:endParaRPr lang="en-US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982" y="3494950"/>
            <a:ext cx="5831470" cy="3204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207" y="3530500"/>
            <a:ext cx="4667697" cy="74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Matching Approach offers flexibility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P1: Given a error tolerance, we can search for the maximum BW achievable while preserving stability</a:t>
            </a:r>
          </a:p>
          <a:p>
            <a:endParaRPr lang="en-US" dirty="0" smtClean="0"/>
          </a:p>
          <a:p>
            <a:r>
              <a:rPr lang="en-US" dirty="0" smtClean="0"/>
              <a:t>P2: Given a required BW, we can search for the minimum error achievable for all frequencies up to the BW.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P3: Given a error tolerance and acceptable minimum BW we can try to search for controllers at various sampling rates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95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Peaucellier</a:t>
            </a:r>
            <a:r>
              <a:rPr lang="en-US" dirty="0" smtClean="0"/>
              <a:t> Mechanism Setup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58" y="2039005"/>
            <a:ext cx="5698037" cy="4649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3" y="2090515"/>
            <a:ext cx="5419344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275" y="1488728"/>
            <a:ext cx="1155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(such a indigenous setup is required </a:t>
            </a:r>
            <a:r>
              <a:rPr lang="en-US" dirty="0"/>
              <a:t>since the </a:t>
            </a:r>
            <a:r>
              <a:rPr lang="en-US" dirty="0" smtClean="0"/>
              <a:t>commercial devices (Phantom) do not allow us to change the sampling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0" y="2012904"/>
            <a:ext cx="5271162" cy="362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2" y="2012904"/>
            <a:ext cx="5608568" cy="385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1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/>
          </a:p>
        </p:txBody>
      </p:sp>
      <p:pic>
        <p:nvPicPr>
          <p:cNvPr id="6" name="icc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15D9-878A-492B-97F9-C371A375BDBB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7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/>
          </a:p>
        </p:txBody>
      </p:sp>
      <p:pic>
        <p:nvPicPr>
          <p:cNvPr id="6" name="icc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A1F03-1D2B-41C3-87FD-11BF4A9A96BF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1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32E7-3EFA-4FB8-94AD-CB1FFA9777E9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52329" y="2546255"/>
            <a:ext cx="48873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</a:t>
            </a:r>
            <a:endParaRPr lang="en-US" sz="7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61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664385" y="2014161"/>
            <a:ext cx="2562126" cy="29774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275" y="1839017"/>
            <a:ext cx="3613255" cy="3283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Demands from the Networking Engineer</a:t>
            </a:r>
          </a:p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6155" y="2977455"/>
            <a:ext cx="1686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Control Engineer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7948273" y="1794380"/>
            <a:ext cx="3613255" cy="3283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Demands from the User</a:t>
            </a:r>
          </a:p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4007429" y="3327745"/>
            <a:ext cx="635057" cy="43786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226511" y="3393424"/>
            <a:ext cx="700753" cy="4159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0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“wall” in </a:t>
            </a:r>
            <a:r>
              <a:rPr lang="en-US" dirty="0" err="1" smtClean="0"/>
              <a:t>haptics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139914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wall is the basic construct in </a:t>
            </a:r>
            <a:r>
              <a:rPr lang="en-US" dirty="0" err="1" smtClean="0"/>
              <a:t>haptics</a:t>
            </a:r>
            <a:r>
              <a:rPr lang="en-US" dirty="0" smtClean="0"/>
              <a:t>.</a:t>
            </a:r>
          </a:p>
          <a:p>
            <a:r>
              <a:rPr lang="en-US" dirty="0" smtClean="0"/>
              <a:t>Most solid shapes are made of (tiny) walls.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 descr="haptics-for-vr-wall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0" y="3198018"/>
            <a:ext cx="3643878" cy="2034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024" y="5495157"/>
            <a:ext cx="3256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Virtual Wall</a:t>
            </a:r>
          </a:p>
          <a:p>
            <a:pPr algn="ctr"/>
            <a:r>
              <a:rPr lang="en-US" dirty="0" smtClean="0"/>
              <a:t> (from </a:t>
            </a:r>
            <a:r>
              <a:rPr lang="en-US" dirty="0" err="1" smtClean="0"/>
              <a:t>www.coolwearables.com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09" y="3404397"/>
            <a:ext cx="3126457" cy="21564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46910" y="5823552"/>
            <a:ext cx="207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primary devices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06" y="3462055"/>
            <a:ext cx="3403998" cy="277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0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92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User Req. 2: The </a:t>
            </a:r>
            <a:r>
              <a:rPr lang="en-US" dirty="0" smtClean="0"/>
              <a:t>wall </a:t>
            </a:r>
            <a:r>
              <a:rPr lang="en-US" dirty="0" smtClean="0"/>
              <a:t>should feel like a </a:t>
            </a:r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65309"/>
            <a:ext cx="10972800" cy="4525963"/>
          </a:xfrm>
        </p:spPr>
        <p:txBody>
          <a:bodyPr/>
          <a:lstStyle/>
          <a:p>
            <a:r>
              <a:rPr lang="en-US" dirty="0" smtClean="0"/>
              <a:t>The wall is </a:t>
            </a:r>
            <a:r>
              <a:rPr lang="en-US" dirty="0" smtClean="0"/>
              <a:t>a </a:t>
            </a:r>
            <a:r>
              <a:rPr lang="en-US" dirty="0" smtClean="0"/>
              <a:t>(stiff) spring</a:t>
            </a:r>
            <a:endParaRPr lang="en-US" dirty="0"/>
          </a:p>
        </p:txBody>
      </p:sp>
      <p:pic>
        <p:nvPicPr>
          <p:cNvPr id="41" name="Picture 40" descr="AdoredDeadlyCockatoo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25" y="1828801"/>
            <a:ext cx="3019948" cy="2318064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4663493" y="5625665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60063" y="1926589"/>
            <a:ext cx="1633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We want:</a:t>
            </a:r>
            <a:endParaRPr lang="en-US" sz="2800" b="1" dirty="0"/>
          </a:p>
        </p:txBody>
      </p:sp>
      <p:cxnSp>
        <p:nvCxnSpPr>
          <p:cNvPr id="76" name="Straight Connector 75"/>
          <p:cNvCxnSpPr/>
          <p:nvPr/>
        </p:nvCxnSpPr>
        <p:spPr>
          <a:xfrm>
            <a:off x="10155829" y="1057810"/>
            <a:ext cx="0" cy="2406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9355729" y="1464210"/>
            <a:ext cx="381000" cy="3873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8708029" y="1657885"/>
            <a:ext cx="5524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9114429" y="2950110"/>
            <a:ext cx="12128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0663829" y="1946810"/>
            <a:ext cx="0" cy="133985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0155829" y="2429410"/>
            <a:ext cx="49530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/>
              <p:cNvSpPr txBox="1"/>
              <p:nvPr/>
            </p:nvSpPr>
            <p:spPr>
              <a:xfrm>
                <a:off x="10217787" y="1946810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7787" y="1946810"/>
                <a:ext cx="37138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/>
          <p:cNvSpPr txBox="1"/>
          <p:nvPr/>
        </p:nvSpPr>
        <p:spPr>
          <a:xfrm>
            <a:off x="9077086" y="1121309"/>
            <a:ext cx="754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 force</a:t>
            </a:r>
            <a:endParaRPr lang="en-IN" sz="1200" dirty="0"/>
          </a:p>
        </p:txBody>
      </p:sp>
      <p:sp>
        <p:nvSpPr>
          <p:cNvPr id="85" name="Oval 84"/>
          <p:cNvSpPr/>
          <p:nvPr/>
        </p:nvSpPr>
        <p:spPr>
          <a:xfrm>
            <a:off x="10460629" y="2756435"/>
            <a:ext cx="381000" cy="3873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8628014" y="2955563"/>
            <a:ext cx="122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h</a:t>
            </a:r>
            <a:r>
              <a:rPr lang="en-US" sz="2400" i="1" baseline="-25000" dirty="0" smtClean="0"/>
              <a:t> </a:t>
            </a:r>
            <a:r>
              <a:rPr lang="en-US" sz="2400" i="1" dirty="0" smtClean="0"/>
              <a:t>= - </a:t>
            </a:r>
            <a:r>
              <a:rPr lang="en-US" sz="2400" i="1" dirty="0" err="1" smtClean="0"/>
              <a:t>ky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51323" y="3896963"/>
            <a:ext cx="46862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Then the user will feel just the spring and </a:t>
            </a:r>
            <a:r>
              <a:rPr lang="en-US" sz="2400" i="1" dirty="0" smtClean="0"/>
              <a:t>not the device he is actually holding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Unfortunately this is not completely possible</a:t>
            </a:r>
            <a:endParaRPr lang="en-US" sz="2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0" y="4514007"/>
            <a:ext cx="6138193" cy="2192520"/>
            <a:chOff x="0" y="4535900"/>
            <a:chExt cx="6138193" cy="2192520"/>
          </a:xfrm>
        </p:grpSpPr>
        <p:sp>
          <p:nvSpPr>
            <p:cNvPr id="109" name="TextBox 108"/>
            <p:cNvSpPr txBox="1"/>
            <p:nvPr/>
          </p:nvSpPr>
          <p:spPr>
            <a:xfrm>
              <a:off x="1204417" y="4707008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123265" y="5209697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0" y="4535900"/>
              <a:ext cx="6138193" cy="2192520"/>
              <a:chOff x="0" y="4535900"/>
              <a:chExt cx="6138193" cy="2192520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0" y="4535900"/>
                <a:ext cx="6138193" cy="2192520"/>
                <a:chOff x="0" y="4535900"/>
                <a:chExt cx="6138193" cy="2192520"/>
              </a:xfrm>
            </p:grpSpPr>
            <p:pic>
              <p:nvPicPr>
                <p:cNvPr id="44" name="Picture 2" descr="C:\Users\Indrajit\Desktop\image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982134"/>
                  <a:ext cx="900112" cy="805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6" name="Group 105"/>
                <p:cNvGrpSpPr/>
                <p:nvPr/>
              </p:nvGrpSpPr>
              <p:grpSpPr>
                <a:xfrm>
                  <a:off x="538571" y="4535900"/>
                  <a:ext cx="5599622" cy="2192520"/>
                  <a:chOff x="538571" y="4732937"/>
                  <a:chExt cx="5599622" cy="2192520"/>
                </a:xfrm>
              </p:grpSpPr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4416151" y="6616231"/>
                    <a:ext cx="1664255" cy="309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Virtual Environment</a:t>
                    </a:r>
                    <a:endParaRPr lang="en-IN" sz="1200" dirty="0"/>
                  </a:p>
                </p:txBody>
              </p:sp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538571" y="4732937"/>
                    <a:ext cx="5599622" cy="1813087"/>
                    <a:chOff x="538571" y="4886188"/>
                    <a:chExt cx="5599622" cy="1813087"/>
                  </a:xfrm>
                </p:grpSpPr>
                <p:sp>
                  <p:nvSpPr>
                    <p:cNvPr id="47" name="Rectangle 46"/>
                    <p:cNvSpPr/>
                    <p:nvPr/>
                  </p:nvSpPr>
                  <p:spPr>
                    <a:xfrm>
                      <a:off x="1503627" y="5240216"/>
                      <a:ext cx="514301" cy="761163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cxnSp>
                  <p:nvCxnSpPr>
                    <p:cNvPr id="48" name="Straight Connector 47"/>
                    <p:cNvCxnSpPr>
                      <a:endCxn id="52" idx="7"/>
                    </p:cNvCxnSpPr>
                    <p:nvPr/>
                  </p:nvCxnSpPr>
                  <p:spPr>
                    <a:xfrm flipH="1">
                      <a:off x="939276" y="5393630"/>
                      <a:ext cx="564351" cy="145871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 flipH="1">
                      <a:off x="960432" y="5464436"/>
                      <a:ext cx="543195" cy="12096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>
                      <a:stCxn id="52" idx="6"/>
                    </p:cNvCxnSpPr>
                    <p:nvPr/>
                  </p:nvCxnSpPr>
                  <p:spPr>
                    <a:xfrm>
                      <a:off x="960432" y="5585396"/>
                      <a:ext cx="543195" cy="156363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/>
                    <p:cNvCxnSpPr>
                      <a:endCxn id="52" idx="5"/>
                    </p:cNvCxnSpPr>
                    <p:nvPr/>
                  </p:nvCxnSpPr>
                  <p:spPr>
                    <a:xfrm flipH="1" flipV="1">
                      <a:off x="939276" y="5631291"/>
                      <a:ext cx="564351" cy="204877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815965" y="5520491"/>
                      <a:ext cx="144467" cy="129811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cxnSp>
                  <p:nvCxnSpPr>
                    <p:cNvPr id="53" name="Straight Arrow Connector 52"/>
                    <p:cNvCxnSpPr/>
                    <p:nvPr/>
                  </p:nvCxnSpPr>
                  <p:spPr>
                    <a:xfrm flipV="1">
                      <a:off x="2017928" y="5608995"/>
                      <a:ext cx="814791" cy="1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Rectangle 53"/>
                    <p:cNvSpPr/>
                    <p:nvPr/>
                  </p:nvSpPr>
                  <p:spPr>
                    <a:xfrm>
                      <a:off x="4416151" y="5075002"/>
                      <a:ext cx="1514010" cy="1540030"/>
                    </a:xfrm>
                    <a:prstGeom prst="rect">
                      <a:avLst/>
                    </a:prstGeom>
                    <a:no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pic>
                  <p:nvPicPr>
                    <p:cNvPr id="55" name="Picture 54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 rot="16200000">
                      <a:off x="4556483" y="5785481"/>
                      <a:ext cx="1304012" cy="21348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4692563" y="5557859"/>
                      <a:ext cx="144467" cy="129811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cxnSp>
                  <p:nvCxnSpPr>
                    <p:cNvPr id="57" name="Straight Arrow Connector 56"/>
                    <p:cNvCxnSpPr/>
                    <p:nvPr/>
                  </p:nvCxnSpPr>
                  <p:spPr>
                    <a:xfrm>
                      <a:off x="2832719" y="5608996"/>
                      <a:ext cx="1859844" cy="0"/>
                    </a:xfrm>
                    <a:prstGeom prst="straightConnector1">
                      <a:avLst/>
                    </a:prstGeom>
                    <a:ln>
                      <a:prstDash val="sysDash"/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/>
                    <p:cNvCxnSpPr/>
                    <p:nvPr/>
                  </p:nvCxnSpPr>
                  <p:spPr>
                    <a:xfrm flipV="1">
                      <a:off x="4692563" y="5539501"/>
                      <a:ext cx="0" cy="739203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>
                      <a:off x="4692563" y="5909103"/>
                      <a:ext cx="261003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5315230" y="5351708"/>
                      <a:ext cx="822963" cy="30922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/>
                        <a:t>wall</a:t>
                      </a:r>
                      <a:endParaRPr lang="en-IN" sz="1200" dirty="0"/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4466472" y="5063064"/>
                      <a:ext cx="596648" cy="5153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/>
                        <a:t>Free </a:t>
                      </a:r>
                    </a:p>
                    <a:p>
                      <a:r>
                        <a:rPr lang="en-US" sz="1200" dirty="0" smtClean="0"/>
                        <a:t>space</a:t>
                      </a:r>
                      <a:endParaRPr lang="en-IN" sz="1200" dirty="0"/>
                    </a:p>
                  </p:txBody>
                </p:sp>
                <p:cxnSp>
                  <p:nvCxnSpPr>
                    <p:cNvPr id="64" name="Straight Arrow Connector 63"/>
                    <p:cNvCxnSpPr/>
                    <p:nvPr/>
                  </p:nvCxnSpPr>
                  <p:spPr>
                    <a:xfrm>
                      <a:off x="952038" y="5326357"/>
                      <a:ext cx="261003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/>
                    <p:cNvCxnSpPr/>
                    <p:nvPr/>
                  </p:nvCxnSpPr>
                  <p:spPr>
                    <a:xfrm>
                      <a:off x="622860" y="5921690"/>
                      <a:ext cx="261003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67" name="TextBox 66"/>
                        <p:cNvSpPr txBox="1"/>
                        <p:nvPr/>
                      </p:nvSpPr>
                      <p:spPr>
                        <a:xfrm>
                          <a:off x="609619" y="5922422"/>
                          <a:ext cx="479990" cy="37794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14:m>
                            <m:oMathPara xmlns:m="http://schemas.openxmlformats.org/officeDocument/2006/math" xmlns="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IN" sz="1600" dirty="0"/>
                        </a:p>
                      </p:txBody>
                    </p:sp>
                  </mc:Choice>
                  <mc:Fallback>
                    <p:sp>
                      <p:nvSpPr>
                        <p:cNvPr id="67" name="TextBox 6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09619" y="5922422"/>
                          <a:ext cx="479990" cy="377943"/>
                        </a:xfrm>
                        <a:prstGeom prst="rect">
                          <a:avLst/>
                        </a:prstGeom>
                        <a:blipFill rotWithShape="1">
                          <a:blip r:embed="rId6"/>
                          <a:stretch>
                            <a:fillRect r="-1139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69" name="TextBox 68"/>
                        <p:cNvSpPr txBox="1"/>
                        <p:nvPr/>
                      </p:nvSpPr>
                      <p:spPr>
                        <a:xfrm>
                          <a:off x="538571" y="6305806"/>
                          <a:ext cx="464637" cy="37794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14:m>
                            <m:oMathPara xmlns:m="http://schemas.openxmlformats.org/officeDocument/2006/math" xmlns="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𝑢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IN" sz="1600" dirty="0"/>
                        </a:p>
                      </p:txBody>
                    </p:sp>
                  </mc:Choice>
                  <mc:Fallback>
                    <p:sp>
                      <p:nvSpPr>
                        <p:cNvPr id="69" name="TextBox 6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38571" y="6305806"/>
                          <a:ext cx="464637" cy="377943"/>
                        </a:xfrm>
                        <a:prstGeom prst="rect">
                          <a:avLst/>
                        </a:prstGeom>
                        <a:blipFill rotWithShape="1">
                          <a:blip r:embed="rId7"/>
                          <a:stretch>
                            <a:fillRect r="-1818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050622" y="6136884"/>
                      <a:ext cx="1028603" cy="314239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 smtClean="0"/>
                        <a:t>controller</a:t>
                      </a:r>
                      <a:endParaRPr lang="en-IN" sz="900" dirty="0"/>
                    </a:p>
                  </p:txBody>
                </p:sp>
                <p:cxnSp>
                  <p:nvCxnSpPr>
                    <p:cNvPr id="71" name="Straight Arrow Connector 70"/>
                    <p:cNvCxnSpPr>
                      <a:endCxn id="70" idx="6"/>
                    </p:cNvCxnSpPr>
                    <p:nvPr/>
                  </p:nvCxnSpPr>
                  <p:spPr>
                    <a:xfrm flipH="1">
                      <a:off x="4079225" y="6294004"/>
                      <a:ext cx="336926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71"/>
                    <p:cNvCxnSpPr/>
                    <p:nvPr/>
                  </p:nvCxnSpPr>
                  <p:spPr>
                    <a:xfrm flipH="1">
                      <a:off x="2832719" y="6288103"/>
                      <a:ext cx="217902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>
                      <a:off x="2832719" y="4886188"/>
                      <a:ext cx="14088" cy="1813087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2017928" y="5310529"/>
                      <a:ext cx="1225200" cy="2748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 smtClean="0"/>
                        <a:t>Measured</a:t>
                      </a:r>
                      <a:endParaRPr lang="en-IN" sz="1000" dirty="0"/>
                    </a:p>
                  </p:txBody>
                </p:sp>
              </p:grpSp>
            </p:grpSp>
          </p:grpSp>
          <p:sp>
            <p:nvSpPr>
              <p:cNvPr id="86" name="Oval 85"/>
              <p:cNvSpPr/>
              <p:nvPr/>
            </p:nvSpPr>
            <p:spPr>
              <a:xfrm>
                <a:off x="1560633" y="5785744"/>
                <a:ext cx="1028603" cy="31423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Motor</a:t>
                </a:r>
                <a:endParaRPr lang="en-IN" sz="900" dirty="0"/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 flipH="1">
                <a:off x="437970" y="5964757"/>
                <a:ext cx="1086688" cy="1204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H="1">
                <a:off x="2590937" y="5958857"/>
                <a:ext cx="21790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63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922"/>
            <a:ext cx="10972800" cy="1143000"/>
          </a:xfrm>
        </p:spPr>
        <p:txBody>
          <a:bodyPr/>
          <a:lstStyle/>
          <a:p>
            <a:r>
              <a:rPr lang="en-US" dirty="0" smtClean="0"/>
              <a:t>Instead of a spring we 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65309"/>
            <a:ext cx="10972800" cy="4525963"/>
          </a:xfrm>
        </p:spPr>
        <p:txBody>
          <a:bodyPr/>
          <a:lstStyle/>
          <a:p>
            <a:r>
              <a:rPr lang="en-US" dirty="0" smtClean="0"/>
              <a:t>The wall is modeled as a (stiff) spring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5</a:t>
            </a:fld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679" y="4729407"/>
            <a:ext cx="2768600" cy="495300"/>
          </a:xfrm>
          <a:prstGeom prst="rect">
            <a:avLst/>
          </a:prstGeom>
        </p:spPr>
      </p:pic>
      <p:pic>
        <p:nvPicPr>
          <p:cNvPr id="41" name="Picture 40" descr="AdoredDeadlyCockatoo-size_restric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25" y="1828801"/>
            <a:ext cx="3019948" cy="2318064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5518429" y="963298"/>
            <a:ext cx="6109684" cy="3656150"/>
            <a:chOff x="5518429" y="2211199"/>
            <a:chExt cx="6109684" cy="3656150"/>
          </a:xfrm>
        </p:grpSpPr>
        <p:grpSp>
          <p:nvGrpSpPr>
            <p:cNvPr id="31" name="Group 30"/>
            <p:cNvGrpSpPr/>
            <p:nvPr/>
          </p:nvGrpSpPr>
          <p:grpSpPr>
            <a:xfrm>
              <a:off x="5518429" y="2211199"/>
              <a:ext cx="6109684" cy="3656150"/>
              <a:chOff x="5518429" y="2189306"/>
              <a:chExt cx="6109684" cy="365615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5768517" y="2189306"/>
                <a:ext cx="5859596" cy="3656150"/>
                <a:chOff x="5768517" y="3006300"/>
                <a:chExt cx="4640689" cy="291463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5768517" y="3006300"/>
                  <a:ext cx="4640689" cy="1919987"/>
                  <a:chOff x="2203272" y="1351036"/>
                  <a:chExt cx="6977272" cy="2588459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7138195" y="2165127"/>
                    <a:ext cx="1763391" cy="1247683"/>
                  </a:xfrm>
                  <a:prstGeom prst="rect">
                    <a:avLst/>
                  </a:prstGeom>
                </p:spPr>
              </p:pic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2452370" y="1779652"/>
                    <a:ext cx="6728174" cy="2159843"/>
                    <a:chOff x="2452370" y="1779652"/>
                    <a:chExt cx="6728174" cy="2159843"/>
                  </a:xfrm>
                </p:grpSpPr>
                <p:sp>
                  <p:nvSpPr>
                    <p:cNvPr id="19" name="Rectangle 18"/>
                    <p:cNvSpPr/>
                    <p:nvPr/>
                  </p:nvSpPr>
                  <p:spPr>
                    <a:xfrm>
                      <a:off x="3418317" y="2318037"/>
                      <a:ext cx="1316052" cy="880217"/>
                    </a:xfrm>
                    <a:prstGeom prst="rect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3418317" y="3198254"/>
                      <a:ext cx="1316052" cy="128187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>
                      <a:off x="2452370" y="2817245"/>
                      <a:ext cx="965947" cy="0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/>
                    <p:cNvCxnSpPr/>
                    <p:nvPr/>
                  </p:nvCxnSpPr>
                  <p:spPr>
                    <a:xfrm flipH="1">
                      <a:off x="4730521" y="2817245"/>
                      <a:ext cx="1033192" cy="0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6574076" y="1877839"/>
                      <a:ext cx="2606468" cy="163012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>
                      <a:off x="4076343" y="1935603"/>
                      <a:ext cx="393107" cy="0"/>
                    </a:xfrm>
                    <a:prstGeom prst="straightConnector1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/>
                    <p:cNvCxnSpPr/>
                    <p:nvPr/>
                  </p:nvCxnSpPr>
                  <p:spPr>
                    <a:xfrm>
                      <a:off x="7138195" y="2283784"/>
                      <a:ext cx="393107" cy="0"/>
                    </a:xfrm>
                    <a:prstGeom prst="straightConnector1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4076343" y="1779652"/>
                      <a:ext cx="0" cy="2076628"/>
                    </a:xfrm>
                    <a:prstGeom prst="line">
                      <a:avLst/>
                    </a:prstGeom>
                    <a:ln>
                      <a:solidFill>
                        <a:schemeClr val="bg2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6915483" y="3570163"/>
                      <a:ext cx="2068130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Virtual Environment</a:t>
                      </a:r>
                    </a:p>
                  </p:txBody>
                </p:sp>
              </p:grpSp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2617140" y="3304811"/>
                    <a:ext cx="2918406" cy="390525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" name="Rectangle 11"/>
                      <p:cNvSpPr/>
                      <p:nvPr/>
                    </p:nvSpPr>
                    <p:spPr>
                      <a:xfrm>
                        <a:off x="3755960" y="2463694"/>
                        <a:ext cx="516936" cy="46166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14:m>
                          <m:oMathPara xmlns=""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23" name="Rectangle 22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55960" y="2463694"/>
                        <a:ext cx="516936" cy="461665"/>
                      </a:xfrm>
                      <a:prstGeom prst="rect">
                        <a:avLst/>
                      </a:prstGeom>
                      <a:blipFill rotWithShape="1">
                        <a:blip r:embed="rId11"/>
                        <a:stretch>
                          <a:fillRect t="-14286" r="-76786" b="-7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Rectangle 12"/>
                      <p:cNvSpPr/>
                      <p:nvPr/>
                    </p:nvSpPr>
                    <p:spPr>
                      <a:xfrm>
                        <a:off x="4873345" y="2843146"/>
                        <a:ext cx="427040" cy="46166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14:m>
                          <m:oMathPara xmlns=""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24" name="Rectangle 2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73345" y="2843146"/>
                        <a:ext cx="427040" cy="461665"/>
                      </a:xfrm>
                      <a:prstGeom prst="rect">
                        <a:avLst/>
                      </a:prstGeom>
                      <a:blipFill rotWithShape="1">
                        <a:blip r:embed="rId12"/>
                        <a:stretch>
                          <a:fillRect l="-6522" t="-14286" r="-82609" b="-7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" name="Rectangle 13"/>
                      <p:cNvSpPr/>
                      <p:nvPr/>
                    </p:nvSpPr>
                    <p:spPr>
                      <a:xfrm>
                        <a:off x="2203272" y="2231235"/>
                        <a:ext cx="940963" cy="396936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endParaRPr lang="en-US" sz="2400" dirty="0">
                          <a:latin typeface="Cambria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" name="Rectangle 1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203272" y="2231235"/>
                        <a:ext cx="940963" cy="396936"/>
                      </a:xfrm>
                      <a:prstGeom prst="rect">
                        <a:avLst/>
                      </a:prstGeom>
                      <a:blipFill rotWithShape="1"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" name="Rectangle 15"/>
                      <p:cNvSpPr/>
                      <p:nvPr/>
                    </p:nvSpPr>
                    <p:spPr>
                      <a:xfrm>
                        <a:off x="4119624" y="1351036"/>
                        <a:ext cx="430374" cy="46166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14:m>
                          <m:oMathPara xmlns=""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6" name="Rectangle 3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19624" y="1351036"/>
                        <a:ext cx="430374" cy="461665"/>
                      </a:xfrm>
                      <a:prstGeom prst="rect">
                        <a:avLst/>
                      </a:prstGeom>
                      <a:blipFill rotWithShape="0">
                        <a:blip r:embed="rId15"/>
                        <a:stretch>
                          <a:fillRect b="-10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Rectangle 16"/>
                      <p:cNvSpPr/>
                      <p:nvPr/>
                    </p:nvSpPr>
                    <p:spPr>
                      <a:xfrm>
                        <a:off x="7138195" y="1703462"/>
                        <a:ext cx="430374" cy="46166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14:m>
                          <m:oMathPara xmlns=""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28" name="Rectangle 2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138195" y="1703462"/>
                        <a:ext cx="430374" cy="461665"/>
                      </a:xfrm>
                      <a:prstGeom prst="rect">
                        <a:avLst/>
                      </a:prstGeom>
                      <a:blipFill rotWithShape="1">
                        <a:blip r:embed="rId16"/>
                        <a:stretch>
                          <a:fillRect l="-6383" t="-14286" r="-80851" b="-7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Rectangle 17"/>
                      <p:cNvSpPr/>
                      <p:nvPr/>
                    </p:nvSpPr>
                    <p:spPr>
                      <a:xfrm>
                        <a:off x="7817002" y="3093868"/>
                        <a:ext cx="432554" cy="46166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14:m>
                          <m:oMathPara xmlns=""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8" name="Rectangle 3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817002" y="3093868"/>
                        <a:ext cx="432554" cy="461665"/>
                      </a:xfrm>
                      <a:prstGeom prst="rect">
                        <a:avLst/>
                      </a:prstGeom>
                      <a:blipFill rotWithShape="0">
                        <a:blip r:embed="rId1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6416266" y="4882151"/>
                  <a:ext cx="14669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Haptic Device</a:t>
                  </a:r>
                  <a:endParaRPr lang="en-US" dirty="0"/>
                </a:p>
              </p:txBody>
            </p: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270308" y="3437210"/>
                  <a:ext cx="1401505" cy="26271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7933480" y="5089902"/>
                  <a:ext cx="1701868" cy="831034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8198279" y="5334257"/>
                  <a:ext cx="11336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Controller</a:t>
                  </a:r>
                  <a:endParaRPr lang="en-US" dirty="0"/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 flipH="1" flipV="1">
                  <a:off x="8102453" y="4072110"/>
                  <a:ext cx="34793" cy="99362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>
                  <a:endCxn id="33" idx="0"/>
                </p:cNvCxnSpPr>
                <p:nvPr/>
              </p:nvCxnSpPr>
              <p:spPr>
                <a:xfrm flipH="1">
                  <a:off x="8784415" y="4597542"/>
                  <a:ext cx="763332" cy="49236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>
              <a:xfrm>
                <a:off x="5518429" y="3065028"/>
                <a:ext cx="486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err="1" smtClean="0"/>
                  <a:t>F</a:t>
                </a:r>
                <a:r>
                  <a:rPr lang="en-US" sz="2400" i="1" baseline="-25000" dirty="0" err="1" smtClean="0"/>
                  <a:t>h</a:t>
                </a:r>
                <a:endParaRPr lang="en-US" sz="2400" i="1" baseline="-25000" dirty="0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8190043" y="3065028"/>
              <a:ext cx="4338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u</a:t>
              </a:r>
              <a:endParaRPr lang="en-US" sz="2400" baseline="-25000" dirty="0"/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6131584" y="5079190"/>
            <a:ext cx="57374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control problem in </a:t>
            </a:r>
            <a:r>
              <a:rPr lang="en-US" sz="2800" dirty="0" err="1" smtClean="0"/>
              <a:t>haptics</a:t>
            </a:r>
            <a:r>
              <a:rPr lang="en-US" sz="2800" dirty="0" smtClean="0"/>
              <a:t>: It is the job of the controller (</a:t>
            </a:r>
            <a:r>
              <a:rPr lang="en-US" sz="2800" i="1" dirty="0" smtClean="0"/>
              <a:t>F</a:t>
            </a:r>
            <a:r>
              <a:rPr lang="en-US" sz="2800" i="1" baseline="-25000" dirty="0" smtClean="0"/>
              <a:t>u</a:t>
            </a:r>
            <a:r>
              <a:rPr lang="en-US" sz="2800" dirty="0" smtClean="0"/>
              <a:t> ) to change the above equation into </a:t>
            </a:r>
          </a:p>
          <a:p>
            <a:pPr algn="ctr"/>
            <a:r>
              <a:rPr lang="en-US" sz="2800" i="1" dirty="0" err="1" smtClean="0"/>
              <a:t>F</a:t>
            </a:r>
            <a:r>
              <a:rPr lang="en-US" sz="2800" i="1" baseline="-25000" dirty="0" err="1" smtClean="0"/>
              <a:t>h</a:t>
            </a:r>
            <a:r>
              <a:rPr lang="en-US" sz="2800" i="1" baseline="-25000" dirty="0" smtClean="0"/>
              <a:t> </a:t>
            </a:r>
            <a:r>
              <a:rPr lang="en-US" sz="2800" i="1" dirty="0"/>
              <a:t>= - </a:t>
            </a:r>
            <a:r>
              <a:rPr lang="en-US" sz="2800" i="1" dirty="0" err="1"/>
              <a:t>ky</a:t>
            </a:r>
            <a:endParaRPr lang="en-US" sz="2800" i="1" dirty="0"/>
          </a:p>
          <a:p>
            <a:r>
              <a:rPr lang="en-US" dirty="0" smtClean="0"/>
              <a:t> </a:t>
            </a:r>
            <a:endParaRPr lang="en-US" baseline="-250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21899" y="4514007"/>
            <a:ext cx="6138193" cy="2192520"/>
            <a:chOff x="0" y="4535900"/>
            <a:chExt cx="6138193" cy="2192520"/>
          </a:xfrm>
        </p:grpSpPr>
        <p:sp>
          <p:nvSpPr>
            <p:cNvPr id="118" name="TextBox 117"/>
            <p:cNvSpPr txBox="1"/>
            <p:nvPr/>
          </p:nvSpPr>
          <p:spPr>
            <a:xfrm>
              <a:off x="1204417" y="4707008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123265" y="5209697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0" y="4535900"/>
              <a:ext cx="6138193" cy="2192520"/>
              <a:chOff x="0" y="4535900"/>
              <a:chExt cx="6138193" cy="2192520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0" y="4535900"/>
                <a:ext cx="6138193" cy="2192520"/>
                <a:chOff x="0" y="4535900"/>
                <a:chExt cx="6138193" cy="2192520"/>
              </a:xfrm>
            </p:grpSpPr>
            <p:pic>
              <p:nvPicPr>
                <p:cNvPr id="125" name="Picture 2" descr="C:\Users\Indrajit\Desktop\images.png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982134"/>
                  <a:ext cx="900112" cy="805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26" name="Group 125"/>
                <p:cNvGrpSpPr/>
                <p:nvPr/>
              </p:nvGrpSpPr>
              <p:grpSpPr>
                <a:xfrm>
                  <a:off x="538571" y="4535900"/>
                  <a:ext cx="5599622" cy="2192520"/>
                  <a:chOff x="538571" y="4732937"/>
                  <a:chExt cx="5599622" cy="2192520"/>
                </a:xfrm>
              </p:grpSpPr>
              <p:sp>
                <p:nvSpPr>
                  <p:cNvPr id="127" name="TextBox 126"/>
                  <p:cNvSpPr txBox="1"/>
                  <p:nvPr/>
                </p:nvSpPr>
                <p:spPr>
                  <a:xfrm>
                    <a:off x="4416151" y="6616231"/>
                    <a:ext cx="1664255" cy="309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Virtual Environment</a:t>
                    </a:r>
                    <a:endParaRPr lang="en-IN" sz="1200" dirty="0"/>
                  </a:p>
                </p:txBody>
              </p:sp>
              <p:grpSp>
                <p:nvGrpSpPr>
                  <p:cNvPr id="128" name="Group 127"/>
                  <p:cNvGrpSpPr/>
                  <p:nvPr/>
                </p:nvGrpSpPr>
                <p:grpSpPr>
                  <a:xfrm>
                    <a:off x="538571" y="4732937"/>
                    <a:ext cx="5599622" cy="1813087"/>
                    <a:chOff x="538571" y="4886188"/>
                    <a:chExt cx="5599622" cy="1813087"/>
                  </a:xfrm>
                </p:grpSpPr>
                <p:sp>
                  <p:nvSpPr>
                    <p:cNvPr id="130" name="Rectangle 129"/>
                    <p:cNvSpPr/>
                    <p:nvPr/>
                  </p:nvSpPr>
                  <p:spPr>
                    <a:xfrm>
                      <a:off x="1503627" y="5240216"/>
                      <a:ext cx="514301" cy="761163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cxnSp>
                  <p:nvCxnSpPr>
                    <p:cNvPr id="131" name="Straight Connector 130"/>
                    <p:cNvCxnSpPr>
                      <a:endCxn id="135" idx="7"/>
                    </p:cNvCxnSpPr>
                    <p:nvPr/>
                  </p:nvCxnSpPr>
                  <p:spPr>
                    <a:xfrm flipH="1">
                      <a:off x="939276" y="5393630"/>
                      <a:ext cx="564351" cy="145871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/>
                    <p:cNvCxnSpPr/>
                    <p:nvPr/>
                  </p:nvCxnSpPr>
                  <p:spPr>
                    <a:xfrm flipH="1">
                      <a:off x="960432" y="5464436"/>
                      <a:ext cx="543195" cy="12096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Straight Connector 132"/>
                    <p:cNvCxnSpPr>
                      <a:stCxn id="135" idx="6"/>
                    </p:cNvCxnSpPr>
                    <p:nvPr/>
                  </p:nvCxnSpPr>
                  <p:spPr>
                    <a:xfrm>
                      <a:off x="960432" y="5585396"/>
                      <a:ext cx="543195" cy="156363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Connector 133"/>
                    <p:cNvCxnSpPr>
                      <a:endCxn id="135" idx="5"/>
                    </p:cNvCxnSpPr>
                    <p:nvPr/>
                  </p:nvCxnSpPr>
                  <p:spPr>
                    <a:xfrm flipH="1" flipV="1">
                      <a:off x="939276" y="5631291"/>
                      <a:ext cx="564351" cy="204877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815965" y="5520491"/>
                      <a:ext cx="144467" cy="129811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cxnSp>
                  <p:nvCxnSpPr>
                    <p:cNvPr id="136" name="Straight Arrow Connector 135"/>
                    <p:cNvCxnSpPr/>
                    <p:nvPr/>
                  </p:nvCxnSpPr>
                  <p:spPr>
                    <a:xfrm flipV="1">
                      <a:off x="2017928" y="5608995"/>
                      <a:ext cx="814791" cy="1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7" name="Rectangle 136"/>
                    <p:cNvSpPr/>
                    <p:nvPr/>
                  </p:nvSpPr>
                  <p:spPr>
                    <a:xfrm>
                      <a:off x="4416151" y="5075002"/>
                      <a:ext cx="1514010" cy="1540030"/>
                    </a:xfrm>
                    <a:prstGeom prst="rect">
                      <a:avLst/>
                    </a:prstGeom>
                    <a:no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pic>
                  <p:nvPicPr>
                    <p:cNvPr id="138" name="Picture 137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 rot="16200000">
                      <a:off x="4556483" y="5785481"/>
                      <a:ext cx="1304012" cy="21348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9" name="Oval 138"/>
                    <p:cNvSpPr/>
                    <p:nvPr/>
                  </p:nvSpPr>
                  <p:spPr>
                    <a:xfrm>
                      <a:off x="4692563" y="5557859"/>
                      <a:ext cx="144467" cy="129811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/>
                    </a:p>
                  </p:txBody>
                </p:sp>
                <p:cxnSp>
                  <p:nvCxnSpPr>
                    <p:cNvPr id="140" name="Straight Arrow Connector 139"/>
                    <p:cNvCxnSpPr/>
                    <p:nvPr/>
                  </p:nvCxnSpPr>
                  <p:spPr>
                    <a:xfrm>
                      <a:off x="2832719" y="5608996"/>
                      <a:ext cx="1859844" cy="0"/>
                    </a:xfrm>
                    <a:prstGeom prst="straightConnector1">
                      <a:avLst/>
                    </a:prstGeom>
                    <a:ln>
                      <a:prstDash val="sysDash"/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Straight Connector 140"/>
                    <p:cNvCxnSpPr/>
                    <p:nvPr/>
                  </p:nvCxnSpPr>
                  <p:spPr>
                    <a:xfrm flipV="1">
                      <a:off x="4692563" y="5539501"/>
                      <a:ext cx="0" cy="739203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Straight Arrow Connector 141"/>
                    <p:cNvCxnSpPr/>
                    <p:nvPr/>
                  </p:nvCxnSpPr>
                  <p:spPr>
                    <a:xfrm>
                      <a:off x="4692563" y="5909103"/>
                      <a:ext cx="261003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3" name="TextBox 142"/>
                    <p:cNvSpPr txBox="1"/>
                    <p:nvPr/>
                  </p:nvSpPr>
                  <p:spPr>
                    <a:xfrm>
                      <a:off x="5315230" y="5351708"/>
                      <a:ext cx="822963" cy="30922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/>
                        <a:t>wall</a:t>
                      </a:r>
                      <a:endParaRPr lang="en-IN" sz="1200" dirty="0"/>
                    </a:p>
                  </p:txBody>
                </p:sp>
                <p:sp>
                  <p:nvSpPr>
                    <p:cNvPr id="144" name="TextBox 143"/>
                    <p:cNvSpPr txBox="1"/>
                    <p:nvPr/>
                  </p:nvSpPr>
                  <p:spPr>
                    <a:xfrm>
                      <a:off x="4466472" y="5063064"/>
                      <a:ext cx="596648" cy="5153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/>
                        <a:t>Free </a:t>
                      </a:r>
                    </a:p>
                    <a:p>
                      <a:r>
                        <a:rPr lang="en-US" sz="1200" dirty="0" smtClean="0"/>
                        <a:t>space</a:t>
                      </a:r>
                      <a:endParaRPr lang="en-IN" sz="1200" dirty="0"/>
                    </a:p>
                  </p:txBody>
                </p:sp>
                <p:cxnSp>
                  <p:nvCxnSpPr>
                    <p:cNvPr id="145" name="Straight Arrow Connector 144"/>
                    <p:cNvCxnSpPr/>
                    <p:nvPr/>
                  </p:nvCxnSpPr>
                  <p:spPr>
                    <a:xfrm>
                      <a:off x="952038" y="5326357"/>
                      <a:ext cx="261003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Arrow Connector 145"/>
                    <p:cNvCxnSpPr/>
                    <p:nvPr/>
                  </p:nvCxnSpPr>
                  <p:spPr>
                    <a:xfrm>
                      <a:off x="622860" y="5921690"/>
                      <a:ext cx="261003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147" name="TextBox 146"/>
                        <p:cNvSpPr txBox="1"/>
                        <p:nvPr/>
                      </p:nvSpPr>
                      <p:spPr>
                        <a:xfrm>
                          <a:off x="609619" y="5922422"/>
                          <a:ext cx="479990" cy="37794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14:m>
                            <m:oMathPara xmlns:m="http://schemas.openxmlformats.org/officeDocument/2006/math" xmlns="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IN" sz="1600" dirty="0"/>
                        </a:p>
                      </p:txBody>
                    </p:sp>
                  </mc:Choice>
                  <mc:Fallback>
                    <p:sp>
                      <p:nvSpPr>
                        <p:cNvPr id="147" name="TextBox 14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09619" y="5922422"/>
                          <a:ext cx="479990" cy="377943"/>
                        </a:xfrm>
                        <a:prstGeom prst="rect">
                          <a:avLst/>
                        </a:prstGeom>
                        <a:blipFill rotWithShape="1">
                          <a:blip r:embed="rId19"/>
                          <a:stretch>
                            <a:fillRect r="-1125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148" name="TextBox 147"/>
                        <p:cNvSpPr txBox="1"/>
                        <p:nvPr/>
                      </p:nvSpPr>
                      <p:spPr>
                        <a:xfrm>
                          <a:off x="538571" y="6305806"/>
                          <a:ext cx="464637" cy="37794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14:m>
                            <m:oMathPara xmlns:m="http://schemas.openxmlformats.org/officeDocument/2006/math" xmlns="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𝑢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IN" sz="1600" dirty="0"/>
                        </a:p>
                      </p:txBody>
                    </p:sp>
                  </mc:Choice>
                  <mc:Fallback>
                    <p:sp>
                      <p:nvSpPr>
                        <p:cNvPr id="148" name="TextBox 147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38571" y="6305806"/>
                          <a:ext cx="464637" cy="377943"/>
                        </a:xfrm>
                        <a:prstGeom prst="rect">
                          <a:avLst/>
                        </a:prstGeom>
                        <a:blipFill rotWithShape="1">
                          <a:blip r:embed="rId20"/>
                          <a:stretch>
                            <a:fillRect r="-1666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3050622" y="6136884"/>
                      <a:ext cx="1028603" cy="314239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 smtClean="0"/>
                        <a:t>controller</a:t>
                      </a:r>
                      <a:endParaRPr lang="en-IN" sz="900" dirty="0"/>
                    </a:p>
                  </p:txBody>
                </p:sp>
                <p:cxnSp>
                  <p:nvCxnSpPr>
                    <p:cNvPr id="150" name="Straight Arrow Connector 149"/>
                    <p:cNvCxnSpPr>
                      <a:endCxn id="149" idx="6"/>
                    </p:cNvCxnSpPr>
                    <p:nvPr/>
                  </p:nvCxnSpPr>
                  <p:spPr>
                    <a:xfrm flipH="1">
                      <a:off x="4079225" y="6294004"/>
                      <a:ext cx="336926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Straight Arrow Connector 150"/>
                    <p:cNvCxnSpPr/>
                    <p:nvPr/>
                  </p:nvCxnSpPr>
                  <p:spPr>
                    <a:xfrm flipH="1">
                      <a:off x="2832719" y="6288103"/>
                      <a:ext cx="217902" cy="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Straight Connector 151"/>
                    <p:cNvCxnSpPr/>
                    <p:nvPr/>
                  </p:nvCxnSpPr>
                  <p:spPr>
                    <a:xfrm>
                      <a:off x="2832719" y="4886188"/>
                      <a:ext cx="14088" cy="1813087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3" name="TextBox 152"/>
                    <p:cNvSpPr txBox="1"/>
                    <p:nvPr/>
                  </p:nvSpPr>
                  <p:spPr>
                    <a:xfrm>
                      <a:off x="2017928" y="5310529"/>
                      <a:ext cx="1225200" cy="2748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 smtClean="0"/>
                        <a:t>Measured</a:t>
                      </a:r>
                      <a:endParaRPr lang="en-IN" sz="1000" dirty="0"/>
                    </a:p>
                  </p:txBody>
                </p:sp>
              </p:grpSp>
            </p:grpSp>
          </p:grpSp>
          <p:sp>
            <p:nvSpPr>
              <p:cNvPr id="122" name="Oval 121"/>
              <p:cNvSpPr/>
              <p:nvPr/>
            </p:nvSpPr>
            <p:spPr>
              <a:xfrm>
                <a:off x="1560633" y="5785744"/>
                <a:ext cx="1028603" cy="31423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Motor</a:t>
                </a:r>
                <a:endParaRPr lang="en-IN" sz="900" dirty="0"/>
              </a:p>
            </p:txBody>
          </p:sp>
          <p:cxnSp>
            <p:nvCxnSpPr>
              <p:cNvPr id="123" name="Straight Arrow Connector 122"/>
              <p:cNvCxnSpPr/>
              <p:nvPr/>
            </p:nvCxnSpPr>
            <p:spPr>
              <a:xfrm flipH="1">
                <a:off x="437970" y="5964757"/>
                <a:ext cx="1086688" cy="1204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flipH="1">
                <a:off x="2590937" y="5958857"/>
                <a:ext cx="21790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8725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 smtClean="0"/>
              <a:t>User requirement 1: Stability </a:t>
            </a:r>
            <a:r>
              <a:rPr lang="en-US" dirty="0" smtClean="0"/>
              <a:t>of the Wall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4681" y="5757874"/>
            <a:ext cx="6262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h</a:t>
            </a:r>
            <a:r>
              <a:rPr lang="en-US" sz="2400" dirty="0" smtClean="0"/>
              <a:t> to </a:t>
            </a:r>
            <a:r>
              <a:rPr lang="en-US" sz="2400" i="1" dirty="0" smtClean="0"/>
              <a:t>x</a:t>
            </a:r>
            <a:r>
              <a:rPr lang="en-US" sz="2400" dirty="0" smtClean="0"/>
              <a:t> map must be stable (BIBO) always: In free space, at the interface and </a:t>
            </a:r>
            <a:r>
              <a:rPr lang="en-US" sz="2400" b="1" dirty="0" smtClean="0"/>
              <a:t>inside the wall</a:t>
            </a:r>
            <a:endParaRPr lang="en-US" sz="2400" b="1" dirty="0"/>
          </a:p>
        </p:txBody>
      </p:sp>
      <p:pic>
        <p:nvPicPr>
          <p:cNvPr id="10" name="Picture 9" descr="Robot_Carefully_Moving_an_Eg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72" y="1637418"/>
            <a:ext cx="4064000" cy="2286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62224" y="4312447"/>
            <a:ext cx="6191806" cy="1883288"/>
            <a:chOff x="-32967" y="2188818"/>
            <a:chExt cx="10446348" cy="3236507"/>
          </a:xfrm>
        </p:grpSpPr>
        <p:grpSp>
          <p:nvGrpSpPr>
            <p:cNvPr id="12" name="Group 11"/>
            <p:cNvGrpSpPr/>
            <p:nvPr/>
          </p:nvGrpSpPr>
          <p:grpSpPr>
            <a:xfrm>
              <a:off x="1082135" y="2188818"/>
              <a:ext cx="9331246" cy="3236507"/>
              <a:chOff x="1666430" y="2294089"/>
              <a:chExt cx="8512854" cy="295265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626347" y="2589974"/>
                <a:ext cx="3067175" cy="76892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1167" y="4354310"/>
                <a:ext cx="2527893" cy="8924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i="1" dirty="0">
                  <a:solidFill>
                    <a:schemeClr val="tx1"/>
                  </a:solidFill>
                  <a:latin typeface="cmbx10" panose="020B0500000000000000" pitchFamily="34" charset="0"/>
                </a:endParaRPr>
              </a:p>
            </p:txBody>
          </p:sp>
          <p:sp>
            <p:nvSpPr>
              <p:cNvPr id="22" name="Flowchart: Summing Junction 55"/>
              <p:cNvSpPr/>
              <p:nvPr/>
            </p:nvSpPr>
            <p:spPr>
              <a:xfrm>
                <a:off x="2827435" y="2786202"/>
                <a:ext cx="430306" cy="363070"/>
              </a:xfrm>
              <a:prstGeom prst="flowChartSummingJunction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Arrow Connector 23"/>
              <p:cNvCxnSpPr>
                <a:stCxn id="22" idx="6"/>
                <a:endCxn id="20" idx="1"/>
              </p:cNvCxnSpPr>
              <p:nvPr/>
            </p:nvCxnSpPr>
            <p:spPr>
              <a:xfrm>
                <a:off x="3257742" y="2967737"/>
                <a:ext cx="1368605" cy="670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20" idx="3"/>
              </p:cNvCxnSpPr>
              <p:nvPr/>
            </p:nvCxnSpPr>
            <p:spPr>
              <a:xfrm flipV="1">
                <a:off x="7693522" y="2965514"/>
                <a:ext cx="2485762" cy="89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9175571" y="2966491"/>
                <a:ext cx="0" cy="18422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endCxn id="21" idx="3"/>
              </p:cNvCxnSpPr>
              <p:nvPr/>
            </p:nvCxnSpPr>
            <p:spPr>
              <a:xfrm flipH="1" flipV="1">
                <a:off x="7289060" y="4800525"/>
                <a:ext cx="1886513" cy="82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3042588" y="3149272"/>
                <a:ext cx="0" cy="166071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2370848" y="2294089"/>
                <a:ext cx="287208" cy="67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latin typeface="cmbx10" panose="020B0500000000000000" pitchFamily="34" charset="0"/>
                  </a:rPr>
                  <a:t>+</a:t>
                </a:r>
                <a:endParaRPr lang="en-IN" sz="2200" b="1" dirty="0">
                  <a:latin typeface="cmbx10" panose="020B0500000000000000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497786" y="3144829"/>
                <a:ext cx="287208" cy="67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atin typeface="cmbx10" panose="020B0500000000000000" pitchFamily="34" charset="0"/>
                  </a:rPr>
                  <a:t>-</a:t>
                </a:r>
                <a:endParaRPr lang="en-IN" sz="2200" b="1" dirty="0">
                  <a:latin typeface="cmbx10" panose="020B0500000000000000" pitchFamily="34" charset="0"/>
                </a:endParaRPr>
              </a:p>
            </p:txBody>
          </p:sp>
          <p:cxnSp>
            <p:nvCxnSpPr>
              <p:cNvPr id="32" name="Straight Arrow Connector 31"/>
              <p:cNvCxnSpPr>
                <a:endCxn id="22" idx="2"/>
              </p:cNvCxnSpPr>
              <p:nvPr/>
            </p:nvCxnSpPr>
            <p:spPr>
              <a:xfrm>
                <a:off x="1666430" y="2965515"/>
                <a:ext cx="1161005" cy="222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21" idx="1"/>
              </p:cNvCxnSpPr>
              <p:nvPr/>
            </p:nvCxnSpPr>
            <p:spPr>
              <a:xfrm flipH="1">
                <a:off x="3075908" y="4800525"/>
                <a:ext cx="168525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4400496" y="2490649"/>
              <a:ext cx="3251205" cy="63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Haptic Device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74387" y="4447099"/>
              <a:ext cx="2117066" cy="63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Controller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32967" y="2298768"/>
              <a:ext cx="2069528" cy="111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Human force input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49388" y="2398667"/>
              <a:ext cx="212307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Device displacement</a:t>
              </a:r>
              <a:endParaRPr 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007527" y="6239520"/>
            <a:ext cx="518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controller is chosen based on the value of x (switching controller!)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284680" y="1401156"/>
            <a:ext cx="5978295" cy="4247253"/>
            <a:chOff x="2709984" y="1361406"/>
            <a:chExt cx="6142994" cy="4241237"/>
          </a:xfrm>
        </p:grpSpPr>
        <p:pic>
          <p:nvPicPr>
            <p:cNvPr id="48" name="Picture 2" descr="C:\Users\Indrajit\Desktop\image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984" y="1785747"/>
              <a:ext cx="900112" cy="805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oup 48"/>
            <p:cNvGrpSpPr/>
            <p:nvPr/>
          </p:nvGrpSpPr>
          <p:grpSpPr>
            <a:xfrm>
              <a:off x="2963499" y="1361406"/>
              <a:ext cx="5889479" cy="4116357"/>
              <a:chOff x="2969849" y="1361406"/>
              <a:chExt cx="5889479" cy="4116357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219961" y="1715434"/>
                <a:ext cx="514301" cy="76116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52" name="Straight Connector 51"/>
              <p:cNvCxnSpPr>
                <a:endCxn id="56" idx="7"/>
              </p:cNvCxnSpPr>
              <p:nvPr/>
            </p:nvCxnSpPr>
            <p:spPr>
              <a:xfrm flipH="1">
                <a:off x="3655610" y="1868848"/>
                <a:ext cx="564351" cy="14587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3676766" y="1939654"/>
                <a:ext cx="543195" cy="1209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56" idx="6"/>
              </p:cNvCxnSpPr>
              <p:nvPr/>
            </p:nvCxnSpPr>
            <p:spPr>
              <a:xfrm>
                <a:off x="3676766" y="2060614"/>
                <a:ext cx="543195" cy="15636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endCxn id="56" idx="5"/>
              </p:cNvCxnSpPr>
              <p:nvPr/>
            </p:nvCxnSpPr>
            <p:spPr>
              <a:xfrm flipH="1" flipV="1">
                <a:off x="3655610" y="2106509"/>
                <a:ext cx="564351" cy="20487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/>
              <p:cNvSpPr/>
              <p:nvPr/>
            </p:nvSpPr>
            <p:spPr>
              <a:xfrm>
                <a:off x="3532299" y="1995709"/>
                <a:ext cx="144467" cy="12981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V="1">
                <a:off x="4734262" y="2084213"/>
                <a:ext cx="814791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7132485" y="1550220"/>
                <a:ext cx="1514010" cy="1540030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6200000">
                <a:off x="7272817" y="2260699"/>
                <a:ext cx="1304012" cy="213481"/>
              </a:xfrm>
              <a:prstGeom prst="rect">
                <a:avLst/>
              </a:prstGeom>
            </p:spPr>
          </p:pic>
          <p:sp>
            <p:nvSpPr>
              <p:cNvPr id="60" name="Oval 59"/>
              <p:cNvSpPr/>
              <p:nvPr/>
            </p:nvSpPr>
            <p:spPr>
              <a:xfrm>
                <a:off x="7408897" y="2033077"/>
                <a:ext cx="144467" cy="12981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5549053" y="2084214"/>
                <a:ext cx="1859844" cy="0"/>
              </a:xfrm>
              <a:prstGeom prst="straightConnector1">
                <a:avLst/>
              </a:prstGeom>
              <a:ln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7408897" y="2014719"/>
                <a:ext cx="0" cy="739203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7408897" y="2384321"/>
                <a:ext cx="26100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7487390" y="2318378"/>
                    <a:ext cx="182510" cy="4123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IN" dirty="0"/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7390" y="2318378"/>
                    <a:ext cx="182510" cy="41230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7353" r="-130000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TextBox 64"/>
              <p:cNvSpPr txBox="1"/>
              <p:nvPr/>
            </p:nvSpPr>
            <p:spPr>
              <a:xfrm>
                <a:off x="8031564" y="1826926"/>
                <a:ext cx="822963" cy="309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wall</a:t>
                </a:r>
                <a:endParaRPr lang="en-IN" sz="12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182806" y="1538282"/>
                <a:ext cx="596648" cy="515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Free </a:t>
                </a:r>
              </a:p>
              <a:p>
                <a:r>
                  <a:rPr lang="en-US" sz="1200" dirty="0" smtClean="0"/>
                  <a:t>space</a:t>
                </a:r>
                <a:endParaRPr lang="en-IN" sz="1200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132485" y="3091449"/>
                <a:ext cx="1664255" cy="309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Virtual Environment</a:t>
                </a:r>
                <a:endParaRPr lang="en-IN" sz="1200" dirty="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>
                <a:off x="3668372" y="1801575"/>
                <a:ext cx="26100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3857108" y="1463180"/>
                    <a:ext cx="182510" cy="4123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IN" dirty="0"/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7108" y="1463180"/>
                    <a:ext cx="182510" cy="41230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353" r="-126667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0" name="Straight Arrow Connector 69"/>
              <p:cNvCxnSpPr/>
              <p:nvPr/>
            </p:nvCxnSpPr>
            <p:spPr>
              <a:xfrm>
                <a:off x="3339194" y="2396908"/>
                <a:ext cx="26100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3325953" y="2397640"/>
                    <a:ext cx="479990" cy="3779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IN" sz="1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oMath>
                      </m:oMathPara>
                    </a14:m>
                    <a:endParaRPr lang="en-IN" sz="1600" dirty="0"/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25953" y="2397640"/>
                    <a:ext cx="479990" cy="377943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4839" r="-6410"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2" name="Straight Arrow Connector 71"/>
              <p:cNvCxnSpPr/>
              <p:nvPr/>
            </p:nvCxnSpPr>
            <p:spPr>
              <a:xfrm flipH="1" flipV="1">
                <a:off x="3266481" y="2742482"/>
                <a:ext cx="2282573" cy="232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3254905" y="2781024"/>
                    <a:ext cx="464637" cy="3779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IN" sz="1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</m:oMath>
                      </m:oMathPara>
                    </a14:m>
                    <a:endParaRPr lang="en-IN" sz="16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4905" y="2781024"/>
                    <a:ext cx="464637" cy="377943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t="-4839" r="-5263"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4" name="Oval 73"/>
              <p:cNvSpPr/>
              <p:nvPr/>
            </p:nvSpPr>
            <p:spPr>
              <a:xfrm>
                <a:off x="5766956" y="2612102"/>
                <a:ext cx="1028603" cy="31423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controller</a:t>
                </a:r>
                <a:endParaRPr lang="en-IN" sz="900" dirty="0"/>
              </a:p>
            </p:txBody>
          </p:sp>
          <p:cxnSp>
            <p:nvCxnSpPr>
              <p:cNvPr id="75" name="Straight Arrow Connector 74"/>
              <p:cNvCxnSpPr>
                <a:endCxn id="74" idx="6"/>
              </p:cNvCxnSpPr>
              <p:nvPr/>
            </p:nvCxnSpPr>
            <p:spPr>
              <a:xfrm flipH="1">
                <a:off x="6795559" y="2769222"/>
                <a:ext cx="3369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flipH="1">
                <a:off x="5549053" y="2763321"/>
                <a:ext cx="21790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5549053" y="1361406"/>
                <a:ext cx="0" cy="370551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4734262" y="1785747"/>
                <a:ext cx="1225200" cy="274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Measured</a:t>
                </a:r>
                <a:endParaRPr lang="en-IN" sz="1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4940609" y="1981539"/>
                    <a:ext cx="182510" cy="4123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IN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0609" y="1981539"/>
                    <a:ext cx="182510" cy="41230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t="-7353" r="-130000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0" name="Rectangle 79"/>
              <p:cNvSpPr/>
              <p:nvPr/>
            </p:nvSpPr>
            <p:spPr>
              <a:xfrm>
                <a:off x="4093947" y="3799203"/>
                <a:ext cx="785655" cy="539485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Flowchart: Summing Junction 69"/>
              <p:cNvSpPr/>
              <p:nvPr/>
            </p:nvSpPr>
            <p:spPr>
              <a:xfrm>
                <a:off x="3538197" y="3930743"/>
                <a:ext cx="301912" cy="260108"/>
              </a:xfrm>
              <a:prstGeom prst="flowChartSummingJunction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2" name="Straight Arrow Connector 81"/>
              <p:cNvCxnSpPr>
                <a:stCxn id="81" idx="6"/>
                <a:endCxn id="80" idx="1"/>
              </p:cNvCxnSpPr>
              <p:nvPr/>
            </p:nvCxnSpPr>
            <p:spPr>
              <a:xfrm>
                <a:off x="3840110" y="4060797"/>
                <a:ext cx="253837" cy="81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4879602" y="4068946"/>
                <a:ext cx="67425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flipV="1">
                <a:off x="3689153" y="4188019"/>
                <a:ext cx="0" cy="57568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/>
              <p:cNvSpPr txBox="1"/>
              <p:nvPr/>
            </p:nvSpPr>
            <p:spPr>
              <a:xfrm>
                <a:off x="3349084" y="3719633"/>
                <a:ext cx="201512" cy="309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cmbx10" panose="020B0500000000000000" pitchFamily="34" charset="0"/>
                  </a:rPr>
                  <a:t>+</a:t>
                </a:r>
                <a:endParaRPr lang="en-IN" sz="1200" dirty="0">
                  <a:latin typeface="cmbx10" panose="020B0500000000000000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403020" y="4118850"/>
                <a:ext cx="201512" cy="481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cmbx10" panose="020B0500000000000000" pitchFamily="34" charset="0"/>
                  </a:rPr>
                  <a:t>-</a:t>
                </a:r>
                <a:endParaRPr lang="en-IN" sz="2200" dirty="0">
                  <a:latin typeface="cmbx10" panose="020B0500000000000000" pitchFamily="34" charset="0"/>
                </a:endParaRPr>
              </a:p>
            </p:txBody>
          </p:sp>
          <p:cxnSp>
            <p:nvCxnSpPr>
              <p:cNvPr id="87" name="Straight Arrow Connector 86"/>
              <p:cNvCxnSpPr>
                <a:endCxn id="81" idx="2"/>
              </p:cNvCxnSpPr>
              <p:nvPr/>
            </p:nvCxnSpPr>
            <p:spPr>
              <a:xfrm>
                <a:off x="3130904" y="4060797"/>
                <a:ext cx="40729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4128622" y="3807629"/>
                <a:ext cx="817803" cy="481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Device</a:t>
                </a:r>
              </a:p>
              <a:p>
                <a:pPr algn="ctr"/>
                <a:r>
                  <a:rPr lang="en-US" sz="1100" dirty="0" smtClean="0"/>
                  <a:t>Dynamics</a:t>
                </a:r>
                <a:endParaRPr lang="en-IN" sz="11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2969849" y="3685946"/>
                    <a:ext cx="479990" cy="3779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IN" sz="1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oMath>
                      </m:oMathPara>
                    </a14:m>
                    <a:endParaRPr lang="en-IN" sz="1600" dirty="0"/>
                  </a:p>
                </p:txBody>
              </p:sp>
            </mc:Choice>
            <mc:Fallback xmlns="">
              <p:sp>
                <p:nvSpPr>
                  <p:cNvPr id="86" name="TextBox 8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69849" y="3685946"/>
                    <a:ext cx="479990" cy="377943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t="-4839" r="-6329"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3217669" y="4447012"/>
                    <a:ext cx="464637" cy="3779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IN" sz="1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</m:oMath>
                      </m:oMathPara>
                    </a14:m>
                    <a:endParaRPr lang="en-IN" sz="1600" dirty="0"/>
                  </a:p>
                </p:txBody>
              </p:sp>
            </mc:Choice>
            <mc:Fallback xmlns="">
              <p:sp>
                <p:nvSpPr>
                  <p:cNvPr id="88" name="TextBox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17669" y="4447012"/>
                    <a:ext cx="464637" cy="377943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t="-4839" r="-5263"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1" name="Rectangle 90"/>
              <p:cNvSpPr/>
              <p:nvPr/>
            </p:nvSpPr>
            <p:spPr>
              <a:xfrm>
                <a:off x="7137287" y="3544700"/>
                <a:ext cx="1514010" cy="1540030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6200000">
                <a:off x="7277619" y="4255179"/>
                <a:ext cx="1304012" cy="213481"/>
              </a:xfrm>
              <a:prstGeom prst="rect">
                <a:avLst/>
              </a:prstGeom>
            </p:spPr>
          </p:pic>
          <p:cxnSp>
            <p:nvCxnSpPr>
              <p:cNvPr id="93" name="Straight Arrow Connector 92"/>
              <p:cNvCxnSpPr/>
              <p:nvPr/>
            </p:nvCxnSpPr>
            <p:spPr>
              <a:xfrm>
                <a:off x="5553855" y="4078694"/>
                <a:ext cx="1859844" cy="0"/>
              </a:xfrm>
              <a:prstGeom prst="straightConnector1">
                <a:avLst/>
              </a:prstGeom>
              <a:ln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7413699" y="4009199"/>
                <a:ext cx="0" cy="739203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7413699" y="4378801"/>
                <a:ext cx="26100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8036365" y="3821406"/>
                <a:ext cx="822963" cy="309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wall</a:t>
                </a:r>
                <a:endParaRPr lang="en-IN" sz="12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187608" y="3532762"/>
                <a:ext cx="596648" cy="515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Free </a:t>
                </a:r>
              </a:p>
              <a:p>
                <a:r>
                  <a:rPr lang="en-US" sz="1200" dirty="0" smtClean="0"/>
                  <a:t>space</a:t>
                </a:r>
                <a:endParaRPr lang="en-IN" sz="1200" dirty="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137287" y="5168537"/>
                <a:ext cx="1664255" cy="309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Virtual Environment</a:t>
                </a:r>
                <a:endParaRPr lang="en-IN" sz="1200" dirty="0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771758" y="4606582"/>
                <a:ext cx="1028603" cy="31423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controller</a:t>
                </a:r>
                <a:endParaRPr lang="en-IN" sz="900" dirty="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5553855" y="4757801"/>
                <a:ext cx="21790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5277456" y="4055978"/>
                <a:ext cx="0" cy="32282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5277456" y="4378801"/>
                <a:ext cx="26002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5553855" y="4378801"/>
                <a:ext cx="727402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endCxn id="99" idx="0"/>
              </p:cNvCxnSpPr>
              <p:nvPr/>
            </p:nvCxnSpPr>
            <p:spPr>
              <a:xfrm>
                <a:off x="6286059" y="4378801"/>
                <a:ext cx="0" cy="227781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4853545" y="3803826"/>
                <a:ext cx="1225200" cy="274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Measured</a:t>
                </a:r>
                <a:endParaRPr lang="en-IN" sz="1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4994258" y="4068948"/>
                    <a:ext cx="182510" cy="4123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IN" dirty="0"/>
                  </a:p>
                </p:txBody>
              </p:sp>
            </mc:Choice>
            <mc:Fallback xmlns="">
              <p:sp>
                <p:nvSpPr>
                  <p:cNvPr id="114" name="TextBox 1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4258" y="4068948"/>
                    <a:ext cx="182510" cy="41230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t="-7353" r="-130000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Oval 106"/>
              <p:cNvSpPr/>
              <p:nvPr/>
            </p:nvSpPr>
            <p:spPr>
              <a:xfrm>
                <a:off x="7423407" y="4028860"/>
                <a:ext cx="144467" cy="12981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7501900" y="4314161"/>
                    <a:ext cx="182510" cy="4123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IN" dirty="0"/>
                  </a:p>
                </p:txBody>
              </p:sp>
            </mc:Choice>
            <mc:Fallback xmlns="">
              <p:sp>
                <p:nvSpPr>
                  <p:cNvPr id="116" name="TextBox 1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1900" y="4314161"/>
                    <a:ext cx="182510" cy="412302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t="-7463" r="-126667" b="-13433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9" name="Straight Connector 108"/>
              <p:cNvCxnSpPr/>
              <p:nvPr/>
            </p:nvCxnSpPr>
            <p:spPr>
              <a:xfrm flipH="1">
                <a:off x="3689153" y="4763701"/>
                <a:ext cx="18599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5329607" y="5072088"/>
              <a:ext cx="1844706" cy="530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Controller knows the </a:t>
              </a:r>
              <a:r>
                <a:rPr lang="en-US" sz="1200" dirty="0" smtClean="0"/>
                <a:t>wall position</a:t>
              </a:r>
              <a:endParaRPr lang="en-IN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516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Implementation and Networking requirement:(Slow) </a:t>
            </a:r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1401513" y="1313098"/>
            <a:ext cx="9153573" cy="3328229"/>
            <a:chOff x="1029230" y="2188818"/>
            <a:chExt cx="9384151" cy="3763243"/>
          </a:xfrm>
        </p:grpSpPr>
        <p:grpSp>
          <p:nvGrpSpPr>
            <p:cNvPr id="8" name="Group 7"/>
            <p:cNvGrpSpPr/>
            <p:nvPr/>
          </p:nvGrpSpPr>
          <p:grpSpPr>
            <a:xfrm>
              <a:off x="1082135" y="2188818"/>
              <a:ext cx="9331246" cy="3175391"/>
              <a:chOff x="1666430" y="2294089"/>
              <a:chExt cx="8512854" cy="289689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576524" y="2589975"/>
                <a:ext cx="1119768" cy="75303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576524" y="4437949"/>
                <a:ext cx="1119767" cy="7473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i="1" dirty="0">
                  <a:solidFill>
                    <a:schemeClr val="tx1"/>
                  </a:solidFill>
                  <a:latin typeface="cmbx10" panose="020B0500000000000000" pitchFamily="34" charset="0"/>
                </a:endParaRPr>
              </a:p>
            </p:txBody>
          </p:sp>
          <p:sp>
            <p:nvSpPr>
              <p:cNvPr id="18" name="Flowchart: Summing Junction 55"/>
              <p:cNvSpPr/>
              <p:nvPr/>
            </p:nvSpPr>
            <p:spPr>
              <a:xfrm>
                <a:off x="2827435" y="2786202"/>
                <a:ext cx="430306" cy="363070"/>
              </a:xfrm>
              <a:prstGeom prst="flowChartSummingJunction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740075" y="4437949"/>
                <a:ext cx="896237" cy="75303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i="1" dirty="0">
                  <a:solidFill>
                    <a:schemeClr val="tx1"/>
                  </a:solidFill>
                  <a:latin typeface="cmbx10" panose="020B0500000000000000" pitchFamily="34" charset="0"/>
                </a:endParaRPr>
              </a:p>
            </p:txBody>
          </p:sp>
          <p:cxnSp>
            <p:nvCxnSpPr>
              <p:cNvPr id="20" name="Straight Arrow Connector 19"/>
              <p:cNvCxnSpPr>
                <a:stCxn id="18" idx="6"/>
                <a:endCxn id="16" idx="1"/>
              </p:cNvCxnSpPr>
              <p:nvPr/>
            </p:nvCxnSpPr>
            <p:spPr>
              <a:xfrm flipV="1">
                <a:off x="3257741" y="2966493"/>
                <a:ext cx="2318783" cy="124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6" idx="3"/>
              </p:cNvCxnSpPr>
              <p:nvPr/>
            </p:nvCxnSpPr>
            <p:spPr>
              <a:xfrm flipV="1">
                <a:off x="6696292" y="2965515"/>
                <a:ext cx="3482992" cy="9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9175571" y="2966491"/>
                <a:ext cx="0" cy="18422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8617840" y="4808736"/>
                <a:ext cx="557731" cy="573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9" idx="1"/>
                <a:endCxn id="17" idx="3"/>
              </p:cNvCxnSpPr>
              <p:nvPr/>
            </p:nvCxnSpPr>
            <p:spPr>
              <a:xfrm flipH="1" flipV="1">
                <a:off x="6696291" y="4811602"/>
                <a:ext cx="1043784" cy="286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042588" y="3149272"/>
                <a:ext cx="0" cy="166071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2370848" y="2294089"/>
                <a:ext cx="287208" cy="67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latin typeface="cmbx10" panose="020B0500000000000000" pitchFamily="34" charset="0"/>
                  </a:rPr>
                  <a:t>+</a:t>
                </a:r>
                <a:endParaRPr lang="en-IN" sz="2200" b="1" dirty="0">
                  <a:latin typeface="cmbx10" panose="020B0500000000000000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97786" y="3144829"/>
                <a:ext cx="287208" cy="67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atin typeface="cmbx10" panose="020B0500000000000000" pitchFamily="34" charset="0"/>
                  </a:rPr>
                  <a:t>-</a:t>
                </a:r>
                <a:endParaRPr lang="en-IN" sz="2200" b="1" dirty="0">
                  <a:latin typeface="cmbx10" panose="020B0500000000000000" pitchFamily="34" charset="0"/>
                </a:endParaRPr>
              </a:p>
            </p:txBody>
          </p:sp>
          <p:cxnSp>
            <p:nvCxnSpPr>
              <p:cNvPr id="28" name="Straight Arrow Connector 27"/>
              <p:cNvCxnSpPr>
                <a:endCxn id="18" idx="2"/>
              </p:cNvCxnSpPr>
              <p:nvPr/>
            </p:nvCxnSpPr>
            <p:spPr>
              <a:xfrm>
                <a:off x="1666430" y="2965515"/>
                <a:ext cx="1161005" cy="222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3636503" y="4432219"/>
                <a:ext cx="896237" cy="75303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i="1" dirty="0">
                  <a:solidFill>
                    <a:schemeClr val="tx1"/>
                  </a:solidFill>
                  <a:latin typeface="cmbx10" panose="020B0500000000000000" pitchFamily="34" charset="0"/>
                </a:endParaRPr>
              </a:p>
            </p:txBody>
          </p:sp>
          <p:cxnSp>
            <p:nvCxnSpPr>
              <p:cNvPr id="30" name="Straight Arrow Connector 29"/>
              <p:cNvCxnSpPr>
                <a:stCxn id="17" idx="1"/>
                <a:endCxn id="29" idx="3"/>
              </p:cNvCxnSpPr>
              <p:nvPr/>
            </p:nvCxnSpPr>
            <p:spPr>
              <a:xfrm flipH="1" flipV="1">
                <a:off x="4532739" y="4808737"/>
                <a:ext cx="1043783" cy="286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3042588" y="4797338"/>
                <a:ext cx="612965" cy="2242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5496528" y="2605274"/>
              <a:ext cx="1051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Haptic Device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8065" y="4772687"/>
              <a:ext cx="549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D/A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08935" y="4575649"/>
              <a:ext cx="1182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Digital Controller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92959" y="4750794"/>
              <a:ext cx="549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A/D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29230" y="2249262"/>
              <a:ext cx="1007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Human force input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71060" y="2473916"/>
              <a:ext cx="2123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Device displacement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14105" y="5582729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Sampling time T</a:t>
              </a:r>
              <a:endParaRPr lang="en-US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22634" y="4619436"/>
            <a:ext cx="111363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Conventional control theory advices sampling </a:t>
            </a:r>
            <a:r>
              <a:rPr lang="en-US" sz="2400" dirty="0" smtClean="0"/>
              <a:t>at least </a:t>
            </a:r>
            <a:r>
              <a:rPr lang="en-US" sz="2400" dirty="0" smtClean="0"/>
              <a:t>2-3 times the system bandwidth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System BW depends </a:t>
            </a:r>
            <a:r>
              <a:rPr lang="en-US" sz="2400" dirty="0" smtClean="0"/>
              <a:t>on the </a:t>
            </a:r>
            <a:r>
              <a:rPr lang="en-US" sz="2400" dirty="0" smtClean="0"/>
              <a:t>users specs and </a:t>
            </a:r>
            <a:r>
              <a:rPr lang="en-US" sz="2400" dirty="0" smtClean="0"/>
              <a:t>consequently the </a:t>
            </a:r>
            <a:r>
              <a:rPr lang="en-US" sz="2400" dirty="0" smtClean="0"/>
              <a:t>controller we design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Human force input is limited to 6Hz (sometimes 10Hz)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Human sensory BW is much higher 200-300Hz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Most commercial devices have decided to sample at 1000Hz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2978197" y="2452022"/>
            <a:ext cx="157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Actuator Force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4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Slow Sampling is even more crucial in </a:t>
            </a:r>
            <a:r>
              <a:rPr lang="en-US" dirty="0" err="1" smtClean="0"/>
              <a:t>tele-haptics</a:t>
            </a:r>
            <a:r>
              <a:rPr lang="en-US" dirty="0" smtClean="0"/>
              <a:t> (no results yet)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19" y="1583994"/>
            <a:ext cx="9829800" cy="3733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9607" y="5232441"/>
            <a:ext cx="10101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explained before: low sampling rates (</a:t>
            </a:r>
            <a:r>
              <a:rPr lang="en-US" dirty="0" err="1" smtClean="0"/>
              <a:t>i</a:t>
            </a:r>
            <a:r>
              <a:rPr lang="en-US" dirty="0" smtClean="0"/>
              <a:t>) bring down cost, same channel can be used for other purposes</a:t>
            </a:r>
          </a:p>
          <a:p>
            <a:r>
              <a:rPr lang="en-US" dirty="0" smtClean="0"/>
              <a:t>Tele-</a:t>
            </a:r>
            <a:r>
              <a:rPr lang="en-US" dirty="0" err="1" smtClean="0"/>
              <a:t>haptics</a:t>
            </a:r>
            <a:r>
              <a:rPr lang="en-US" dirty="0" smtClean="0"/>
              <a:t> also demands tolerance to large delays (not yet studied by 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0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9294-615D-43FB-94ED-82C9E2D2046C}" type="datetime1">
              <a:rPr lang="en-US" smtClean="0"/>
              <a:t>03/04/18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IIT Bombay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BE95-9F3B-4B11-A603-1C5BB55367E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664385" y="2014161"/>
            <a:ext cx="2562126" cy="29774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275" y="1839017"/>
            <a:ext cx="3613255" cy="3283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Demands from the Networking Engineer</a:t>
            </a:r>
          </a:p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Low sampling rates (40Hz)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Large delay tolerance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6155" y="2977455"/>
            <a:ext cx="1686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Control Engineer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7948273" y="1794380"/>
            <a:ext cx="3613255" cy="3283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Demands from the User</a:t>
            </a:r>
          </a:p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Stability (safety)</a:t>
            </a:r>
            <a:r>
              <a:rPr lang="en-US" sz="2400" dirty="0" smtClean="0">
                <a:solidFill>
                  <a:schemeClr val="tx1"/>
                </a:solidFill>
              </a:rPr>
              <a:t> (100Hz)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Fast tracking of force commands (6Hz)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Real feel of the specific environment (300Hz)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4007429" y="3327745"/>
            <a:ext cx="635057" cy="43786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226511" y="3393424"/>
            <a:ext cx="700753" cy="4159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8854" y="5867339"/>
            <a:ext cx="1075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Numbers given are for quick understanding and estimates: the actual values depend on many design parameters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36659" y="413778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 safe at 1000Hz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2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athena xmlns="http://schemas.microsoft.com/edu/athena" version="0.1.3885.0">
  <media streamable="true" recordStart="0" recordEnd="47992" recordLength="47992"/>
</athena>
</file>

<file path=customXml/itemProps1.xml><?xml version="1.0" encoding="utf-8"?>
<ds:datastoreItem xmlns:ds="http://schemas.openxmlformats.org/officeDocument/2006/customXml" ds:itemID="{25CDD588-0A08-48B6-A3DC-FB25563F71EE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18956</TotalTime>
  <Words>931</Words>
  <Application>Microsoft Macintosh PowerPoint</Application>
  <PresentationFormat>Custom</PresentationFormat>
  <Paragraphs>215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HDOfficeLightV0</vt:lpstr>
      <vt:lpstr>Office Theme</vt:lpstr>
      <vt:lpstr>PowerPoint Presentation</vt:lpstr>
      <vt:lpstr>Big Picture</vt:lpstr>
      <vt:lpstr>The “wall” in haptics</vt:lpstr>
      <vt:lpstr>User Req. 2: The wall should feel like a spring</vt:lpstr>
      <vt:lpstr>Instead of a spring we get</vt:lpstr>
      <vt:lpstr>User requirement 1: Stability of the Wall</vt:lpstr>
      <vt:lpstr>Implementation and Networking requirement:(Slow) Sampling</vt:lpstr>
      <vt:lpstr>Slow Sampling is even more crucial in tele-haptics (no results yet)</vt:lpstr>
      <vt:lpstr>Big Picture</vt:lpstr>
      <vt:lpstr>The most common haptic controller</vt:lpstr>
      <vt:lpstr>Our Method: (Old) Model matching theory in a virtual reality wrapping </vt:lpstr>
      <vt:lpstr>Model Matching Approach</vt:lpstr>
      <vt:lpstr>Model Matching Approach offers flexibility</vt:lpstr>
      <vt:lpstr>Peaucellier Mechanism Setup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Transparency Enhancement of Haptic Interface Using Model Matching Approach</dc:title>
  <dc:creator>Indrajit</dc:creator>
  <cp:lastModifiedBy>Debraj Chakraborty</cp:lastModifiedBy>
  <cp:revision>301</cp:revision>
  <dcterms:created xsi:type="dcterms:W3CDTF">2015-12-19T08:49:11Z</dcterms:created>
  <dcterms:modified xsi:type="dcterms:W3CDTF">2018-04-03T10:34:05Z</dcterms:modified>
</cp:coreProperties>
</file>