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458" r:id="rId2"/>
    <p:sldId id="680" r:id="rId3"/>
    <p:sldId id="690" r:id="rId4"/>
    <p:sldId id="700" r:id="rId5"/>
    <p:sldId id="701" r:id="rId6"/>
    <p:sldId id="699" r:id="rId7"/>
    <p:sldId id="702" r:id="rId8"/>
    <p:sldId id="703" r:id="rId9"/>
    <p:sldId id="704" r:id="rId10"/>
    <p:sldId id="705" r:id="rId11"/>
    <p:sldId id="706" r:id="rId12"/>
    <p:sldId id="707" r:id="rId13"/>
    <p:sldId id="708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Catamaran Light" panose="020B0604020202020204" charset="0"/>
      <p:regular r:id="rId18"/>
      <p:bold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Lao UI" panose="020B0502040204020203" pitchFamily="34" charset="0"/>
      <p:regular r:id="rId24"/>
      <p:bold r:id="rId25"/>
    </p:embeddedFont>
    <p:embeddedFont>
      <p:font typeface="Livvic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950A4-2CEE-4440-AE9B-228735B90E4E}" v="3" dt="2023-08-17T16:55:50.953"/>
  </p1510:revLst>
</p1510:revInfo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90" d="100"/>
          <a:sy n="90" d="100"/>
        </p:scale>
        <p:origin x="62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61224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2663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1503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8870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61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65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14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7217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4956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027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713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3476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0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0555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Lecture-12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285597" y="285490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8642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2" y="1264932"/>
            <a:ext cx="1226494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6229937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=82k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blipFill>
                <a:blip r:embed="rId7"/>
                <a:stretch>
                  <a:fillRect l="-10484" t="-26531" r="-18548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3104136" y="2322718"/>
            <a:ext cx="0" cy="19487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164" y="3152150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30437" y="2633891"/>
            <a:ext cx="1860331" cy="57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88357" y="263389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98851" y="2864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4910902" y="3708010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Put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in ice and adjust P1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Put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at 100C and adjust P2</a:t>
            </a:r>
            <a:endParaRPr lang="en-US" sz="16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How to adjust?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 flipV="1">
            <a:off x="2623878" y="3929650"/>
            <a:ext cx="488145" cy="146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0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356DE5-7B32-49E0-9816-DEE6A6605D3B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68CD7A-D32E-4396-BA6C-2042E052B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26DDCD-314B-4BDA-9F9B-46DEF4E91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4099359-6702-48B9-B95E-E9D17DB015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2629F-DDCC-416D-8EE1-BA92B3AF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2B4EADC-C080-442D-9325-9A895AFA4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AA0AB5-7E9F-4319-B722-25C9F983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6B251F-64DF-4E76-9527-43A4B320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F45D30-50F1-4E06-9888-A4FF18759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57BBAE-311D-46B7-B310-27FEF03E7D12}"/>
              </a:ext>
            </a:extLst>
          </p:cNvPr>
          <p:cNvGrpSpPr/>
          <p:nvPr/>
        </p:nvGrpSpPr>
        <p:grpSpPr>
          <a:xfrm rot="5400000">
            <a:off x="2828448" y="2637828"/>
            <a:ext cx="610541" cy="231619"/>
            <a:chOff x="4676775" y="1682364"/>
            <a:chExt cx="1619250" cy="69302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3F2ECC4-A691-4600-ABAD-F140BA782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25765D-8F14-4363-8EE7-C0ED3AF5E0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A0CD1FB-D8EA-44C6-92BA-15B7122B3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B0FF70E-E980-47C0-B763-270D65537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C01AAB6-94D2-428C-B0DE-CEEB938AA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91E39E-2CB8-44CD-A383-92212DADE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4A787A3-C2F0-4884-9197-33182797F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041957-E274-466D-9DA9-2DCCF74C5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86BF03-BAB5-48FE-BB1A-DA0029C734DF}"/>
              </a:ext>
            </a:extLst>
          </p:cNvPr>
          <p:cNvCxnSpPr/>
          <p:nvPr/>
        </p:nvCxnSpPr>
        <p:spPr>
          <a:xfrm flipV="1">
            <a:off x="2956839" y="2560444"/>
            <a:ext cx="383370" cy="381224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EE88EB3-F25F-4716-99FA-FF3175A5378C}"/>
              </a:ext>
            </a:extLst>
          </p:cNvPr>
          <p:cNvSpPr txBox="1"/>
          <p:nvPr/>
        </p:nvSpPr>
        <p:spPr>
          <a:xfrm>
            <a:off x="3222983" y="2574472"/>
            <a:ext cx="917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Pot=P1</a:t>
            </a:r>
            <a:endParaRPr lang="en-US" dirty="0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860B064-3D04-4EBE-B44B-5CAC5AAF4D13}"/>
              </a:ext>
            </a:extLst>
          </p:cNvPr>
          <p:cNvCxnSpPr>
            <a:cxnSpLocks/>
          </p:cNvCxnSpPr>
          <p:nvPr/>
        </p:nvCxnSpPr>
        <p:spPr>
          <a:xfrm flipV="1">
            <a:off x="5475834" y="1161711"/>
            <a:ext cx="529046" cy="611617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001D84D-B836-4463-A625-0C8EDF46C2D8}"/>
              </a:ext>
            </a:extLst>
          </p:cNvPr>
          <p:cNvGrpSpPr/>
          <p:nvPr/>
        </p:nvGrpSpPr>
        <p:grpSpPr>
          <a:xfrm>
            <a:off x="5224224" y="1360112"/>
            <a:ext cx="1039766" cy="231270"/>
            <a:chOff x="4676775" y="1682364"/>
            <a:chExt cx="1619250" cy="693028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67D506-E05E-499F-BA6D-7AA1859DB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FDC9E35-F2CD-4E58-A45A-682F1D4BBA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0C91F4E-399D-47C6-95A5-6DC2EFF039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7865353-BA25-4DB0-9EEA-AFDA36BE7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3405DBD-DC0A-4BAA-8711-90BCBA0324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97902C6-A794-4D5D-9723-CEF68E4DCF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C39CB5F-4597-4B20-9B4E-D5212F52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48837F3-929B-4192-9FE9-3870264F3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9A9719BC-7BB0-4DB9-BA16-3B6E5D1C0208}"/>
              </a:ext>
            </a:extLst>
          </p:cNvPr>
          <p:cNvSpPr txBox="1"/>
          <p:nvPr/>
        </p:nvSpPr>
        <p:spPr>
          <a:xfrm>
            <a:off x="5954146" y="1117823"/>
            <a:ext cx="1346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Pot=P2=22k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BBDE1E-894A-4A30-B6EB-647F8BFE10A4}"/>
              </a:ext>
            </a:extLst>
          </p:cNvPr>
          <p:cNvSpPr txBox="1"/>
          <p:nvPr/>
        </p:nvSpPr>
        <p:spPr>
          <a:xfrm>
            <a:off x="5144401" y="4464110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 this for few times.</a:t>
            </a:r>
          </a:p>
        </p:txBody>
      </p:sp>
    </p:spTree>
    <p:extLst>
      <p:ext uri="{BB962C8B-B14F-4D97-AF65-F5344CB8AC3E}">
        <p14:creationId xmlns:p14="http://schemas.microsoft.com/office/powerpoint/2010/main" val="356696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285597" y="285490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8642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2" y="1264932"/>
            <a:ext cx="1226494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6229937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=82k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blipFill>
                <a:blip r:embed="rId7"/>
                <a:stretch>
                  <a:fillRect l="-10484" t="-26531" r="-18548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3104136" y="2322718"/>
            <a:ext cx="0" cy="19487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164" y="3152150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30437" y="2633891"/>
            <a:ext cx="1860331" cy="57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88357" y="263389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98851" y="2864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4518025" y="3617724"/>
            <a:ext cx="4600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Put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in ice and adjust P1 and adjust output to 0 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Put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at 100C and adjust P2 output to 1V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Repeat above steps for several times</a:t>
            </a:r>
            <a:endParaRPr lang="en-US" sz="16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5698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How to perform the calibration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 flipV="1">
            <a:off x="2623878" y="3929650"/>
            <a:ext cx="488145" cy="146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0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356DE5-7B32-49E0-9816-DEE6A6605D3B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68CD7A-D32E-4396-BA6C-2042E052B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26DDCD-314B-4BDA-9F9B-46DEF4E91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4099359-6702-48B9-B95E-E9D17DB015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2629F-DDCC-416D-8EE1-BA92B3AF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2B4EADC-C080-442D-9325-9A895AFA4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AA0AB5-7E9F-4319-B722-25C9F983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6B251F-64DF-4E76-9527-43A4B320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F45D30-50F1-4E06-9888-A4FF18759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57BBAE-311D-46B7-B310-27FEF03E7D12}"/>
              </a:ext>
            </a:extLst>
          </p:cNvPr>
          <p:cNvGrpSpPr/>
          <p:nvPr/>
        </p:nvGrpSpPr>
        <p:grpSpPr>
          <a:xfrm rot="5400000">
            <a:off x="2828448" y="2637828"/>
            <a:ext cx="610541" cy="231619"/>
            <a:chOff x="4676775" y="1682364"/>
            <a:chExt cx="1619250" cy="69302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3F2ECC4-A691-4600-ABAD-F140BA782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25765D-8F14-4363-8EE7-C0ED3AF5E0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A0CD1FB-D8EA-44C6-92BA-15B7122B3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B0FF70E-E980-47C0-B763-270D65537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C01AAB6-94D2-428C-B0DE-CEEB938AA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91E39E-2CB8-44CD-A383-92212DADE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4A787A3-C2F0-4884-9197-33182797F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041957-E274-466D-9DA9-2DCCF74C5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86BF03-BAB5-48FE-BB1A-DA0029C734DF}"/>
              </a:ext>
            </a:extLst>
          </p:cNvPr>
          <p:cNvCxnSpPr/>
          <p:nvPr/>
        </p:nvCxnSpPr>
        <p:spPr>
          <a:xfrm flipV="1">
            <a:off x="2956839" y="2560444"/>
            <a:ext cx="383370" cy="381224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EE88EB3-F25F-4716-99FA-FF3175A5378C}"/>
              </a:ext>
            </a:extLst>
          </p:cNvPr>
          <p:cNvSpPr txBox="1"/>
          <p:nvPr/>
        </p:nvSpPr>
        <p:spPr>
          <a:xfrm>
            <a:off x="3222983" y="2574472"/>
            <a:ext cx="917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Pot=P1</a:t>
            </a:r>
            <a:endParaRPr lang="en-US" dirty="0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860B064-3D04-4EBE-B44B-5CAC5AAF4D13}"/>
              </a:ext>
            </a:extLst>
          </p:cNvPr>
          <p:cNvCxnSpPr>
            <a:cxnSpLocks/>
          </p:cNvCxnSpPr>
          <p:nvPr/>
        </p:nvCxnSpPr>
        <p:spPr>
          <a:xfrm flipV="1">
            <a:off x="5475834" y="1161711"/>
            <a:ext cx="529046" cy="611617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001D84D-B836-4463-A625-0C8EDF46C2D8}"/>
              </a:ext>
            </a:extLst>
          </p:cNvPr>
          <p:cNvGrpSpPr/>
          <p:nvPr/>
        </p:nvGrpSpPr>
        <p:grpSpPr>
          <a:xfrm>
            <a:off x="5224224" y="1360112"/>
            <a:ext cx="1039766" cy="231270"/>
            <a:chOff x="4676775" y="1682364"/>
            <a:chExt cx="1619250" cy="693028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67D506-E05E-499F-BA6D-7AA1859DB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FDC9E35-F2CD-4E58-A45A-682F1D4BBA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0C91F4E-399D-47C6-95A5-6DC2EFF039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7865353-BA25-4DB0-9EEA-AFDA36BE7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3405DBD-DC0A-4BAA-8711-90BCBA0324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97902C6-A794-4D5D-9723-CEF68E4DCF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C39CB5F-4597-4B20-9B4E-D5212F52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48837F3-929B-4192-9FE9-3870264F3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9A9719BC-7BB0-4DB9-BA16-3B6E5D1C0208}"/>
              </a:ext>
            </a:extLst>
          </p:cNvPr>
          <p:cNvSpPr txBox="1"/>
          <p:nvPr/>
        </p:nvSpPr>
        <p:spPr>
          <a:xfrm>
            <a:off x="5954146" y="1117823"/>
            <a:ext cx="1346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Pot=P2=22k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5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357151" y="630778"/>
            <a:ext cx="460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What is the temperature range ?</a:t>
            </a:r>
          </a:p>
          <a:p>
            <a:r>
              <a:rPr lang="en-US" sz="1600" b="1" dirty="0">
                <a:solidFill>
                  <a:srgbClr val="00CC00"/>
                </a:solidFill>
              </a:rPr>
              <a:t>     -20</a:t>
            </a:r>
            <a:r>
              <a:rPr lang="en-US" sz="1600" b="1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°C</a:t>
            </a:r>
            <a:r>
              <a:rPr lang="en-US" sz="1600" b="1" dirty="0">
                <a:solidFill>
                  <a:srgbClr val="00CC00"/>
                </a:solidFill>
              </a:rPr>
              <a:t> to 80</a:t>
            </a:r>
            <a:r>
              <a:rPr lang="en-US" sz="1600" b="1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sz="1600" b="1" dirty="0">
                <a:solidFill>
                  <a:srgbClr val="00CC00"/>
                </a:solidFill>
              </a:rPr>
              <a:t>C = 100C</a:t>
            </a:r>
            <a:endParaRPr lang="en-US" sz="1600" dirty="0">
              <a:solidFill>
                <a:srgbClr val="00CC0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786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What is the error in the output if LM336 changes with respect to temperature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EFED1-F47F-43A8-ADCF-96A1EAA0EA01}"/>
              </a:ext>
            </a:extLst>
          </p:cNvPr>
          <p:cNvSpPr txBox="1"/>
          <p:nvPr/>
        </p:nvSpPr>
        <p:spPr>
          <a:xfrm>
            <a:off x="309295" y="1312919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Ambient temperature change = 100C (Industrial grade equipment)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635344C-52CD-4BE3-BD12-43265FD5691B}"/>
                  </a:ext>
                </a:extLst>
              </p:cNvPr>
              <p:cNvSpPr txBox="1"/>
              <p:nvPr/>
            </p:nvSpPr>
            <p:spPr>
              <a:xfrm>
                <a:off x="309294" y="1995060"/>
                <a:ext cx="4762842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800" dirty="0"/>
                  <a:t>Temperature drift = 30x100 PPM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×100</m:t>
                        </m:r>
                      </m:num>
                      <m:den>
                        <m:sSup>
                          <m:s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635344C-52CD-4BE3-BD12-43265FD56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94" y="1995060"/>
                <a:ext cx="4762842" cy="484043"/>
              </a:xfrm>
              <a:prstGeom prst="rect">
                <a:avLst/>
              </a:prstGeom>
              <a:blipFill>
                <a:blip r:embed="rId4"/>
                <a:stretch>
                  <a:fillRect l="-89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TextBox 159">
            <a:extLst>
              <a:ext uri="{FF2B5EF4-FFF2-40B4-BE49-F238E27FC236}">
                <a16:creationId xmlns:a16="http://schemas.microsoft.com/office/drawing/2014/main" id="{95A50F00-EC56-4756-9078-2A1B6DF3F2CE}"/>
              </a:ext>
            </a:extLst>
          </p:cNvPr>
          <p:cNvSpPr txBox="1"/>
          <p:nvPr/>
        </p:nvSpPr>
        <p:spPr>
          <a:xfrm>
            <a:off x="357151" y="2777562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The original voltage = 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0AC5418-FC69-43B4-AA13-6F280488D2D4}"/>
                  </a:ext>
                </a:extLst>
              </p:cNvPr>
              <p:cNvSpPr txBox="1"/>
              <p:nvPr/>
            </p:nvSpPr>
            <p:spPr>
              <a:xfrm>
                <a:off x="357150" y="3445353"/>
                <a:ext cx="6360331" cy="48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800" dirty="0"/>
                  <a:t>The change for 2.5V for </a:t>
                </a:r>
                <a:r>
                  <a:rPr lang="el-GR" sz="1800" dirty="0"/>
                  <a:t>Δ</a:t>
                </a:r>
                <a:r>
                  <a:rPr lang="en-US" sz="1800" dirty="0"/>
                  <a:t>T = 100C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2.5×30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×100</m:t>
                        </m:r>
                      </m:num>
                      <m:den>
                        <m:sSup>
                          <m:s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=7.5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0AC5418-FC69-43B4-AA13-6F280488D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0" y="3445353"/>
                <a:ext cx="6360331" cy="489686"/>
              </a:xfrm>
              <a:prstGeom prst="rect">
                <a:avLst/>
              </a:prstGeom>
              <a:blipFill>
                <a:blip r:embed="rId5"/>
                <a:stretch>
                  <a:fillRect l="-671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158CDF6-D0B4-457F-B688-819894E41A3F}"/>
                  </a:ext>
                </a:extLst>
              </p:cNvPr>
              <p:cNvSpPr txBox="1"/>
              <p:nvPr/>
            </p:nvSpPr>
            <p:spPr>
              <a:xfrm>
                <a:off x="400944" y="4113144"/>
                <a:ext cx="3604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800" dirty="0"/>
                  <a:t>The Z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ner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will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0.75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drift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158CDF6-D0B4-457F-B688-819894E41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44" y="4113144"/>
                <a:ext cx="3604385" cy="369332"/>
              </a:xfrm>
              <a:prstGeom prst="rect">
                <a:avLst/>
              </a:prstGeom>
              <a:blipFill>
                <a:blip r:embed="rId6"/>
                <a:stretch>
                  <a:fillRect l="-118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5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285597" y="285490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8642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2" y="1264932"/>
            <a:ext cx="1226494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6229937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=82k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blipFill>
                <a:blip r:embed="rId7"/>
                <a:stretch>
                  <a:fillRect l="-10484" t="-26531" r="-18548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3104136" y="2322718"/>
            <a:ext cx="0" cy="19487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164" y="3152150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30437" y="2633891"/>
            <a:ext cx="1860331" cy="57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88357" y="263389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98851" y="2864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4518025" y="3617724"/>
            <a:ext cx="4600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Put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in ice and adjust P1 and adjust output to 0 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Put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at 100C and adjust P2 output to 1V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Repeat above steps for several times</a:t>
            </a:r>
            <a:endParaRPr lang="en-US" sz="16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Mini Project: Build this system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 flipV="1">
            <a:off x="2623878" y="3929650"/>
            <a:ext cx="488145" cy="146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0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356DE5-7B32-49E0-9816-DEE6A6605D3B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68CD7A-D32E-4396-BA6C-2042E052B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26DDCD-314B-4BDA-9F9B-46DEF4E91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4099359-6702-48B9-B95E-E9D17DB015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2629F-DDCC-416D-8EE1-BA92B3AF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2B4EADC-C080-442D-9325-9A895AFA4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AA0AB5-7E9F-4319-B722-25C9F983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6B251F-64DF-4E76-9527-43A4B320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F45D30-50F1-4E06-9888-A4FF18759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57BBAE-311D-46B7-B310-27FEF03E7D12}"/>
              </a:ext>
            </a:extLst>
          </p:cNvPr>
          <p:cNvGrpSpPr/>
          <p:nvPr/>
        </p:nvGrpSpPr>
        <p:grpSpPr>
          <a:xfrm rot="5400000">
            <a:off x="2828448" y="2637828"/>
            <a:ext cx="610541" cy="231619"/>
            <a:chOff x="4676775" y="1682364"/>
            <a:chExt cx="1619250" cy="69302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3F2ECC4-A691-4600-ABAD-F140BA782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25765D-8F14-4363-8EE7-C0ED3AF5E0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A0CD1FB-D8EA-44C6-92BA-15B7122B3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B0FF70E-E980-47C0-B763-270D65537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C01AAB6-94D2-428C-B0DE-CEEB938AA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91E39E-2CB8-44CD-A383-92212DADE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4A787A3-C2F0-4884-9197-33182797F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041957-E274-466D-9DA9-2DCCF74C5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86BF03-BAB5-48FE-BB1A-DA0029C734DF}"/>
              </a:ext>
            </a:extLst>
          </p:cNvPr>
          <p:cNvCxnSpPr/>
          <p:nvPr/>
        </p:nvCxnSpPr>
        <p:spPr>
          <a:xfrm flipV="1">
            <a:off x="2956839" y="2560444"/>
            <a:ext cx="383370" cy="381224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EE88EB3-F25F-4716-99FA-FF3175A5378C}"/>
              </a:ext>
            </a:extLst>
          </p:cNvPr>
          <p:cNvSpPr txBox="1"/>
          <p:nvPr/>
        </p:nvSpPr>
        <p:spPr>
          <a:xfrm>
            <a:off x="3222983" y="2574472"/>
            <a:ext cx="917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Pot=P1</a:t>
            </a:r>
            <a:endParaRPr lang="en-US" dirty="0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860B064-3D04-4EBE-B44B-5CAC5AAF4D13}"/>
              </a:ext>
            </a:extLst>
          </p:cNvPr>
          <p:cNvCxnSpPr>
            <a:cxnSpLocks/>
          </p:cNvCxnSpPr>
          <p:nvPr/>
        </p:nvCxnSpPr>
        <p:spPr>
          <a:xfrm flipV="1">
            <a:off x="5475834" y="1161711"/>
            <a:ext cx="529046" cy="611617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001D84D-B836-4463-A625-0C8EDF46C2D8}"/>
              </a:ext>
            </a:extLst>
          </p:cNvPr>
          <p:cNvGrpSpPr/>
          <p:nvPr/>
        </p:nvGrpSpPr>
        <p:grpSpPr>
          <a:xfrm>
            <a:off x="5224224" y="1360112"/>
            <a:ext cx="1039766" cy="231270"/>
            <a:chOff x="4676775" y="1682364"/>
            <a:chExt cx="1619250" cy="693028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67D506-E05E-499F-BA6D-7AA1859DB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FDC9E35-F2CD-4E58-A45A-682F1D4BBA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0C91F4E-399D-47C6-95A5-6DC2EFF039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7865353-BA25-4DB0-9EEA-AFDA36BE7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3405DBD-DC0A-4BAA-8711-90BCBA0324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97902C6-A794-4D5D-9723-CEF68E4DCF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C39CB5F-4597-4B20-9B4E-D5212F52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48837F3-929B-4192-9FE9-3870264F3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9A9719BC-7BB0-4DB9-BA16-3B6E5D1C0208}"/>
              </a:ext>
            </a:extLst>
          </p:cNvPr>
          <p:cNvSpPr txBox="1"/>
          <p:nvPr/>
        </p:nvSpPr>
        <p:spPr>
          <a:xfrm>
            <a:off x="5954146" y="1117823"/>
            <a:ext cx="1346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Pot=P2=22k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9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Indicator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36F86A-AB4B-4D5C-93D7-D35A6CAF99F7}"/>
              </a:ext>
            </a:extLst>
          </p:cNvPr>
          <p:cNvSpPr txBox="1"/>
          <p:nvPr/>
        </p:nvSpPr>
        <p:spPr>
          <a:xfrm>
            <a:off x="794583" y="749419"/>
            <a:ext cx="3706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IC sensor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11D5133-6572-4D7A-BC27-EB7E7C9739DC}"/>
              </a:ext>
            </a:extLst>
          </p:cNvPr>
          <p:cNvCxnSpPr>
            <a:cxnSpLocks/>
          </p:cNvCxnSpPr>
          <p:nvPr/>
        </p:nvCxnSpPr>
        <p:spPr>
          <a:xfrm>
            <a:off x="3270769" y="1966425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0730071-DF19-47C1-8D20-4A558FA42F82}"/>
              </a:ext>
            </a:extLst>
          </p:cNvPr>
          <p:cNvGrpSpPr/>
          <p:nvPr/>
        </p:nvGrpSpPr>
        <p:grpSpPr>
          <a:xfrm>
            <a:off x="2481762" y="2565989"/>
            <a:ext cx="1062296" cy="1463596"/>
            <a:chOff x="4453759" y="3377936"/>
            <a:chExt cx="1062296" cy="1463596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4A5D3D5-EB87-4DB3-A0E1-979316D2B4CF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40BF37E-0280-4FF9-B124-F609FAD18132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0358A11-C0CD-401E-81C6-FBDFD8797B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7498FF6-6E71-41C0-B1E7-9CD673BA38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9EA2836-2129-4B9A-837C-A608CCC34A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2FA5CF-7FA7-4480-8BA9-EF8B40A01C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F2643BE-E1FB-4845-BE9C-925A1055B3DC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43387D5-8B53-427F-9122-15D9E846FDC3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46B27D1-253C-4BEF-9014-C8E8342DD8D7}"/>
              </a:ext>
            </a:extLst>
          </p:cNvPr>
          <p:cNvCxnSpPr>
            <a:cxnSpLocks/>
          </p:cNvCxnSpPr>
          <p:nvPr/>
        </p:nvCxnSpPr>
        <p:spPr>
          <a:xfrm>
            <a:off x="2893568" y="4036701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CEC3444-113D-40E8-B172-AAE75D4F6D9B}"/>
              </a:ext>
            </a:extLst>
          </p:cNvPr>
          <p:cNvCxnSpPr>
            <a:cxnSpLocks/>
          </p:cNvCxnSpPr>
          <p:nvPr/>
        </p:nvCxnSpPr>
        <p:spPr>
          <a:xfrm>
            <a:off x="3069617" y="4149686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FB86717-32B4-46DF-A2D4-8F07603CE76D}"/>
              </a:ext>
            </a:extLst>
          </p:cNvPr>
          <p:cNvCxnSpPr>
            <a:cxnSpLocks/>
          </p:cNvCxnSpPr>
          <p:nvPr/>
        </p:nvCxnSpPr>
        <p:spPr>
          <a:xfrm>
            <a:off x="3206251" y="4246905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C5E5196-F13D-4DB1-B0B6-7897AF0AC602}"/>
              </a:ext>
            </a:extLst>
          </p:cNvPr>
          <p:cNvCxnSpPr>
            <a:cxnSpLocks/>
          </p:cNvCxnSpPr>
          <p:nvPr/>
        </p:nvCxnSpPr>
        <p:spPr>
          <a:xfrm>
            <a:off x="1681878" y="3042395"/>
            <a:ext cx="927117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DD0043-B93E-4CA9-8F34-1D87A8F8FFBA}"/>
                  </a:ext>
                </a:extLst>
              </p:cNvPr>
              <p:cNvSpPr txBox="1"/>
              <p:nvPr/>
            </p:nvSpPr>
            <p:spPr>
              <a:xfrm>
                <a:off x="4867492" y="1786873"/>
                <a:ext cx="3901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Temperature co-efficient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- 2.2mV / </a:t>
                </a:r>
                <a:r>
                  <a:rPr lang="en-US" sz="2400" dirty="0">
                    <a:solidFill>
                      <a:srgbClr val="FF0000"/>
                    </a:solidFill>
                    <a:latin typeface="Lao UI" panose="020B0502040204020203" pitchFamily="34" charset="0"/>
                    <a:cs typeface="Lao UI" panose="020B0502040204020203" pitchFamily="34" charset="0"/>
                  </a:rPr>
                  <a:t>°C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DD0043-B93E-4CA9-8F34-1D87A8F8F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92" y="1786873"/>
                <a:ext cx="3901535" cy="830997"/>
              </a:xfrm>
              <a:prstGeom prst="rect">
                <a:avLst/>
              </a:prstGeom>
              <a:blipFill>
                <a:blip r:embed="rId4"/>
                <a:stretch>
                  <a:fillRect l="-2344" t="-5147" r="-2656" b="-169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2F892987-4F38-4675-A275-D1623DBCBF52}"/>
                  </a:ext>
                </a:extLst>
              </p:cNvPr>
              <p:cNvSpPr txBox="1"/>
              <p:nvPr/>
            </p:nvSpPr>
            <p:spPr>
              <a:xfrm>
                <a:off x="4896586" y="2860464"/>
                <a:ext cx="3901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At 25</a:t>
                </a:r>
                <a:r>
                  <a:rPr lang="en-US" sz="2400" dirty="0">
                    <a:solidFill>
                      <a:srgbClr val="FF0000"/>
                    </a:solidFill>
                    <a:latin typeface="Lao UI" panose="020B0502040204020203" pitchFamily="34" charset="0"/>
                    <a:cs typeface="Lao UI" panose="020B0502040204020203" pitchFamily="34" charset="0"/>
                  </a:rPr>
                  <a:t>°</a:t>
                </a:r>
                <a:r>
                  <a:rPr lang="en-US" sz="2400" dirty="0"/>
                  <a:t>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= 0.6V</a:t>
                </a:r>
                <a:endParaRPr lang="en-US" sz="2400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2F892987-4F38-4675-A275-D1623DBCB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86" y="2860464"/>
                <a:ext cx="3901535" cy="830997"/>
              </a:xfrm>
              <a:prstGeom prst="rect">
                <a:avLst/>
              </a:prstGeom>
              <a:blipFill>
                <a:blip r:embed="rId5"/>
                <a:stretch>
                  <a:fillRect l="-2344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0FA0867F-471E-45F9-B516-3947635760D5}"/>
                  </a:ext>
                </a:extLst>
              </p:cNvPr>
              <p:cNvSpPr txBox="1"/>
              <p:nvPr/>
            </p:nvSpPr>
            <p:spPr>
              <a:xfrm>
                <a:off x="4972839" y="3934055"/>
                <a:ext cx="3901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At 35</a:t>
                </a:r>
                <a:r>
                  <a:rPr lang="en-US" sz="2400" dirty="0">
                    <a:solidFill>
                      <a:srgbClr val="FF0000"/>
                    </a:solidFill>
                    <a:latin typeface="Lao UI" panose="020B0502040204020203" pitchFamily="34" charset="0"/>
                    <a:cs typeface="Lao UI" panose="020B0502040204020203" pitchFamily="34" charset="0"/>
                  </a:rPr>
                  <a:t>°</a:t>
                </a:r>
                <a:r>
                  <a:rPr lang="en-US" sz="2400" dirty="0"/>
                  <a:t>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CC00"/>
                    </a:solidFill>
                  </a:rPr>
                  <a:t> = 0.578V</a:t>
                </a:r>
                <a:endParaRPr lang="en-US" sz="24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0FA0867F-471E-45F9-B516-394763576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839" y="3934055"/>
                <a:ext cx="3901535" cy="830997"/>
              </a:xfrm>
              <a:prstGeom prst="rect">
                <a:avLst/>
              </a:prstGeom>
              <a:blipFill>
                <a:blip r:embed="rId6"/>
                <a:stretch>
                  <a:fillRect l="-2500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25E07E9-0280-406F-9266-13402D165BB9}"/>
              </a:ext>
            </a:extLst>
          </p:cNvPr>
          <p:cNvSpPr/>
          <p:nvPr/>
        </p:nvSpPr>
        <p:spPr>
          <a:xfrm>
            <a:off x="328159" y="4007063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823BC2-7169-4C89-A3E5-E970071F6E97}"/>
              </a:ext>
            </a:extLst>
          </p:cNvPr>
          <p:cNvCxnSpPr>
            <a:cxnSpLocks/>
          </p:cNvCxnSpPr>
          <p:nvPr/>
        </p:nvCxnSpPr>
        <p:spPr>
          <a:xfrm>
            <a:off x="322517" y="3984714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7287E4A-6906-4DB6-B5F1-C78851A05E6A}"/>
              </a:ext>
            </a:extLst>
          </p:cNvPr>
          <p:cNvCxnSpPr>
            <a:cxnSpLocks/>
          </p:cNvCxnSpPr>
          <p:nvPr/>
        </p:nvCxnSpPr>
        <p:spPr>
          <a:xfrm flipV="1">
            <a:off x="743655" y="3846051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EF9B258-97DC-4BD3-B69D-5BC0690FA00C}"/>
              </a:ext>
            </a:extLst>
          </p:cNvPr>
          <p:cNvCxnSpPr>
            <a:cxnSpLocks/>
          </p:cNvCxnSpPr>
          <p:nvPr/>
        </p:nvCxnSpPr>
        <p:spPr>
          <a:xfrm flipV="1">
            <a:off x="259551" y="3976356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F2FF3B81-1D0A-40F5-A881-219FE2528995}"/>
              </a:ext>
            </a:extLst>
          </p:cNvPr>
          <p:cNvCxnSpPr>
            <a:cxnSpLocks/>
          </p:cNvCxnSpPr>
          <p:nvPr/>
        </p:nvCxnSpPr>
        <p:spPr>
          <a:xfrm>
            <a:off x="537542" y="357498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B97E5471-A43E-4BE1-81F6-B7666F64E2AA}"/>
              </a:ext>
            </a:extLst>
          </p:cNvPr>
          <p:cNvCxnSpPr>
            <a:cxnSpLocks/>
          </p:cNvCxnSpPr>
          <p:nvPr/>
        </p:nvCxnSpPr>
        <p:spPr>
          <a:xfrm>
            <a:off x="535210" y="425638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AB2E9B-CEB5-4DBA-B47E-C50C5F3E5422}"/>
              </a:ext>
            </a:extLst>
          </p:cNvPr>
          <p:cNvCxnSpPr>
            <a:cxnSpLocks/>
          </p:cNvCxnSpPr>
          <p:nvPr/>
        </p:nvCxnSpPr>
        <p:spPr>
          <a:xfrm>
            <a:off x="299886" y="469673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1FD7400D-ADE7-4DBA-8776-BDAA7283B91D}"/>
              </a:ext>
            </a:extLst>
          </p:cNvPr>
          <p:cNvCxnSpPr>
            <a:cxnSpLocks/>
          </p:cNvCxnSpPr>
          <p:nvPr/>
        </p:nvCxnSpPr>
        <p:spPr>
          <a:xfrm>
            <a:off x="400133" y="476988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39BDF9B-3BD3-49BC-855B-C67136FD8973}"/>
              </a:ext>
            </a:extLst>
          </p:cNvPr>
          <p:cNvCxnSpPr>
            <a:cxnSpLocks/>
          </p:cNvCxnSpPr>
          <p:nvPr/>
        </p:nvCxnSpPr>
        <p:spPr>
          <a:xfrm>
            <a:off x="492044" y="485666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090E111B-C8DD-44FA-A5EC-53E6197DFC56}"/>
              </a:ext>
            </a:extLst>
          </p:cNvPr>
          <p:cNvSpPr/>
          <p:nvPr/>
        </p:nvSpPr>
        <p:spPr>
          <a:xfrm>
            <a:off x="459689" y="3407796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2376D1F7-C596-4396-B495-422443BDD5A7}"/>
              </a:ext>
            </a:extLst>
          </p:cNvPr>
          <p:cNvSpPr txBox="1"/>
          <p:nvPr/>
        </p:nvSpPr>
        <p:spPr>
          <a:xfrm>
            <a:off x="884152" y="391538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4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D4C1FB-0E2B-4E72-9A48-44B1AC88EE3C}"/>
              </a:ext>
            </a:extLst>
          </p:cNvPr>
          <p:cNvSpPr txBox="1"/>
          <p:nvPr/>
        </p:nvSpPr>
        <p:spPr>
          <a:xfrm>
            <a:off x="713139" y="-14988"/>
            <a:ext cx="511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LM-335 Temperature sensor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3070178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3047829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909166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3039471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63809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31949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75985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83299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91978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470911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1701116" y="2978497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596829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76712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EC1EC0-F395-4CA7-9FF8-7C56375199A6}"/>
              </a:ext>
            </a:extLst>
          </p:cNvPr>
          <p:cNvCxnSpPr>
            <a:stCxn id="37" idx="6"/>
          </p:cNvCxnSpPr>
          <p:nvPr/>
        </p:nvCxnSpPr>
        <p:spPr>
          <a:xfrm>
            <a:off x="1428921" y="2547045"/>
            <a:ext cx="5422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4E0BFD3-CDBF-4C9A-A070-165CA412B074}"/>
              </a:ext>
            </a:extLst>
          </p:cNvPr>
          <p:cNvSpPr txBox="1"/>
          <p:nvPr/>
        </p:nvSpPr>
        <p:spPr>
          <a:xfrm>
            <a:off x="1965356" y="2393156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mA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60181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59395-32F0-4987-9E48-F43CBE1156A4}"/>
              </a:ext>
            </a:extLst>
          </p:cNvPr>
          <p:cNvSpPr txBox="1"/>
          <p:nvPr/>
        </p:nvSpPr>
        <p:spPr>
          <a:xfrm>
            <a:off x="2825958" y="961899"/>
            <a:ext cx="6292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Min. current should be 1 mA. However you can send </a:t>
            </a:r>
            <a:r>
              <a:rPr lang="en-US" sz="1600" dirty="0" err="1"/>
              <a:t>upto</a:t>
            </a:r>
            <a:r>
              <a:rPr lang="en-US" sz="1600" dirty="0"/>
              <a:t> 10mA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</a:rPr>
              <a:t>What is value of 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61EA4-EC30-491D-A88E-1EF15C87254B}"/>
              </a:ext>
            </a:extLst>
          </p:cNvPr>
          <p:cNvSpPr txBox="1"/>
          <p:nvPr/>
        </p:nvSpPr>
        <p:spPr>
          <a:xfrm>
            <a:off x="3018183" y="1740319"/>
            <a:ext cx="4567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Lets assume operation temp is from </a:t>
            </a:r>
            <a:r>
              <a:rPr lang="en-US" sz="1600" b="1" dirty="0">
                <a:solidFill>
                  <a:srgbClr val="00CC00"/>
                </a:solidFill>
              </a:rPr>
              <a:t>0C to 100C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AC6B7A-25E4-4768-B065-4BE371F0B83A}"/>
              </a:ext>
            </a:extLst>
          </p:cNvPr>
          <p:cNvSpPr txBox="1"/>
          <p:nvPr/>
        </p:nvSpPr>
        <p:spPr>
          <a:xfrm>
            <a:off x="3018183" y="2293929"/>
            <a:ext cx="3759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operation temperature </a:t>
            </a:r>
            <a:r>
              <a:rPr lang="en-US" sz="1600" dirty="0">
                <a:solidFill>
                  <a:srgbClr val="00CC00"/>
                </a:solidFill>
              </a:rPr>
              <a:t>= 10mV / </a:t>
            </a:r>
            <a:r>
              <a:rPr lang="en-US" sz="1600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°K</a:t>
            </a:r>
            <a:endParaRPr lang="en-US" sz="1600" b="1" dirty="0">
              <a:solidFill>
                <a:srgbClr val="00CC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036CD-B674-4FF2-9143-56475CA4AD45}"/>
              </a:ext>
            </a:extLst>
          </p:cNvPr>
          <p:cNvSpPr txBox="1"/>
          <p:nvPr/>
        </p:nvSpPr>
        <p:spPr>
          <a:xfrm>
            <a:off x="3055474" y="2914087"/>
            <a:ext cx="550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At 0</a:t>
            </a:r>
            <a:r>
              <a:rPr lang="en-US" sz="1800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°C </a:t>
            </a:r>
            <a:r>
              <a:rPr lang="en-US" sz="1800" dirty="0"/>
              <a:t>voltage across the sensor would be </a:t>
            </a:r>
            <a:r>
              <a:rPr lang="en-US" sz="1800" dirty="0">
                <a:solidFill>
                  <a:srgbClr val="00CC00"/>
                </a:solidFill>
              </a:rPr>
              <a:t>= 2.73 V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6967E6-9B67-4403-BAD9-0127BDD00BE9}"/>
              </a:ext>
            </a:extLst>
          </p:cNvPr>
          <p:cNvSpPr txBox="1"/>
          <p:nvPr/>
        </p:nvSpPr>
        <p:spPr>
          <a:xfrm>
            <a:off x="3029539" y="3712650"/>
            <a:ext cx="6088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100</a:t>
            </a:r>
            <a:r>
              <a:rPr lang="en-US" sz="1600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°C </a:t>
            </a:r>
            <a:r>
              <a:rPr lang="en-US" sz="1600" dirty="0"/>
              <a:t>voltage across the sensor would be =</a:t>
            </a:r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273+T</a:t>
            </a:r>
            <a:r>
              <a:rPr lang="en-US" sz="1600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°C </a:t>
            </a:r>
            <a:r>
              <a:rPr lang="en-US" sz="16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)x10mV </a:t>
            </a:r>
          </a:p>
          <a:p>
            <a:r>
              <a:rPr lang="en-US" sz="16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                                                                        </a:t>
            </a:r>
            <a:r>
              <a:rPr lang="en-US" sz="1600" dirty="0">
                <a:solidFill>
                  <a:srgbClr val="00CC00"/>
                </a:solidFill>
              </a:rPr>
              <a:t>= 3.73 V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53D4E-ADE3-4B8A-8499-97207860B357}"/>
              </a:ext>
            </a:extLst>
          </p:cNvPr>
          <p:cNvSpPr txBox="1"/>
          <p:nvPr/>
        </p:nvSpPr>
        <p:spPr>
          <a:xfrm>
            <a:off x="5049857" y="3261857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(0</a:t>
            </a:r>
            <a:r>
              <a:rPr lang="en-US" sz="18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°C corresponds to 273K)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6EF7FE-7957-4F31-8631-5E8713FE4C60}"/>
              </a:ext>
            </a:extLst>
          </p:cNvPr>
          <p:cNvSpPr txBox="1"/>
          <p:nvPr/>
        </p:nvSpPr>
        <p:spPr>
          <a:xfrm>
            <a:off x="2994238" y="4289576"/>
            <a:ext cx="5880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25</a:t>
            </a:r>
            <a:r>
              <a:rPr lang="en-US" sz="1600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°C </a:t>
            </a:r>
            <a:r>
              <a:rPr lang="en-US" sz="1600" dirty="0"/>
              <a:t>voltage across the sensor would be =</a:t>
            </a:r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273+25</a:t>
            </a:r>
            <a:r>
              <a:rPr lang="en-US" sz="1600" dirty="0">
                <a:solidFill>
                  <a:srgbClr val="00CC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)x10mV </a:t>
            </a:r>
          </a:p>
          <a:p>
            <a:r>
              <a:rPr lang="en-US" sz="1600" dirty="0">
                <a:solidFill>
                  <a:srgbClr val="7030A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                                                                        </a:t>
            </a:r>
            <a:r>
              <a:rPr lang="en-US" sz="1600" dirty="0">
                <a:solidFill>
                  <a:srgbClr val="00CC00"/>
                </a:solidFill>
              </a:rPr>
              <a:t>= 2.98 V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4B84C-9BB3-4E34-AEB3-700167B9901F}"/>
              </a:ext>
            </a:extLst>
          </p:cNvPr>
          <p:cNvSpPr txBox="1"/>
          <p:nvPr/>
        </p:nvSpPr>
        <p:spPr>
          <a:xfrm>
            <a:off x="6811850" y="4821775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Complex number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509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D4C1FB-0E2B-4E72-9A48-44B1AC88EE3C}"/>
              </a:ext>
            </a:extLst>
          </p:cNvPr>
          <p:cNvSpPr txBox="1"/>
          <p:nvPr/>
        </p:nvSpPr>
        <p:spPr>
          <a:xfrm>
            <a:off x="713139" y="-14988"/>
            <a:ext cx="3578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Circuit requirement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017707" y="3740891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012065" y="3718542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433203" y="3579879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949099" y="3710184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227090" y="330881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224758" y="399021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989434" y="443056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089681" y="450371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181592" y="459049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149237" y="3141624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1573700" y="3649210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566138" y="2267542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924663" y="1437842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EC1EC0-F395-4CA7-9FF8-7C56375199A6}"/>
              </a:ext>
            </a:extLst>
          </p:cNvPr>
          <p:cNvCxnSpPr>
            <a:stCxn id="37" idx="6"/>
          </p:cNvCxnSpPr>
          <p:nvPr/>
        </p:nvCxnSpPr>
        <p:spPr>
          <a:xfrm>
            <a:off x="1301505" y="3217758"/>
            <a:ext cx="5422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4E0BFD3-CDBF-4C9A-A070-165CA412B074}"/>
              </a:ext>
            </a:extLst>
          </p:cNvPr>
          <p:cNvSpPr txBox="1"/>
          <p:nvPr/>
        </p:nvSpPr>
        <p:spPr>
          <a:xfrm>
            <a:off x="1837940" y="3063869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3.73 V at 100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dirty="0"/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431125" y="227253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59395-32F0-4987-9E48-F43CBE1156A4}"/>
              </a:ext>
            </a:extLst>
          </p:cNvPr>
          <p:cNvSpPr txBox="1"/>
          <p:nvPr/>
        </p:nvSpPr>
        <p:spPr>
          <a:xfrm>
            <a:off x="2920661" y="821110"/>
            <a:ext cx="608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We need to construct a circuit which will offer </a:t>
            </a:r>
            <a:r>
              <a:rPr lang="en-US" sz="1600" b="1" dirty="0">
                <a:solidFill>
                  <a:srgbClr val="00CC00"/>
                </a:solidFill>
              </a:rPr>
              <a:t>0C to 0V and 100C to 1.000V. How to achieve this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61EA4-EC30-491D-A88E-1EF15C87254B}"/>
              </a:ext>
            </a:extLst>
          </p:cNvPr>
          <p:cNvSpPr txBox="1"/>
          <p:nvPr/>
        </p:nvSpPr>
        <p:spPr>
          <a:xfrm>
            <a:off x="3257841" y="1559678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CC00"/>
                </a:solidFill>
              </a:rPr>
              <a:t>Using OPAMP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B3B3B3-9F65-43F2-B319-36956E6F3E53}"/>
              </a:ext>
            </a:extLst>
          </p:cNvPr>
          <p:cNvSpPr txBox="1"/>
          <p:nvPr/>
        </p:nvSpPr>
        <p:spPr>
          <a:xfrm>
            <a:off x="1418610" y="2503364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15-3.73=11.27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1246BA-0033-448C-B3B8-343CE8D9D0CC}"/>
                  </a:ext>
                </a:extLst>
              </p:cNvPr>
              <p:cNvSpPr txBox="1"/>
              <p:nvPr/>
            </p:nvSpPr>
            <p:spPr>
              <a:xfrm>
                <a:off x="3428760" y="2278619"/>
                <a:ext cx="5206755" cy="688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Lets consider 2mA current flowing through the circuit. Then the resistance </a:t>
                </a:r>
                <a:r>
                  <a:rPr lang="en-US" sz="1600" dirty="0">
                    <a:solidFill>
                      <a:srgbClr val="FF0000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11.27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𝑚𝐴</m:t>
                        </m:r>
                      </m:den>
                    </m:f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=5.57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1246BA-0033-448C-B3B8-343CE8D9D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760" y="2278619"/>
                <a:ext cx="5206755" cy="688137"/>
              </a:xfrm>
              <a:prstGeom prst="rect">
                <a:avLst/>
              </a:prstGeom>
              <a:blipFill>
                <a:blip r:embed="rId4"/>
                <a:stretch>
                  <a:fillRect l="-585" t="-2655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55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1558851" y="288404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10000" r="-37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1" y="1264932"/>
            <a:ext cx="1485331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5606964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=100k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blipFill>
                <a:blip r:embed="rId7"/>
                <a:stretch>
                  <a:fillRect l="-8966" t="-26531" r="-15862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2644162" y="2348144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288" y="3249271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5BF4D59-EE88-4DEB-8172-A30B1B490FA9}"/>
                  </a:ext>
                </a:extLst>
              </p:cNvPr>
              <p:cNvSpPr txBox="1"/>
              <p:nvPr/>
            </p:nvSpPr>
            <p:spPr>
              <a:xfrm>
                <a:off x="1831891" y="4198611"/>
                <a:ext cx="120516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2=−2.73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5BF4D59-EE88-4DEB-8172-A30B1B490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891" y="4198611"/>
                <a:ext cx="1205160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>
            <a:extLst>
              <a:ext uri="{FF2B5EF4-FFF2-40B4-BE49-F238E27FC236}">
                <a16:creationId xmlns:a16="http://schemas.microsoft.com/office/drawing/2014/main" id="{67624AAA-2DAF-45AB-A750-8B2AEC32D60A}"/>
              </a:ext>
            </a:extLst>
          </p:cNvPr>
          <p:cNvSpPr/>
          <p:nvPr/>
        </p:nvSpPr>
        <p:spPr>
          <a:xfrm>
            <a:off x="2285082" y="3961810"/>
            <a:ext cx="708970" cy="666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14973CD-84BE-406D-87AE-6C71B531CBA8}"/>
              </a:ext>
            </a:extLst>
          </p:cNvPr>
          <p:cNvCxnSpPr>
            <a:cxnSpLocks/>
          </p:cNvCxnSpPr>
          <p:nvPr/>
        </p:nvCxnSpPr>
        <p:spPr>
          <a:xfrm>
            <a:off x="2639567" y="4625254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22">
                <a:extLst>
                  <a:ext uri="{FF2B5EF4-FFF2-40B4-BE49-F238E27FC236}">
                    <a16:creationId xmlns:a16="http://schemas.microsoft.com/office/drawing/2014/main" id="{448DA817-1611-4DDC-B38E-AE65C4EAAD81}"/>
                  </a:ext>
                </a:extLst>
              </p:cNvPr>
              <p:cNvSpPr txBox="1"/>
              <p:nvPr/>
            </p:nvSpPr>
            <p:spPr>
              <a:xfrm>
                <a:off x="2322327" y="3679935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1" name="TextBox 22">
                <a:extLst>
                  <a:ext uri="{FF2B5EF4-FFF2-40B4-BE49-F238E27FC236}">
                    <a16:creationId xmlns:a16="http://schemas.microsoft.com/office/drawing/2014/main" id="{448DA817-1611-4DDC-B38E-AE65C4EAA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27" y="3679935"/>
                <a:ext cx="293400" cy="307777"/>
              </a:xfrm>
              <a:prstGeom prst="rect">
                <a:avLst/>
              </a:prstGeom>
              <a:blipFill>
                <a:blip r:embed="rId10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22">
                <a:extLst>
                  <a:ext uri="{FF2B5EF4-FFF2-40B4-BE49-F238E27FC236}">
                    <a16:creationId xmlns:a16="http://schemas.microsoft.com/office/drawing/2014/main" id="{DB35E2EB-77BA-4F26-B6B1-EEE07FE413F1}"/>
                  </a:ext>
                </a:extLst>
              </p:cNvPr>
              <p:cNvSpPr txBox="1"/>
              <p:nvPr/>
            </p:nvSpPr>
            <p:spPr>
              <a:xfrm>
                <a:off x="2287771" y="451498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2" name="TextBox 22">
                <a:extLst>
                  <a:ext uri="{FF2B5EF4-FFF2-40B4-BE49-F238E27FC236}">
                    <a16:creationId xmlns:a16="http://schemas.microsoft.com/office/drawing/2014/main" id="{DB35E2EB-77BA-4F26-B6B1-EEE07FE4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771" y="4514986"/>
                <a:ext cx="29340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1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13964" y="1884661"/>
            <a:ext cx="1860331" cy="205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71884" y="2369972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86241" y="2923084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2.73V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4848382" y="4115687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0C output = 0 =(V1+V2)</a:t>
            </a:r>
          </a:p>
          <a:p>
            <a:r>
              <a:rPr lang="en-US" dirty="0"/>
              <a:t>At 100C output = -1.00 (V1+V2)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AEF58DD-CE88-410F-A419-CA648C59C46E}"/>
              </a:ext>
            </a:extLst>
          </p:cNvPr>
          <p:cNvSpPr txBox="1"/>
          <p:nvPr/>
        </p:nvSpPr>
        <p:spPr>
          <a:xfrm>
            <a:off x="713139" y="-14988"/>
            <a:ext cx="3578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Circuit requirement</a:t>
            </a:r>
          </a:p>
        </p:txBody>
      </p:sp>
    </p:spTree>
    <p:extLst>
      <p:ext uri="{BB962C8B-B14F-4D97-AF65-F5344CB8AC3E}">
        <p14:creationId xmlns:p14="http://schemas.microsoft.com/office/powerpoint/2010/main" val="348637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1558851" y="288404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10000" r="-37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1" y="1264932"/>
            <a:ext cx="1485331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5606964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=100k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blipFill>
                <a:blip r:embed="rId7"/>
                <a:stretch>
                  <a:fillRect l="-8966" t="-26531" r="-15862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288" y="3249271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13964" y="1884661"/>
            <a:ext cx="1860331" cy="205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71884" y="2369972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86241" y="2923084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4078904" y="4364892"/>
            <a:ext cx="260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0C output = </a:t>
            </a:r>
            <a:r>
              <a:rPr lang="en-US" b="1" dirty="0">
                <a:solidFill>
                  <a:srgbClr val="FF0000"/>
                </a:solidFill>
              </a:rPr>
              <a:t>-0.23 =(V1+V2)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What happened if V2 is not stable 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>
            <a:off x="2623878" y="3944261"/>
            <a:ext cx="49867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12A5CB3-36B3-4AD8-ADA3-2136A61BE92D}"/>
              </a:ext>
            </a:extLst>
          </p:cNvPr>
          <p:cNvSpPr txBox="1"/>
          <p:nvPr/>
        </p:nvSpPr>
        <p:spPr>
          <a:xfrm>
            <a:off x="4095428" y="4706145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Livvic" panose="020B0604020202020204" charset="0"/>
              </a:rPr>
              <a:t>But we need output would be 0V at 0C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D998AA4-39D9-4519-AE7B-C8BC303BD7EC}"/>
                  </a:ext>
                </a:extLst>
              </p:cNvPr>
              <p:cNvSpPr txBox="1"/>
              <p:nvPr/>
            </p:nvSpPr>
            <p:spPr>
              <a:xfrm>
                <a:off x="1914894" y="3248612"/>
                <a:ext cx="564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D998AA4-39D9-4519-AE7B-C8BC303BD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894" y="3248612"/>
                <a:ext cx="564257" cy="276999"/>
              </a:xfrm>
              <a:prstGeom prst="rect">
                <a:avLst/>
              </a:prstGeom>
              <a:blipFill>
                <a:blip r:embed="rId10"/>
                <a:stretch>
                  <a:fillRect l="-8602" r="-967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B2A4EC3-D1AC-42BA-A44E-845DE04A25ED}"/>
              </a:ext>
            </a:extLst>
          </p:cNvPr>
          <p:cNvCxnSpPr>
            <a:cxnSpLocks/>
          </p:cNvCxnSpPr>
          <p:nvPr/>
        </p:nvCxnSpPr>
        <p:spPr>
          <a:xfrm>
            <a:off x="3111631" y="2322718"/>
            <a:ext cx="0" cy="7770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891E4E8-C6B2-4A58-B3C3-934A843F2AE5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891E4E8-C6B2-4A58-B3C3-934A843F2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1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074D91D-B6D9-4C98-A5F0-4DB1DB6F8906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172BA05-FC5C-45D4-92F6-81C70CB0B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CE5D626-F702-4E52-88EF-8857D33B370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1D983BA-59CF-40A7-B570-B53FB2B139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B2A3EDE-BC0E-44D5-B754-85A5A0E24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6F0A4D1-0812-4A22-8347-9F8B550079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AF5A8F8-D9A0-49A8-95C8-69078A8984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89395CA-A51A-4A15-BC1B-F9221CBBCD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4308CA9-5423-4CB2-8FF8-112CF468C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566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285597" y="285490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10000" r="-37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1" y="1264932"/>
            <a:ext cx="1485331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5606964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=100k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blipFill>
                <a:blip r:embed="rId7"/>
                <a:stretch>
                  <a:fillRect l="-8966" t="-26531" r="-15862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3104136" y="2322718"/>
            <a:ext cx="0" cy="7770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164" y="3152150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30437" y="2633891"/>
            <a:ext cx="1860331" cy="57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88357" y="263389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98851" y="2864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C16264-2D80-4DD5-854F-2F04C8ADEC6B}"/>
                  </a:ext>
                </a:extLst>
              </p:cNvPr>
              <p:cNvSpPr txBox="1"/>
              <p:nvPr/>
            </p:nvSpPr>
            <p:spPr>
              <a:xfrm>
                <a:off x="4910902" y="3708010"/>
                <a:ext cx="3985386" cy="75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we change the value of R1 then Output will be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C16264-2D80-4DD5-854F-2F04C8AD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902" y="3708010"/>
                <a:ext cx="3985386" cy="755528"/>
              </a:xfrm>
              <a:prstGeom prst="rect">
                <a:avLst/>
              </a:prstGeom>
              <a:blipFill>
                <a:blip r:embed="rId10"/>
                <a:stretch>
                  <a:fillRect l="-459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Changing the value of R1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 flipV="1">
            <a:off x="2623878" y="3929650"/>
            <a:ext cx="488145" cy="146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1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356DE5-7B32-49E0-9816-DEE6A6605D3B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68CD7A-D32E-4396-BA6C-2042E052B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26DDCD-314B-4BDA-9F9B-46DEF4E91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4099359-6702-48B9-B95E-E9D17DB015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2629F-DDCC-416D-8EE1-BA92B3AF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2B4EADC-C080-442D-9325-9A895AFA4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AA0AB5-7E9F-4319-B722-25C9F983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6B251F-64DF-4E76-9527-43A4B320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F45D30-50F1-4E06-9888-A4FF18759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FC11669-7049-4D1A-99B7-E3D262E4C953}"/>
                  </a:ext>
                </a:extLst>
              </p:cNvPr>
              <p:cNvSpPr txBox="1"/>
              <p:nvPr/>
            </p:nvSpPr>
            <p:spPr>
              <a:xfrm>
                <a:off x="4943539" y="4548885"/>
                <a:ext cx="2280176" cy="504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𝟕𝟑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m:rPr>
                          <m:sty m:val="p"/>
                        </m:rP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FC11669-7049-4D1A-99B7-E3D262E4C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39" y="4548885"/>
                <a:ext cx="2280176" cy="504882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0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285597" y="285490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59" y="2566483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10000" r="-37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1" y="1264932"/>
            <a:ext cx="1485331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5606964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=100k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879408" cy="299249"/>
              </a:xfrm>
              <a:prstGeom prst="rect">
                <a:avLst/>
              </a:prstGeom>
              <a:blipFill>
                <a:blip r:embed="rId7"/>
                <a:stretch>
                  <a:fillRect l="-8966" t="-26531" r="-15862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3104136" y="2322718"/>
            <a:ext cx="0" cy="19487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164" y="3152150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30437" y="2633891"/>
            <a:ext cx="1860331" cy="57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88357" y="263389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98851" y="2864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C16264-2D80-4DD5-854F-2F04C8ADEC6B}"/>
                  </a:ext>
                </a:extLst>
              </p:cNvPr>
              <p:cNvSpPr txBox="1"/>
              <p:nvPr/>
            </p:nvSpPr>
            <p:spPr>
              <a:xfrm>
                <a:off x="4910902" y="3708010"/>
                <a:ext cx="3985386" cy="75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we change the value of R1 then Output will be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C16264-2D80-4DD5-854F-2F04C8AD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902" y="3708010"/>
                <a:ext cx="3985386" cy="755528"/>
              </a:xfrm>
              <a:prstGeom prst="rect">
                <a:avLst/>
              </a:prstGeom>
              <a:blipFill>
                <a:blip r:embed="rId10"/>
                <a:stretch>
                  <a:fillRect l="-459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37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Using R1 + Pot at 0C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 flipV="1">
            <a:off x="2623878" y="3929650"/>
            <a:ext cx="488145" cy="146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1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356DE5-7B32-49E0-9816-DEE6A6605D3B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68CD7A-D32E-4396-BA6C-2042E052B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26DDCD-314B-4BDA-9F9B-46DEF4E91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4099359-6702-48B9-B95E-E9D17DB015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2629F-DDCC-416D-8EE1-BA92B3AF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2B4EADC-C080-442D-9325-9A895AFA4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AA0AB5-7E9F-4319-B722-25C9F983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6B251F-64DF-4E76-9527-43A4B320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F45D30-50F1-4E06-9888-A4FF18759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FC11669-7049-4D1A-99B7-E3D262E4C953}"/>
                  </a:ext>
                </a:extLst>
              </p:cNvPr>
              <p:cNvSpPr txBox="1"/>
              <p:nvPr/>
            </p:nvSpPr>
            <p:spPr>
              <a:xfrm>
                <a:off x="4943539" y="4548885"/>
                <a:ext cx="2280176" cy="504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𝟕𝟑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m:rPr>
                          <m:sty m:val="p"/>
                        </m:rP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FC11669-7049-4D1A-99B7-E3D262E4C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39" y="4548885"/>
                <a:ext cx="2280176" cy="504882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57BBAE-311D-46B7-B310-27FEF03E7D12}"/>
              </a:ext>
            </a:extLst>
          </p:cNvPr>
          <p:cNvGrpSpPr/>
          <p:nvPr/>
        </p:nvGrpSpPr>
        <p:grpSpPr>
          <a:xfrm rot="5400000">
            <a:off x="2828448" y="2637828"/>
            <a:ext cx="610541" cy="231619"/>
            <a:chOff x="4676775" y="1682364"/>
            <a:chExt cx="1619250" cy="69302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3F2ECC4-A691-4600-ABAD-F140BA782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25765D-8F14-4363-8EE7-C0ED3AF5E0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A0CD1FB-D8EA-44C6-92BA-15B7122B3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B0FF70E-E980-47C0-B763-270D65537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C01AAB6-94D2-428C-B0DE-CEEB938AA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91E39E-2CB8-44CD-A383-92212DADE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4A787A3-C2F0-4884-9197-33182797F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041957-E274-466D-9DA9-2DCCF74C5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86BF03-BAB5-48FE-BB1A-DA0029C734DF}"/>
              </a:ext>
            </a:extLst>
          </p:cNvPr>
          <p:cNvCxnSpPr/>
          <p:nvPr/>
        </p:nvCxnSpPr>
        <p:spPr>
          <a:xfrm flipV="1">
            <a:off x="2956839" y="2560444"/>
            <a:ext cx="383370" cy="381224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EE88EB3-F25F-4716-99FA-FF3175A5378C}"/>
              </a:ext>
            </a:extLst>
          </p:cNvPr>
          <p:cNvSpPr txBox="1"/>
          <p:nvPr/>
        </p:nvSpPr>
        <p:spPr>
          <a:xfrm>
            <a:off x="3222983" y="2574472"/>
            <a:ext cx="917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1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285597" y="285490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8642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2" y="1264932"/>
            <a:ext cx="1226494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6229937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=82k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blipFill>
                <a:blip r:embed="rId7"/>
                <a:stretch>
                  <a:fillRect l="-10484" t="-26531" r="-18548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3104136" y="2322718"/>
            <a:ext cx="0" cy="19487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164" y="3152150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30437" y="2633891"/>
            <a:ext cx="1860331" cy="57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88357" y="263389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98851" y="2864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4910902" y="3708010"/>
            <a:ext cx="394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Gain of the system should be changed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4756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Using R1 + Pot Rf at 100</a:t>
            </a:r>
            <a:r>
              <a:rPr lang="en-US" sz="2800" b="1" dirty="0">
                <a:solidFill>
                  <a:srgbClr val="0000FF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 flipV="1">
            <a:off x="2623878" y="3929650"/>
            <a:ext cx="488145" cy="146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0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356DE5-7B32-49E0-9816-DEE6A6605D3B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68CD7A-D32E-4396-BA6C-2042E052B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26DDCD-314B-4BDA-9F9B-46DEF4E91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4099359-6702-48B9-B95E-E9D17DB015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2629F-DDCC-416D-8EE1-BA92B3AF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2B4EADC-C080-442D-9325-9A895AFA4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AA0AB5-7E9F-4319-B722-25C9F983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6B251F-64DF-4E76-9527-43A4B320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F45D30-50F1-4E06-9888-A4FF18759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57BBAE-311D-46B7-B310-27FEF03E7D12}"/>
              </a:ext>
            </a:extLst>
          </p:cNvPr>
          <p:cNvGrpSpPr/>
          <p:nvPr/>
        </p:nvGrpSpPr>
        <p:grpSpPr>
          <a:xfrm rot="5400000">
            <a:off x="2828448" y="2637828"/>
            <a:ext cx="610541" cy="231619"/>
            <a:chOff x="4676775" y="1682364"/>
            <a:chExt cx="1619250" cy="69302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3F2ECC4-A691-4600-ABAD-F140BA782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25765D-8F14-4363-8EE7-C0ED3AF5E0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A0CD1FB-D8EA-44C6-92BA-15B7122B3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B0FF70E-E980-47C0-B763-270D65537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C01AAB6-94D2-428C-B0DE-CEEB938AA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91E39E-2CB8-44CD-A383-92212DADE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4A787A3-C2F0-4884-9197-33182797F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041957-E274-466D-9DA9-2DCCF74C5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86BF03-BAB5-48FE-BB1A-DA0029C734DF}"/>
              </a:ext>
            </a:extLst>
          </p:cNvPr>
          <p:cNvCxnSpPr/>
          <p:nvPr/>
        </p:nvCxnSpPr>
        <p:spPr>
          <a:xfrm flipV="1">
            <a:off x="2956839" y="2560444"/>
            <a:ext cx="383370" cy="381224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EE88EB3-F25F-4716-99FA-FF3175A5378C}"/>
              </a:ext>
            </a:extLst>
          </p:cNvPr>
          <p:cNvSpPr txBox="1"/>
          <p:nvPr/>
        </p:nvSpPr>
        <p:spPr>
          <a:xfrm>
            <a:off x="3222983" y="2574472"/>
            <a:ext cx="917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Pot=P1</a:t>
            </a:r>
            <a:endParaRPr lang="en-US" dirty="0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860B064-3D04-4EBE-B44B-5CAC5AAF4D13}"/>
              </a:ext>
            </a:extLst>
          </p:cNvPr>
          <p:cNvCxnSpPr>
            <a:cxnSpLocks/>
          </p:cNvCxnSpPr>
          <p:nvPr/>
        </p:nvCxnSpPr>
        <p:spPr>
          <a:xfrm flipV="1">
            <a:off x="5475834" y="1161711"/>
            <a:ext cx="529046" cy="611617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001D84D-B836-4463-A625-0C8EDF46C2D8}"/>
              </a:ext>
            </a:extLst>
          </p:cNvPr>
          <p:cNvGrpSpPr/>
          <p:nvPr/>
        </p:nvGrpSpPr>
        <p:grpSpPr>
          <a:xfrm>
            <a:off x="5224224" y="1360112"/>
            <a:ext cx="1039766" cy="231270"/>
            <a:chOff x="4676775" y="1682364"/>
            <a:chExt cx="1619250" cy="693028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67D506-E05E-499F-BA6D-7AA1859DB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FDC9E35-F2CD-4E58-A45A-682F1D4BBA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0C91F4E-399D-47C6-95A5-6DC2EFF039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7865353-BA25-4DB0-9EEA-AFDA36BE7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3405DBD-DC0A-4BAA-8711-90BCBA0324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97902C6-A794-4D5D-9723-CEF68E4DCF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C39CB5F-4597-4B20-9B4E-D5212F52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48837F3-929B-4192-9FE9-3870264F3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9A9719BC-7BB0-4DB9-BA16-3B6E5D1C0208}"/>
              </a:ext>
            </a:extLst>
          </p:cNvPr>
          <p:cNvSpPr txBox="1"/>
          <p:nvPr/>
        </p:nvSpPr>
        <p:spPr>
          <a:xfrm>
            <a:off x="5954146" y="1117823"/>
            <a:ext cx="1346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Pot=P2=22k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99950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40407</TotalTime>
  <Words>810</Words>
  <Application>Microsoft Office PowerPoint</Application>
  <PresentationFormat>On-screen Show (16:9)</PresentationFormat>
  <Paragraphs>222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Lao UI</vt:lpstr>
      <vt:lpstr>Wingdings</vt:lpstr>
      <vt:lpstr>Livvic</vt:lpstr>
      <vt:lpstr>Arial</vt:lpstr>
      <vt:lpstr>Cambria Math</vt:lpstr>
      <vt:lpstr>Catamaran Light</vt:lpstr>
      <vt:lpstr>Fira Sans Extra Condensed Medium</vt:lpstr>
      <vt:lpstr>Courier New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1177</cp:revision>
  <dcterms:modified xsi:type="dcterms:W3CDTF">2025-03-21T08:17:30Z</dcterms:modified>
</cp:coreProperties>
</file>