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458" r:id="rId2"/>
    <p:sldId id="622" r:id="rId3"/>
    <p:sldId id="539" r:id="rId4"/>
    <p:sldId id="623" r:id="rId5"/>
    <p:sldId id="624" r:id="rId6"/>
    <p:sldId id="625" r:id="rId7"/>
    <p:sldId id="626" r:id="rId8"/>
    <p:sldId id="545" r:id="rId9"/>
    <p:sldId id="627" r:id="rId10"/>
    <p:sldId id="628" r:id="rId11"/>
    <p:sldId id="629" r:id="rId12"/>
    <p:sldId id="257" r:id="rId13"/>
    <p:sldId id="259" r:id="rId14"/>
    <p:sldId id="261" r:id="rId1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8"/>
    </p:embeddedFont>
    <p:embeddedFont>
      <p:font typeface="Catamaran Light" panose="020B0604020202020204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Livvic" pitchFamily="2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82B0"/>
    <a:srgbClr val="3F7141"/>
    <a:srgbClr val="FF9900"/>
    <a:srgbClr val="080808"/>
    <a:srgbClr val="0099CC"/>
    <a:srgbClr val="FFFF00"/>
    <a:srgbClr val="B7B7B7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90" d="100"/>
          <a:sy n="90" d="100"/>
        </p:scale>
        <p:origin x="62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780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1514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9456a1b7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9456a1b7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027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9456a1b7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69456a1b7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561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9456a1b7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9456a1b7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78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9059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804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1610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5289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2558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6558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3568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84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54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20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70.png"/><Relationship Id="rId3" Type="http://schemas.openxmlformats.org/officeDocument/2006/relationships/image" Target="../media/image2.png"/><Relationship Id="rId7" Type="http://schemas.openxmlformats.org/officeDocument/2006/relationships/image" Target="../media/image30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50.png"/><Relationship Id="rId5" Type="http://schemas.openxmlformats.org/officeDocument/2006/relationships/image" Target="../media/image3040.png"/><Relationship Id="rId4" Type="http://schemas.openxmlformats.org/officeDocument/2006/relationships/image" Target="../media/image3030.png"/><Relationship Id="rId9" Type="http://schemas.openxmlformats.org/officeDocument/2006/relationships/image" Target="../media/image30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3" Type="http://schemas.openxmlformats.org/officeDocument/2006/relationships/image" Target="../media/image2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0.png"/><Relationship Id="rId15" Type="http://schemas.openxmlformats.org/officeDocument/2006/relationships/image" Target="../media/image2280.png"/><Relationship Id="rId10" Type="http://schemas.openxmlformats.org/officeDocument/2006/relationships/image" Target="../media/image2230.png"/><Relationship Id="rId4" Type="http://schemas.openxmlformats.org/officeDocument/2006/relationships/image" Target="../media/image71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014.png"/><Relationship Id="rId4" Type="http://schemas.openxmlformats.org/officeDocument/2006/relationships/image" Target="../media/image24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2320.png"/><Relationship Id="rId18" Type="http://schemas.openxmlformats.org/officeDocument/2006/relationships/image" Target="../media/image2370.png"/><Relationship Id="rId3" Type="http://schemas.openxmlformats.org/officeDocument/2006/relationships/image" Target="../media/image2.png"/><Relationship Id="rId7" Type="http://schemas.openxmlformats.org/officeDocument/2006/relationships/image" Target="../media/image811.png"/><Relationship Id="rId12" Type="http://schemas.openxmlformats.org/officeDocument/2006/relationships/image" Target="../media/image2313.png"/><Relationship Id="rId17" Type="http://schemas.openxmlformats.org/officeDocument/2006/relationships/image" Target="../media/image236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50.png"/><Relationship Id="rId20" Type="http://schemas.openxmlformats.org/officeDocument/2006/relationships/image" Target="../media/image2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2.png"/><Relationship Id="rId11" Type="http://schemas.openxmlformats.org/officeDocument/2006/relationships/image" Target="../media/image2300.png"/><Relationship Id="rId5" Type="http://schemas.openxmlformats.org/officeDocument/2006/relationships/image" Target="../media/image612.png"/><Relationship Id="rId15" Type="http://schemas.openxmlformats.org/officeDocument/2006/relationships/image" Target="../media/image2340.png"/><Relationship Id="rId10" Type="http://schemas.openxmlformats.org/officeDocument/2006/relationships/image" Target="../media/image1111.png"/><Relationship Id="rId19" Type="http://schemas.openxmlformats.org/officeDocument/2006/relationships/image" Target="../media/image2380.png"/><Relationship Id="rId4" Type="http://schemas.openxmlformats.org/officeDocument/2006/relationships/image" Target="../media/image516.png"/><Relationship Id="rId9" Type="http://schemas.openxmlformats.org/officeDocument/2006/relationships/image" Target="../media/image1011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0.png"/><Relationship Id="rId3" Type="http://schemas.openxmlformats.org/officeDocument/2006/relationships/image" Target="../media/image2.png"/><Relationship Id="rId7" Type="http://schemas.openxmlformats.org/officeDocument/2006/relationships/image" Target="../media/image24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20.png"/><Relationship Id="rId5" Type="http://schemas.openxmlformats.org/officeDocument/2006/relationships/image" Target="../media/image2413.png"/><Relationship Id="rId4" Type="http://schemas.openxmlformats.org/officeDocument/2006/relationships/image" Target="../media/image24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13" Type="http://schemas.openxmlformats.org/officeDocument/2006/relationships/image" Target="../media/image2550.png"/><Relationship Id="rId18" Type="http://schemas.openxmlformats.org/officeDocument/2006/relationships/image" Target="../media/image2600.png"/><Relationship Id="rId3" Type="http://schemas.openxmlformats.org/officeDocument/2006/relationships/image" Target="../media/image2.png"/><Relationship Id="rId7" Type="http://schemas.openxmlformats.org/officeDocument/2006/relationships/image" Target="../media/image2490.png"/><Relationship Id="rId12" Type="http://schemas.openxmlformats.org/officeDocument/2006/relationships/image" Target="../media/image2540.png"/><Relationship Id="rId17" Type="http://schemas.openxmlformats.org/officeDocument/2006/relationships/image" Target="../media/image259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80.png"/><Relationship Id="rId11" Type="http://schemas.openxmlformats.org/officeDocument/2006/relationships/image" Target="../media/image253.png"/><Relationship Id="rId5" Type="http://schemas.openxmlformats.org/officeDocument/2006/relationships/image" Target="../media/image2460.png"/><Relationship Id="rId15" Type="http://schemas.openxmlformats.org/officeDocument/2006/relationships/image" Target="../media/image257.png"/><Relationship Id="rId10" Type="http://schemas.openxmlformats.org/officeDocument/2006/relationships/image" Target="../media/image2520.png"/><Relationship Id="rId19" Type="http://schemas.openxmlformats.org/officeDocument/2006/relationships/image" Target="../media/image2613.png"/><Relationship Id="rId4" Type="http://schemas.openxmlformats.org/officeDocument/2006/relationships/image" Target="../media/image2450.png"/><Relationship Id="rId9" Type="http://schemas.openxmlformats.org/officeDocument/2006/relationships/image" Target="../media/image2513.png"/><Relationship Id="rId14" Type="http://schemas.openxmlformats.org/officeDocument/2006/relationships/image" Target="../media/image25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0.png"/><Relationship Id="rId13" Type="http://schemas.openxmlformats.org/officeDocument/2006/relationships/image" Target="../media/image2660.png"/><Relationship Id="rId18" Type="http://schemas.openxmlformats.org/officeDocument/2006/relationships/image" Target="../media/image270.png"/><Relationship Id="rId3" Type="http://schemas.openxmlformats.org/officeDocument/2006/relationships/image" Target="../media/image2.png"/><Relationship Id="rId7" Type="http://schemas.openxmlformats.org/officeDocument/2006/relationships/image" Target="../media/image2490.png"/><Relationship Id="rId12" Type="http://schemas.openxmlformats.org/officeDocument/2006/relationships/image" Target="../media/image2540.png"/><Relationship Id="rId17" Type="http://schemas.openxmlformats.org/officeDocument/2006/relationships/image" Target="../media/image26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0.png"/><Relationship Id="rId11" Type="http://schemas.openxmlformats.org/officeDocument/2006/relationships/image" Target="../media/image2650.png"/><Relationship Id="rId5" Type="http://schemas.openxmlformats.org/officeDocument/2006/relationships/image" Target="../media/image2613.png"/><Relationship Id="rId15" Type="http://schemas.openxmlformats.org/officeDocument/2006/relationships/image" Target="../media/image2580.png"/><Relationship Id="rId10" Type="http://schemas.openxmlformats.org/officeDocument/2006/relationships/image" Target="../media/image264.png"/><Relationship Id="rId19" Type="http://schemas.openxmlformats.org/officeDocument/2006/relationships/image" Target="../media/image271.png"/><Relationship Id="rId4" Type="http://schemas.openxmlformats.org/officeDocument/2006/relationships/image" Target="../media/image2450.png"/><Relationship Id="rId9" Type="http://schemas.openxmlformats.org/officeDocument/2006/relationships/image" Target="../media/image2630.png"/><Relationship Id="rId14" Type="http://schemas.openxmlformats.org/officeDocument/2006/relationships/image" Target="../media/image26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0.png"/><Relationship Id="rId13" Type="http://schemas.openxmlformats.org/officeDocument/2006/relationships/image" Target="../media/image2660.png"/><Relationship Id="rId18" Type="http://schemas.openxmlformats.org/officeDocument/2006/relationships/image" Target="../media/image270.png"/><Relationship Id="rId3" Type="http://schemas.openxmlformats.org/officeDocument/2006/relationships/image" Target="../media/image2.png"/><Relationship Id="rId21" Type="http://schemas.openxmlformats.org/officeDocument/2006/relationships/image" Target="../media/image2730.png"/><Relationship Id="rId7" Type="http://schemas.openxmlformats.org/officeDocument/2006/relationships/image" Target="../media/image2490.png"/><Relationship Id="rId12" Type="http://schemas.openxmlformats.org/officeDocument/2006/relationships/image" Target="../media/image2540.png"/><Relationship Id="rId17" Type="http://schemas.openxmlformats.org/officeDocument/2006/relationships/image" Target="../media/image26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80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60.png"/><Relationship Id="rId11" Type="http://schemas.openxmlformats.org/officeDocument/2006/relationships/image" Target="../media/image2650.png"/><Relationship Id="rId24" Type="http://schemas.openxmlformats.org/officeDocument/2006/relationships/image" Target="../media/image2760.png"/><Relationship Id="rId15" Type="http://schemas.openxmlformats.org/officeDocument/2006/relationships/image" Target="../media/image2580.png"/><Relationship Id="rId23" Type="http://schemas.openxmlformats.org/officeDocument/2006/relationships/image" Target="../media/image2750.png"/><Relationship Id="rId10" Type="http://schemas.openxmlformats.org/officeDocument/2006/relationships/image" Target="../media/image264.png"/><Relationship Id="rId19" Type="http://schemas.openxmlformats.org/officeDocument/2006/relationships/image" Target="../media/image271.png"/><Relationship Id="rId9" Type="http://schemas.openxmlformats.org/officeDocument/2006/relationships/image" Target="../media/image2630.png"/><Relationship Id="rId14" Type="http://schemas.openxmlformats.org/officeDocument/2006/relationships/image" Target="../media/image2670.png"/><Relationship Id="rId2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3.png"/><Relationship Id="rId13" Type="http://schemas.openxmlformats.org/officeDocument/2006/relationships/image" Target="../media/image2860.png"/><Relationship Id="rId18" Type="http://schemas.openxmlformats.org/officeDocument/2006/relationships/image" Target="../media/image2913.png"/><Relationship Id="rId26" Type="http://schemas.openxmlformats.org/officeDocument/2006/relationships/image" Target="../media/image5.png"/><Relationship Id="rId3" Type="http://schemas.openxmlformats.org/officeDocument/2006/relationships/image" Target="../media/image2.png"/><Relationship Id="rId21" Type="http://schemas.openxmlformats.org/officeDocument/2006/relationships/image" Target="../media/image2940.png"/><Relationship Id="rId7" Type="http://schemas.openxmlformats.org/officeDocument/2006/relationships/image" Target="../media/image2800.png"/><Relationship Id="rId12" Type="http://schemas.openxmlformats.org/officeDocument/2006/relationships/image" Target="../media/image2850.png"/><Relationship Id="rId17" Type="http://schemas.openxmlformats.org/officeDocument/2006/relationships/image" Target="../media/image2900.png"/><Relationship Id="rId25" Type="http://schemas.openxmlformats.org/officeDocument/2006/relationships/image" Target="../media/image298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90.png"/><Relationship Id="rId20" Type="http://schemas.openxmlformats.org/officeDocument/2006/relationships/image" Target="../media/image29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90.png"/><Relationship Id="rId11" Type="http://schemas.openxmlformats.org/officeDocument/2006/relationships/image" Target="../media/image2840.png"/><Relationship Id="rId24" Type="http://schemas.openxmlformats.org/officeDocument/2006/relationships/image" Target="../media/image2970.png"/><Relationship Id="rId5" Type="http://schemas.openxmlformats.org/officeDocument/2006/relationships/image" Target="../media/image2780.png"/><Relationship Id="rId15" Type="http://schemas.openxmlformats.org/officeDocument/2006/relationships/image" Target="../media/image2880.png"/><Relationship Id="rId23" Type="http://schemas.openxmlformats.org/officeDocument/2006/relationships/image" Target="../media/image2960.png"/><Relationship Id="rId10" Type="http://schemas.openxmlformats.org/officeDocument/2006/relationships/image" Target="../media/image2830.png"/><Relationship Id="rId19" Type="http://schemas.openxmlformats.org/officeDocument/2006/relationships/image" Target="../media/image2920.png"/><Relationship Id="rId4" Type="http://schemas.openxmlformats.org/officeDocument/2006/relationships/image" Target="../media/image2770.png"/><Relationship Id="rId9" Type="http://schemas.openxmlformats.org/officeDocument/2006/relationships/image" Target="../media/image2820.png"/><Relationship Id="rId14" Type="http://schemas.openxmlformats.org/officeDocument/2006/relationships/image" Target="../media/image2870.png"/><Relationship Id="rId22" Type="http://schemas.openxmlformats.org/officeDocument/2006/relationships/image" Target="../media/image2950.png"/><Relationship Id="rId2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5314" y="0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Lecture-6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BB043-2DE4-C096-1262-1041E6714DB3}"/>
              </a:ext>
            </a:extLst>
          </p:cNvPr>
          <p:cNvSpPr txBox="1"/>
          <p:nvPr/>
        </p:nvSpPr>
        <p:spPr>
          <a:xfrm>
            <a:off x="714302" y="-14988"/>
            <a:ext cx="7457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Self-Bias or Emitter Bias-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Livvic" panose="020B0604020202020204" charset="0"/>
              </a:rPr>
              <a:t>Stability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4CF03-0BA6-3E0F-F762-D13D88B9A8CC}"/>
              </a:ext>
            </a:extLst>
          </p:cNvPr>
          <p:cNvSpPr txBox="1"/>
          <p:nvPr/>
        </p:nvSpPr>
        <p:spPr>
          <a:xfrm>
            <a:off x="3525407" y="343813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Emitter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CFCCB-95F8-7609-D00D-7CEBA4A61081}"/>
                  </a:ext>
                </a:extLst>
              </p:cNvPr>
              <p:cNvSpPr txBox="1"/>
              <p:nvPr/>
            </p:nvSpPr>
            <p:spPr>
              <a:xfrm>
                <a:off x="5074614" y="794894"/>
                <a:ext cx="266949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kumimoji="0" lang="en-US" sz="200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BCFCCB-95F8-7609-D00D-7CEBA4A61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614" y="794894"/>
                <a:ext cx="2669498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09D929D-5D04-784D-A99A-3707E78CAD89}"/>
              </a:ext>
            </a:extLst>
          </p:cNvPr>
          <p:cNvSpPr txBox="1"/>
          <p:nvPr/>
        </p:nvSpPr>
        <p:spPr>
          <a:xfrm>
            <a:off x="288391" y="794894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collector current can be represented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A11AC-2FBD-60F3-A05F-F307E9A17990}"/>
                  </a:ext>
                </a:extLst>
              </p:cNvPr>
              <p:cNvSpPr txBox="1"/>
              <p:nvPr/>
            </p:nvSpPr>
            <p:spPr>
              <a:xfrm>
                <a:off x="357151" y="2879787"/>
                <a:ext cx="6390490" cy="639727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F2A11AC-2FBD-60F3-A05F-F307E9A17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1" y="2879787"/>
                <a:ext cx="6390490" cy="639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5E488-03E0-2AE7-46CE-AA4BFAD5F19E}"/>
                  </a:ext>
                </a:extLst>
              </p:cNvPr>
              <p:cNvSpPr txBox="1"/>
              <p:nvPr/>
            </p:nvSpPr>
            <p:spPr>
              <a:xfrm>
                <a:off x="357151" y="3642741"/>
                <a:ext cx="3615760" cy="63543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5E488-03E0-2AE7-46CE-AA4BFAD5F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51" y="3642741"/>
                <a:ext cx="3615760" cy="6354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FA53B-E7F0-BAC7-03D0-AB1CCEE9837F}"/>
                  </a:ext>
                </a:extLst>
              </p:cNvPr>
              <p:cNvSpPr txBox="1"/>
              <p:nvPr/>
            </p:nvSpPr>
            <p:spPr>
              <a:xfrm>
                <a:off x="288391" y="4412011"/>
                <a:ext cx="6561726" cy="684931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)−</m:t>
                                  </m:r>
                                  <m:r>
                                    <a:rPr lang="en-US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𝐶𝑂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FA53B-E7F0-BAC7-03D0-AB1CCEE98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91" y="4412011"/>
                <a:ext cx="6561726" cy="684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3062-B7DE-F55B-7522-03F831503369}"/>
                  </a:ext>
                </a:extLst>
              </p:cNvPr>
              <p:cNvSpPr txBox="1"/>
              <p:nvPr/>
            </p:nvSpPr>
            <p:spPr>
              <a:xfrm>
                <a:off x="4980501" y="1317175"/>
                <a:ext cx="2669498" cy="71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E03062-B7DE-F55B-7522-03F831503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01" y="1317175"/>
                <a:ext cx="2669498" cy="7188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D543525B-6D04-B52F-663F-AB3A0C822698}"/>
              </a:ext>
            </a:extLst>
          </p:cNvPr>
          <p:cNvSpPr txBox="1"/>
          <p:nvPr/>
        </p:nvSpPr>
        <p:spPr>
          <a:xfrm>
            <a:off x="288391" y="1441973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The base current can be represented as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5DFBA0-618C-57A2-B060-9A59E41F46D7}"/>
              </a:ext>
            </a:extLst>
          </p:cNvPr>
          <p:cNvSpPr txBox="1"/>
          <p:nvPr/>
        </p:nvSpPr>
        <p:spPr>
          <a:xfrm>
            <a:off x="288391" y="218239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Using above 2 </a:t>
            </a:r>
            <a:r>
              <a:rPr lang="en-US" sz="1800" dirty="0" err="1"/>
              <a:t>eqn</a:t>
            </a:r>
            <a:r>
              <a:rPr lang="en-US" sz="1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050621-4D61-E167-1D8F-59305C1018B3}"/>
                  </a:ext>
                </a:extLst>
              </p:cNvPr>
              <p:cNvSpPr txBox="1"/>
              <p:nvPr/>
            </p:nvSpPr>
            <p:spPr>
              <a:xfrm>
                <a:off x="2782614" y="2002474"/>
                <a:ext cx="6172200" cy="783869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050621-4D61-E167-1D8F-59305C10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614" y="2002474"/>
                <a:ext cx="6172200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48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CBB043-2DE4-C096-1262-1041E6714DB3}"/>
              </a:ext>
            </a:extLst>
          </p:cNvPr>
          <p:cNvSpPr txBox="1"/>
          <p:nvPr/>
        </p:nvSpPr>
        <p:spPr>
          <a:xfrm>
            <a:off x="714302" y="-14988"/>
            <a:ext cx="4084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Comparison of biasing</a:t>
            </a:r>
            <a:endParaRPr lang="en-US" sz="2800" b="1" dirty="0">
              <a:solidFill>
                <a:srgbClr val="FF0000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7F5564B-3FB7-1F3A-A18C-C0266690C728}"/>
              </a:ext>
            </a:extLst>
          </p:cNvPr>
          <p:cNvSpPr txBox="1"/>
          <p:nvPr/>
        </p:nvSpPr>
        <p:spPr>
          <a:xfrm>
            <a:off x="260539" y="966726"/>
            <a:ext cx="8218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Which is the best biasing condition?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Fixed bias, Collector to Base bias and Emitter bias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B2A7982-E824-299E-455E-A045B96A2824}"/>
              </a:ext>
            </a:extLst>
          </p:cNvPr>
          <p:cNvSpPr txBox="1"/>
          <p:nvPr/>
        </p:nvSpPr>
        <p:spPr>
          <a:xfrm>
            <a:off x="260539" y="2048530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Advantages?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5A2642D-89F7-D7B4-83DA-5E0BD7B4BDB3}"/>
              </a:ext>
            </a:extLst>
          </p:cNvPr>
          <p:cNvSpPr txBox="1"/>
          <p:nvPr/>
        </p:nvSpPr>
        <p:spPr>
          <a:xfrm>
            <a:off x="260539" y="2961058"/>
            <a:ext cx="276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Disadvantages?</a:t>
            </a:r>
          </a:p>
        </p:txBody>
      </p:sp>
    </p:spTree>
    <p:extLst>
      <p:ext uri="{BB962C8B-B14F-4D97-AF65-F5344CB8AC3E}">
        <p14:creationId xmlns:p14="http://schemas.microsoft.com/office/powerpoint/2010/main" val="72500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AutoNum type="arabicPeriod"/>
            </a:pPr>
            <a:r>
              <a:rPr lang="en" sz="1800" b="1" dirty="0">
                <a:solidFill>
                  <a:srgbClr val="000000"/>
                </a:solidFill>
                <a:highlight>
                  <a:srgbClr val="FFFFFF"/>
                </a:highlight>
              </a:rPr>
              <a:t>Calculate the values of three currents in the circuit shown in Figure below.(</a:t>
            </a:r>
            <a:r>
              <a:rPr lang="en" sz="1800" b="1" dirty="0">
                <a:solidFill>
                  <a:srgbClr val="000000"/>
                </a:solidFill>
              </a:rPr>
              <a:t>Take base-emitter voltage V</a:t>
            </a:r>
            <a:r>
              <a:rPr lang="en" sz="1800" b="1" baseline="-25000" dirty="0">
                <a:solidFill>
                  <a:srgbClr val="000000"/>
                </a:solidFill>
              </a:rPr>
              <a:t>BE</a:t>
            </a:r>
            <a:r>
              <a:rPr lang="en" sz="1800" b="1" dirty="0">
                <a:solidFill>
                  <a:srgbClr val="000000"/>
                </a:solidFill>
              </a:rPr>
              <a:t> = 0.)		</a:t>
            </a:r>
            <a:endParaRPr sz="18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417000"/>
            <a:ext cx="5349925" cy="359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33">
            <a:extLst>
              <a:ext uri="{FF2B5EF4-FFF2-40B4-BE49-F238E27FC236}">
                <a16:creationId xmlns:a16="http://schemas.microsoft.com/office/drawing/2014/main" id="{225AC724-73D1-C6DD-D3D7-23D7828AC82E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DA6CF-8346-14CD-94C8-5F3ABBCFA886}"/>
              </a:ext>
            </a:extLst>
          </p:cNvPr>
          <p:cNvSpPr txBox="1"/>
          <p:nvPr/>
        </p:nvSpPr>
        <p:spPr>
          <a:xfrm>
            <a:off x="714302" y="-14988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Concept Question-4</a:t>
            </a:r>
          </a:p>
        </p:txBody>
      </p:sp>
      <p:sp>
        <p:nvSpPr>
          <p:cNvPr id="4" name="Google Shape;134;p25">
            <a:extLst>
              <a:ext uri="{FF2B5EF4-FFF2-40B4-BE49-F238E27FC236}">
                <a16:creationId xmlns:a16="http://schemas.microsoft.com/office/drawing/2014/main" id="{68467E1D-1D30-088A-3B27-2B74C55117F1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53765F0-B11D-BD0D-FA4E-03A37E419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277521" y="630779"/>
            <a:ext cx="8520600" cy="1498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2. For a given CE amplifier, operating point is V</a:t>
            </a:r>
            <a:r>
              <a:rPr lang="en" sz="1800" b="1" baseline="-25000" dirty="0">
                <a:solidFill>
                  <a:schemeClr val="dk1"/>
                </a:solidFill>
                <a:latin typeface="Livvic" pitchFamily="2" charset="0"/>
              </a:rPr>
              <a:t>CE</a:t>
            </a: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 = 8V and I</a:t>
            </a:r>
            <a:r>
              <a:rPr lang="en" sz="1800" b="1" baseline="-25000" dirty="0">
                <a:solidFill>
                  <a:schemeClr val="dk1"/>
                </a:solidFill>
                <a:latin typeface="Livvic" pitchFamily="2" charset="0"/>
              </a:rPr>
              <a:t>C</a:t>
            </a: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 = 2 mA. You are supplied with a fixed 15V d.c. supply and a silicon transistor with β = 100. Take base-emitter voltage V</a:t>
            </a:r>
            <a:r>
              <a:rPr lang="en" sz="1800" b="1" baseline="-25000" dirty="0">
                <a:solidFill>
                  <a:schemeClr val="dk1"/>
                </a:solidFill>
                <a:latin typeface="Livvic" pitchFamily="2" charset="0"/>
              </a:rPr>
              <a:t>BE</a:t>
            </a: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 = 0.6V. Calculate the value of load resistances that would be employed.</a:t>
            </a:r>
            <a:endParaRPr sz="1800" b="1" dirty="0">
              <a:solidFill>
                <a:schemeClr val="dk1"/>
              </a:solidFill>
              <a:latin typeface="Livvic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dirty="0">
              <a:solidFill>
                <a:schemeClr val="dk1"/>
              </a:solidFill>
              <a:latin typeface="Livvic" pitchFamily="2" charset="0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961" y="2104354"/>
            <a:ext cx="2632750" cy="2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33">
            <a:extLst>
              <a:ext uri="{FF2B5EF4-FFF2-40B4-BE49-F238E27FC236}">
                <a16:creationId xmlns:a16="http://schemas.microsoft.com/office/drawing/2014/main" id="{2EDC02D7-9880-5668-74D7-10D26535A85C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ADB136-AE15-E778-715A-6A5CA0992128}"/>
              </a:ext>
            </a:extLst>
          </p:cNvPr>
          <p:cNvSpPr txBox="1"/>
          <p:nvPr/>
        </p:nvSpPr>
        <p:spPr>
          <a:xfrm>
            <a:off x="714302" y="-14988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Concept Questions - 5</a:t>
            </a:r>
          </a:p>
        </p:txBody>
      </p:sp>
      <p:sp>
        <p:nvSpPr>
          <p:cNvPr id="5" name="Google Shape;134;p25">
            <a:extLst>
              <a:ext uri="{FF2B5EF4-FFF2-40B4-BE49-F238E27FC236}">
                <a16:creationId xmlns:a16="http://schemas.microsoft.com/office/drawing/2014/main" id="{886252EC-1F14-EA2B-07F6-95E854EF585F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4DA5E6D8-A21E-271A-086E-B2923B20D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17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148575" y="692882"/>
            <a:ext cx="8520600" cy="523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3. For the given base bias circuit, determine V</a:t>
            </a:r>
            <a:r>
              <a:rPr lang="en" sz="1800" b="1" baseline="-25000" dirty="0">
                <a:solidFill>
                  <a:schemeClr val="dk1"/>
                </a:solidFill>
                <a:latin typeface="Livvic" pitchFamily="2" charset="0"/>
              </a:rPr>
              <a:t>CE</a:t>
            </a: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 and IC.(Take base-emitter voltage V</a:t>
            </a:r>
            <a:r>
              <a:rPr lang="en" sz="1800" b="1" baseline="-25000" dirty="0">
                <a:solidFill>
                  <a:schemeClr val="dk1"/>
                </a:solidFill>
                <a:latin typeface="Livvic" pitchFamily="2" charset="0"/>
              </a:rPr>
              <a:t>BE</a:t>
            </a:r>
            <a:r>
              <a:rPr lang="en" sz="1800" b="1" dirty="0">
                <a:solidFill>
                  <a:schemeClr val="dk1"/>
                </a:solidFill>
                <a:latin typeface="Livvic" pitchFamily="2" charset="0"/>
              </a:rPr>
              <a:t> = 0.7V.)</a:t>
            </a:r>
            <a:endParaRPr sz="1800" b="1" dirty="0">
              <a:solidFill>
                <a:schemeClr val="dk1"/>
              </a:solidFill>
              <a:latin typeface="Livvic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 b="1" dirty="0">
              <a:solidFill>
                <a:schemeClr val="dk1"/>
              </a:solidFill>
              <a:latin typeface="Livvic" pitchFamily="2" charset="0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055" y="1956941"/>
            <a:ext cx="3048000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33">
            <a:extLst>
              <a:ext uri="{FF2B5EF4-FFF2-40B4-BE49-F238E27FC236}">
                <a16:creationId xmlns:a16="http://schemas.microsoft.com/office/drawing/2014/main" id="{E704FB57-231D-FA85-EA6E-33B50E7DC36D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9E369-EB79-BC8D-8F57-3B0745D6B08E}"/>
              </a:ext>
            </a:extLst>
          </p:cNvPr>
          <p:cNvSpPr txBox="1"/>
          <p:nvPr/>
        </p:nvSpPr>
        <p:spPr>
          <a:xfrm>
            <a:off x="714302" y="-14988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Concept Questions - 6</a:t>
            </a:r>
          </a:p>
        </p:txBody>
      </p:sp>
      <p:sp>
        <p:nvSpPr>
          <p:cNvPr id="4" name="Google Shape;134;p25">
            <a:extLst>
              <a:ext uri="{FF2B5EF4-FFF2-40B4-BE49-F238E27FC236}">
                <a16:creationId xmlns:a16="http://schemas.microsoft.com/office/drawing/2014/main" id="{21E8EA0B-F486-09F9-1246-F335AAEB2186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80A22820-B8CC-E8AF-7886-07D1CF73BD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52E33-591C-4571-935F-0A3BFEFE23C2}"/>
              </a:ext>
            </a:extLst>
          </p:cNvPr>
          <p:cNvSpPr txBox="1"/>
          <p:nvPr/>
        </p:nvSpPr>
        <p:spPr>
          <a:xfrm>
            <a:off x="7475096" y="1133911"/>
            <a:ext cx="1003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4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433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  <a:sym typeface="Wingdings" panose="05000000000000000000" pitchFamily="2" charset="2"/>
              </a:rPr>
              <a:t>FIXED BIAS (FB)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/>
              <p:nvPr/>
            </p:nvSpPr>
            <p:spPr>
              <a:xfrm>
                <a:off x="4857435" y="1382108"/>
                <a:ext cx="2121647" cy="626518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435" y="1382108"/>
                <a:ext cx="2121647" cy="6265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BF8511C-58CE-3E89-65CB-428881B67E47}"/>
              </a:ext>
            </a:extLst>
          </p:cNvPr>
          <p:cNvGrpSpPr/>
          <p:nvPr/>
        </p:nvGrpSpPr>
        <p:grpSpPr>
          <a:xfrm>
            <a:off x="-76228" y="994776"/>
            <a:ext cx="4957633" cy="3664941"/>
            <a:chOff x="27030" y="1087221"/>
            <a:chExt cx="4957633" cy="366494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AD54B0-501A-35DB-E290-5E38FCEDEF74}"/>
                </a:ext>
              </a:extLst>
            </p:cNvPr>
            <p:cNvCxnSpPr>
              <a:cxnSpLocks/>
            </p:cNvCxnSpPr>
            <p:nvPr/>
          </p:nvCxnSpPr>
          <p:spPr>
            <a:xfrm>
              <a:off x="4257538" y="1087221"/>
              <a:ext cx="0" cy="1708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E9701E-EB30-AEB4-4ABB-210A5177CDB7}"/>
                </a:ext>
              </a:extLst>
            </p:cNvPr>
            <p:cNvGrpSpPr/>
            <p:nvPr/>
          </p:nvGrpSpPr>
          <p:grpSpPr>
            <a:xfrm>
              <a:off x="1634572" y="2357742"/>
              <a:ext cx="1513212" cy="2084854"/>
              <a:chOff x="4453759" y="3377936"/>
              <a:chExt cx="1062296" cy="146359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13E378D-1E05-8E1B-6122-76F7377AEDAD}"/>
                  </a:ext>
                </a:extLst>
              </p:cNvPr>
              <p:cNvSpPr/>
              <p:nvPr/>
            </p:nvSpPr>
            <p:spPr>
              <a:xfrm>
                <a:off x="4580992" y="3377936"/>
                <a:ext cx="935063" cy="9030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5EC677-EF4E-70DA-21B6-5F49C7C3A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4583" y="3503759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529F318-8F3B-EE80-B8D8-E57557BB4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64583" y="3421634"/>
                <a:ext cx="380962" cy="2941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FB7D5FC-78AE-D6EB-19D0-2729423A6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64583" y="3969142"/>
                <a:ext cx="417974" cy="2600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DE604A-483F-8A23-8D92-9C2742F257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8523" y="4155204"/>
                <a:ext cx="234034" cy="739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85463B-A9C2-D6DA-DA97-42FC09A82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23262" y="4060085"/>
                <a:ext cx="113176" cy="1300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3A6668-BF60-0DEB-58FB-10592C499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1348" y="4190087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65E08A3-8E9E-8E53-E85C-71D79FB10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3759" y="3854342"/>
                <a:ext cx="400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2131F2-1996-5BC2-9497-D1605F78B6E4}"/>
                </a:ext>
              </a:extLst>
            </p:cNvPr>
            <p:cNvCxnSpPr>
              <a:cxnSpLocks/>
            </p:cNvCxnSpPr>
            <p:nvPr/>
          </p:nvCxnSpPr>
          <p:spPr>
            <a:xfrm>
              <a:off x="2221179" y="4452732"/>
              <a:ext cx="106402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6E11B0-E328-E0EB-4783-180DB2977793}"/>
                </a:ext>
              </a:extLst>
            </p:cNvPr>
            <p:cNvCxnSpPr>
              <a:cxnSpLocks/>
            </p:cNvCxnSpPr>
            <p:nvPr/>
          </p:nvCxnSpPr>
          <p:spPr>
            <a:xfrm>
              <a:off x="2471956" y="4613676"/>
              <a:ext cx="599900" cy="563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A056BA-E0ED-8C14-C36A-78C21D1F208C}"/>
                </a:ext>
              </a:extLst>
            </p:cNvPr>
            <p:cNvCxnSpPr>
              <a:cxnSpLocks/>
            </p:cNvCxnSpPr>
            <p:nvPr/>
          </p:nvCxnSpPr>
          <p:spPr>
            <a:xfrm>
              <a:off x="2666587" y="4752162"/>
              <a:ext cx="30420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441CC3-D03A-5B04-A9D7-7898FD2CB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48" y="4099155"/>
              <a:ext cx="2554866" cy="839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611FBF-DECB-12CE-2CF5-CF7A9BFF95B1}"/>
                </a:ext>
              </a:extLst>
            </p:cNvPr>
            <p:cNvCxnSpPr>
              <a:cxnSpLocks/>
            </p:cNvCxnSpPr>
            <p:nvPr/>
          </p:nvCxnSpPr>
          <p:spPr>
            <a:xfrm>
              <a:off x="2751459" y="1103575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877E7B-1E3B-44A8-2C54-094FF3D25976}"/>
                </a:ext>
              </a:extLst>
            </p:cNvPr>
            <p:cNvGrpSpPr/>
            <p:nvPr/>
          </p:nvGrpSpPr>
          <p:grpSpPr>
            <a:xfrm rot="5400000">
              <a:off x="2124833" y="1597775"/>
              <a:ext cx="1328397" cy="330967"/>
              <a:chOff x="4676775" y="1682364"/>
              <a:chExt cx="1619250" cy="69302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8E83D3-D555-9BF6-FE53-D846992F36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970F0D-08F0-5F26-77C2-162A8EED8043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9038AC2-EEB2-B006-FC86-FE50754693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C162E5-4083-7F37-A2C0-2DF474C70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B48526D-B36D-A135-B3B8-6E7FE3C2B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044D4B9-0E89-39D1-475B-96929B17DF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88711C0-91D4-11E7-3D6A-86C2C1645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436D513-E18A-755C-4680-1C25A8703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5B8FF7-5FCC-E7AE-5C84-AAEC38F729A9}"/>
                </a:ext>
              </a:extLst>
            </p:cNvPr>
            <p:cNvCxnSpPr>
              <a:cxnSpLocks/>
            </p:cNvCxnSpPr>
            <p:nvPr/>
          </p:nvCxnSpPr>
          <p:spPr>
            <a:xfrm>
              <a:off x="3906446" y="2807722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382884-4001-17C8-C77E-0519D095083D}"/>
                </a:ext>
              </a:extLst>
            </p:cNvPr>
            <p:cNvCxnSpPr>
              <a:cxnSpLocks/>
            </p:cNvCxnSpPr>
            <p:nvPr/>
          </p:nvCxnSpPr>
          <p:spPr>
            <a:xfrm>
              <a:off x="4035036" y="2981276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B52893-7983-1421-0B71-DCBAD0BB069B}"/>
                </a:ext>
              </a:extLst>
            </p:cNvPr>
            <p:cNvCxnSpPr>
              <a:cxnSpLocks/>
            </p:cNvCxnSpPr>
            <p:nvPr/>
          </p:nvCxnSpPr>
          <p:spPr>
            <a:xfrm>
              <a:off x="4262596" y="2978247"/>
              <a:ext cx="0" cy="11125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1BAA7-3C82-45BF-9B58-0C4D3091C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92887" y="4090765"/>
              <a:ext cx="1463161" cy="839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F147E8-556C-BD7B-7BDF-9505C8B6D537}"/>
                    </a:ext>
                  </a:extLst>
                </p:cNvPr>
                <p:cNvSpPr txBox="1"/>
                <p:nvPr/>
              </p:nvSpPr>
              <p:spPr>
                <a:xfrm>
                  <a:off x="790505" y="2038002"/>
                  <a:ext cx="37196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F147E8-556C-BD7B-7BDF-9505C8B6D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505" y="2038002"/>
                  <a:ext cx="371961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4754" r="-327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F34E0A-7E91-27C7-FB24-1D1D89A66002}"/>
                    </a:ext>
                  </a:extLst>
                </p:cNvPr>
                <p:cNvSpPr txBox="1"/>
                <p:nvPr/>
              </p:nvSpPr>
              <p:spPr>
                <a:xfrm>
                  <a:off x="4541400" y="280292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F34E0A-7E91-27C7-FB24-1D1D89A66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400" y="2802920"/>
                  <a:ext cx="44326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0959" r="-274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15488D-78C7-92E0-3239-485300A1BF3B}"/>
                    </a:ext>
                  </a:extLst>
                </p:cNvPr>
                <p:cNvSpPr txBox="1"/>
                <p:nvPr/>
              </p:nvSpPr>
              <p:spPr>
                <a:xfrm>
                  <a:off x="3014238" y="1534812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15488D-78C7-92E0-3239-485300A1B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238" y="1534812"/>
                  <a:ext cx="44326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38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D606D1-0540-26AA-94B2-B6B287CFFC3C}"/>
                    </a:ext>
                  </a:extLst>
                </p:cNvPr>
                <p:cNvSpPr txBox="1"/>
                <p:nvPr/>
              </p:nvSpPr>
              <p:spPr>
                <a:xfrm>
                  <a:off x="3431309" y="2357742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D606D1-0540-26AA-94B2-B6B287CFF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309" y="2357742"/>
                  <a:ext cx="443263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E2D8A2-EDF0-9F7D-EB58-43F577FEB2EA}"/>
                    </a:ext>
                  </a:extLst>
                </p:cNvPr>
                <p:cNvSpPr txBox="1"/>
                <p:nvPr/>
              </p:nvSpPr>
              <p:spPr>
                <a:xfrm>
                  <a:off x="1589659" y="3272415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E2D8A2-EDF0-9F7D-EB58-43F577FEB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9659" y="3272415"/>
                  <a:ext cx="44326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3699" r="-411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233294-E76C-75DF-36C2-391D26D1F875}"/>
                    </a:ext>
                  </a:extLst>
                </p:cNvPr>
                <p:cNvSpPr txBox="1"/>
                <p:nvPr/>
              </p:nvSpPr>
              <p:spPr>
                <a:xfrm>
                  <a:off x="1430348" y="3056855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233294-E76C-75DF-36C2-391D26D1F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0348" y="3056855"/>
                  <a:ext cx="44326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0B3B8C4-2AB1-AE75-28C4-3004B0C4FE60}"/>
                    </a:ext>
                  </a:extLst>
                </p:cNvPr>
                <p:cNvSpPr txBox="1"/>
                <p:nvPr/>
              </p:nvSpPr>
              <p:spPr>
                <a:xfrm>
                  <a:off x="1804667" y="355689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0B3B8C4-2AB1-AE75-28C4-3004B0C4F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4667" y="3556891"/>
                  <a:ext cx="4432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5C956AC-D1BE-1C60-9B28-EDF5107894CD}"/>
                    </a:ext>
                  </a:extLst>
                </p:cNvPr>
                <p:cNvSpPr txBox="1"/>
                <p:nvPr/>
              </p:nvSpPr>
              <p:spPr>
                <a:xfrm>
                  <a:off x="2107792" y="155932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5C956AC-D1BE-1C60-9B28-EDF510789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792" y="1559320"/>
                  <a:ext cx="44326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74EC3E-80D9-A979-7EA2-CB7844B5828D}"/>
                    </a:ext>
                  </a:extLst>
                </p:cNvPr>
                <p:cNvSpPr txBox="1"/>
                <p:nvPr/>
              </p:nvSpPr>
              <p:spPr>
                <a:xfrm>
                  <a:off x="1424838" y="2578065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74EC3E-80D9-A979-7EA2-CB7844B58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838" y="2578065"/>
                  <a:ext cx="443263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9B70BD3-F123-6053-0539-94B9285B5417}"/>
                </a:ext>
              </a:extLst>
            </p:cNvPr>
            <p:cNvCxnSpPr>
              <a:cxnSpLocks/>
            </p:cNvCxnSpPr>
            <p:nvPr/>
          </p:nvCxnSpPr>
          <p:spPr>
            <a:xfrm>
              <a:off x="2525034" y="1545075"/>
              <a:ext cx="0" cy="37751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DC9003E-1D2E-A5B5-721D-0CC1F62B291A}"/>
                </a:ext>
              </a:extLst>
            </p:cNvPr>
            <p:cNvCxnSpPr>
              <a:cxnSpLocks/>
            </p:cNvCxnSpPr>
            <p:nvPr/>
          </p:nvCxnSpPr>
          <p:spPr>
            <a:xfrm>
              <a:off x="1451214" y="2807722"/>
              <a:ext cx="191880" cy="194614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D2924F-5CD1-7878-07B5-6552912D918A}"/>
                </a:ext>
              </a:extLst>
            </p:cNvPr>
            <p:cNvGrpSpPr/>
            <p:nvPr/>
          </p:nvGrpSpPr>
          <p:grpSpPr>
            <a:xfrm rot="5400000">
              <a:off x="637992" y="2208482"/>
              <a:ext cx="1328397" cy="350539"/>
              <a:chOff x="4676775" y="1682364"/>
              <a:chExt cx="1619250" cy="693028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E921404-8CA8-4368-A243-441966F5C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F221190-3CD5-5A14-8380-3628C60258B6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C904D4-0337-6031-3870-3105E762EE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E5ECDA6-3D41-EA83-E133-7F5F2BEA75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0B4D1F8-AAE8-D186-613D-EB45653295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4743E09-7B82-9671-FDFE-982BAC415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B714E73-632B-289A-8345-31B263CECC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6EEFAEE-C814-BCE6-855C-4DFCC45B35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8FB98-4522-34FF-FD50-9C1E1593C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372" y="3037909"/>
              <a:ext cx="1310387" cy="9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19B5E43-C122-8201-533C-55928FE47F6E}"/>
                </a:ext>
              </a:extLst>
            </p:cNvPr>
            <p:cNvCxnSpPr>
              <a:cxnSpLocks/>
            </p:cNvCxnSpPr>
            <p:nvPr/>
          </p:nvCxnSpPr>
          <p:spPr>
            <a:xfrm>
              <a:off x="1264746" y="1106390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00BF288-8140-6C93-19E5-E6B710B865CE}"/>
                </a:ext>
              </a:extLst>
            </p:cNvPr>
            <p:cNvCxnSpPr>
              <a:cxnSpLocks/>
            </p:cNvCxnSpPr>
            <p:nvPr/>
          </p:nvCxnSpPr>
          <p:spPr>
            <a:xfrm>
              <a:off x="1257951" y="1087221"/>
              <a:ext cx="0" cy="84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D8F776-A368-070C-B121-D6693DBEC4D4}"/>
                </a:ext>
              </a:extLst>
            </p:cNvPr>
            <p:cNvCxnSpPr>
              <a:cxnSpLocks/>
            </p:cNvCxnSpPr>
            <p:nvPr/>
          </p:nvCxnSpPr>
          <p:spPr>
            <a:xfrm>
              <a:off x="891497" y="2885842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50728F-7A3F-BFFA-B6F2-E608D701E6CE}"/>
                </a:ext>
              </a:extLst>
            </p:cNvPr>
            <p:cNvCxnSpPr>
              <a:cxnSpLocks/>
            </p:cNvCxnSpPr>
            <p:nvPr/>
          </p:nvCxnSpPr>
          <p:spPr>
            <a:xfrm>
              <a:off x="815297" y="2885842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3A53CD-A38B-F24F-CF00-0AB3C00B8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48" y="3033046"/>
              <a:ext cx="605078" cy="449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FD0B183-D7BD-DE5D-29B8-A872BD0129D9}"/>
                </a:ext>
              </a:extLst>
            </p:cNvPr>
            <p:cNvSpPr txBox="1"/>
            <p:nvPr/>
          </p:nvSpPr>
          <p:spPr>
            <a:xfrm>
              <a:off x="27030" y="3272896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65305CB-3D6F-60FE-0F3D-79675232D6E0}"/>
                    </a:ext>
                  </a:extLst>
                </p:cNvPr>
                <p:cNvSpPr txBox="1"/>
                <p:nvPr/>
              </p:nvSpPr>
              <p:spPr>
                <a:xfrm>
                  <a:off x="595423" y="2489425"/>
                  <a:ext cx="3214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65305CB-3D6F-60FE-0F3D-79675232D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423" y="2489425"/>
                  <a:ext cx="321498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7308" r="-7692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552B20C-E127-10C7-8BE2-C0941DCB46C5}"/>
                </a:ext>
              </a:extLst>
            </p:cNvPr>
            <p:cNvCxnSpPr>
              <a:cxnSpLocks/>
            </p:cNvCxnSpPr>
            <p:nvPr/>
          </p:nvCxnSpPr>
          <p:spPr>
            <a:xfrm>
              <a:off x="2751584" y="2276400"/>
              <a:ext cx="428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8FC39FD-0969-1A82-A934-F4C86D5DAD4B}"/>
                </a:ext>
              </a:extLst>
            </p:cNvPr>
            <p:cNvCxnSpPr>
              <a:cxnSpLocks/>
            </p:cNvCxnSpPr>
            <p:nvPr/>
          </p:nvCxnSpPr>
          <p:spPr>
            <a:xfrm>
              <a:off x="3280978" y="2119563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843FB0E-6220-CD8B-74C3-35E4FA57F20A}"/>
                </a:ext>
              </a:extLst>
            </p:cNvPr>
            <p:cNvCxnSpPr>
              <a:cxnSpLocks/>
            </p:cNvCxnSpPr>
            <p:nvPr/>
          </p:nvCxnSpPr>
          <p:spPr>
            <a:xfrm>
              <a:off x="3204778" y="2119563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6BC6B9E-5D9F-25F9-6227-7703E755F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80621" y="2270429"/>
              <a:ext cx="372348" cy="1017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20D10-10E7-CA68-162C-42D16C1F495B}"/>
                  </a:ext>
                </a:extLst>
              </p:cNvPr>
              <p:cNvSpPr txBox="1"/>
              <p:nvPr/>
            </p:nvSpPr>
            <p:spPr>
              <a:xfrm>
                <a:off x="4881405" y="2967011"/>
                <a:ext cx="3315888" cy="461665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20D10-10E7-CA68-162C-42D16C1F4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05" y="2967011"/>
                <a:ext cx="3315888" cy="461665"/>
              </a:xfrm>
              <a:prstGeom prst="rect">
                <a:avLst/>
              </a:prstGeom>
              <a:blipFill>
                <a:blip r:embed="rId15"/>
                <a:stretch>
                  <a:fillRect b="-19481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3CE3F22-71F8-025C-7336-2B6ABF5731F5}"/>
              </a:ext>
            </a:extLst>
          </p:cNvPr>
          <p:cNvSpPr txBox="1"/>
          <p:nvPr/>
        </p:nvSpPr>
        <p:spPr>
          <a:xfrm>
            <a:off x="4758850" y="2284946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collector current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52D4CF-94EA-023B-E1E6-536F6F2A7F80}"/>
              </a:ext>
            </a:extLst>
          </p:cNvPr>
          <p:cNvSpPr txBox="1"/>
          <p:nvPr/>
        </p:nvSpPr>
        <p:spPr>
          <a:xfrm>
            <a:off x="4758850" y="827605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Using the Kirchhoff law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/>
              <p:nvPr/>
            </p:nvSpPr>
            <p:spPr>
              <a:xfrm>
                <a:off x="4881405" y="3769471"/>
                <a:ext cx="4224757" cy="844205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405" y="3769471"/>
                <a:ext cx="4224757" cy="8442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036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63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  <a:sym typeface="Wingdings" panose="05000000000000000000" pitchFamily="2" charset="2"/>
              </a:rPr>
              <a:t>Stability Factors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/>
              <p:nvPr/>
            </p:nvSpPr>
            <p:spPr>
              <a:xfrm>
                <a:off x="317737" y="1993445"/>
                <a:ext cx="2370283" cy="637482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7" y="1993445"/>
                <a:ext cx="2370283" cy="6374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52D4CF-94EA-023B-E1E6-536F6F2A7F80}"/>
              </a:ext>
            </a:extLst>
          </p:cNvPr>
          <p:cNvSpPr txBox="1"/>
          <p:nvPr/>
        </p:nvSpPr>
        <p:spPr>
          <a:xfrm>
            <a:off x="202615" y="1276544"/>
            <a:ext cx="7523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the stability factor, the better stability of Q-point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B7650-0223-FC02-D1C2-A2675B60A598}"/>
                  </a:ext>
                </a:extLst>
              </p:cNvPr>
              <p:cNvSpPr txBox="1"/>
              <p:nvPr/>
            </p:nvSpPr>
            <p:spPr>
              <a:xfrm>
                <a:off x="317737" y="3034909"/>
                <a:ext cx="2386049" cy="63543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B7650-0223-FC02-D1C2-A2675B60A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7" y="3034909"/>
                <a:ext cx="2386049" cy="635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142032-69A6-643E-8159-BBA7E7DCA61E}"/>
                  </a:ext>
                </a:extLst>
              </p:cNvPr>
              <p:cNvSpPr txBox="1"/>
              <p:nvPr/>
            </p:nvSpPr>
            <p:spPr>
              <a:xfrm>
                <a:off x="301972" y="4074322"/>
                <a:ext cx="3880168" cy="764633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142032-69A6-643E-8159-BBA7E7DCA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2" y="4074322"/>
                <a:ext cx="3880168" cy="764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75842C-F294-D0D5-3BFB-17D6C7B01665}"/>
              </a:ext>
            </a:extLst>
          </p:cNvPr>
          <p:cNvSpPr txBox="1"/>
          <p:nvPr/>
        </p:nvSpPr>
        <p:spPr>
          <a:xfrm>
            <a:off x="202615" y="630778"/>
            <a:ext cx="285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  <a:sym typeface="Wingdings" panose="05000000000000000000" pitchFamily="2" charset="2"/>
              </a:rPr>
              <a:t>FIXED BIAS (FB)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423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  <a:sym typeface="Wingdings" panose="05000000000000000000" pitchFamily="2" charset="2"/>
              </a:rPr>
              <a:t>C to B bias (CB)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/>
              <p:nvPr/>
            </p:nvSpPr>
            <p:spPr>
              <a:xfrm>
                <a:off x="4674062" y="1209722"/>
                <a:ext cx="212164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BE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062" y="1209722"/>
                <a:ext cx="2121647" cy="307777"/>
              </a:xfrm>
              <a:prstGeom prst="rect">
                <a:avLst/>
              </a:prstGeom>
              <a:blipFill>
                <a:blip r:embed="rId4"/>
                <a:stretch>
                  <a:fillRect l="-1149" b="-196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20D10-10E7-CA68-162C-42D16C1F495B}"/>
                  </a:ext>
                </a:extLst>
              </p:cNvPr>
              <p:cNvSpPr txBox="1"/>
              <p:nvPr/>
            </p:nvSpPr>
            <p:spPr>
              <a:xfrm>
                <a:off x="4699061" y="3546028"/>
                <a:ext cx="2669498" cy="40011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kumimoji="0" lang="en-US" sz="200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420D10-10E7-CA68-162C-42D16C1F4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1" y="3546028"/>
                <a:ext cx="2669498" cy="400110"/>
              </a:xfrm>
              <a:prstGeom prst="rect">
                <a:avLst/>
              </a:prstGeom>
              <a:blipFill>
                <a:blip r:embed="rId5"/>
                <a:stretch>
                  <a:fillRect b="-16418"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3CE3F22-71F8-025C-7336-2B6ABF5731F5}"/>
              </a:ext>
            </a:extLst>
          </p:cNvPr>
          <p:cNvSpPr txBox="1"/>
          <p:nvPr/>
        </p:nvSpPr>
        <p:spPr>
          <a:xfrm>
            <a:off x="4674062" y="197386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Using the above equations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52D4CF-94EA-023B-E1E6-536F6F2A7F80}"/>
              </a:ext>
            </a:extLst>
          </p:cNvPr>
          <p:cNvSpPr txBox="1"/>
          <p:nvPr/>
        </p:nvSpPr>
        <p:spPr>
          <a:xfrm>
            <a:off x="4594955" y="788565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Using the Kirchhoff law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/>
              <p:nvPr/>
            </p:nvSpPr>
            <p:spPr>
              <a:xfrm>
                <a:off x="4630392" y="2791617"/>
                <a:ext cx="2669498" cy="71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</m:sub>
                      </m:sSub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392" y="2791617"/>
                <a:ext cx="2669498" cy="718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705F13-4F14-6204-6329-43705B342320}"/>
              </a:ext>
            </a:extLst>
          </p:cNvPr>
          <p:cNvSpPr txBox="1"/>
          <p:nvPr/>
        </p:nvSpPr>
        <p:spPr>
          <a:xfrm>
            <a:off x="2523942" y="415022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Collector to Base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5D763CF-EBAE-F2D9-1857-68206157D92E}"/>
              </a:ext>
            </a:extLst>
          </p:cNvPr>
          <p:cNvGrpSpPr/>
          <p:nvPr/>
        </p:nvGrpSpPr>
        <p:grpSpPr>
          <a:xfrm>
            <a:off x="0" y="924338"/>
            <a:ext cx="4015444" cy="3780998"/>
            <a:chOff x="263235" y="992164"/>
            <a:chExt cx="4015444" cy="37809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6AD54B0-501A-35DB-E290-5E38FCEDEF74}"/>
                </a:ext>
              </a:extLst>
            </p:cNvPr>
            <p:cNvCxnSpPr>
              <a:cxnSpLocks/>
            </p:cNvCxnSpPr>
            <p:nvPr/>
          </p:nvCxnSpPr>
          <p:spPr>
            <a:xfrm>
              <a:off x="3806766" y="992164"/>
              <a:ext cx="20455" cy="191797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1E9701E-EB30-AEB4-4ABB-210A5177CDB7}"/>
                </a:ext>
              </a:extLst>
            </p:cNvPr>
            <p:cNvGrpSpPr/>
            <p:nvPr/>
          </p:nvGrpSpPr>
          <p:grpSpPr>
            <a:xfrm>
              <a:off x="1543217" y="2472081"/>
              <a:ext cx="1513212" cy="2084854"/>
              <a:chOff x="4453759" y="3377936"/>
              <a:chExt cx="1062296" cy="146359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13E378D-1E05-8E1B-6122-76F7377AEDAD}"/>
                  </a:ext>
                </a:extLst>
              </p:cNvPr>
              <p:cNvSpPr/>
              <p:nvPr/>
            </p:nvSpPr>
            <p:spPr>
              <a:xfrm>
                <a:off x="4580992" y="3377936"/>
                <a:ext cx="935063" cy="90309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D5EC677-EF4E-70DA-21B6-5F49C7C3A0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4583" y="3503759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D529F318-8F3B-EE80-B8D8-E57557BB4B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64583" y="3421634"/>
                <a:ext cx="380962" cy="29419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FB7D5FC-78AE-D6EB-19D0-2729423A6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864583" y="3969142"/>
                <a:ext cx="417974" cy="2600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FDE604A-483F-8A23-8D92-9C2742F257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48523" y="4155204"/>
                <a:ext cx="234034" cy="7394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6585463B-A9C2-D6DA-DA97-42FC09A820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123262" y="4060085"/>
                <a:ext cx="113176" cy="1300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13A6668-BF60-0DEB-58FB-10592C4990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1348" y="4190087"/>
                <a:ext cx="0" cy="65144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65E08A3-8E9E-8E53-E85C-71D79FB103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3759" y="3854342"/>
                <a:ext cx="40008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2131F2-1996-5BC2-9497-D1605F78B6E4}"/>
                </a:ext>
              </a:extLst>
            </p:cNvPr>
            <p:cNvCxnSpPr>
              <a:cxnSpLocks/>
            </p:cNvCxnSpPr>
            <p:nvPr/>
          </p:nvCxnSpPr>
          <p:spPr>
            <a:xfrm>
              <a:off x="2399760" y="4556713"/>
              <a:ext cx="57161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6E11B0-E328-E0EB-4783-180DB2977793}"/>
                </a:ext>
              </a:extLst>
            </p:cNvPr>
            <p:cNvCxnSpPr>
              <a:cxnSpLocks/>
            </p:cNvCxnSpPr>
            <p:nvPr/>
          </p:nvCxnSpPr>
          <p:spPr>
            <a:xfrm>
              <a:off x="2508151" y="4664953"/>
              <a:ext cx="34321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A056BA-E0ED-8C14-C36A-78C21D1F20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0035" y="4773162"/>
              <a:ext cx="1871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6441CC3-D03A-5B04-A9D7-7898FD2CB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537" y="4213494"/>
              <a:ext cx="2242222" cy="4196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C611FBF-DECB-12CE-2CF5-CF7A9BFF95B1}"/>
                </a:ext>
              </a:extLst>
            </p:cNvPr>
            <p:cNvCxnSpPr>
              <a:cxnSpLocks/>
            </p:cNvCxnSpPr>
            <p:nvPr/>
          </p:nvCxnSpPr>
          <p:spPr>
            <a:xfrm>
              <a:off x="2641285" y="995825"/>
              <a:ext cx="1175708" cy="14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C877E7B-1E3B-44A8-2C54-094FF3D25976}"/>
                </a:ext>
              </a:extLst>
            </p:cNvPr>
            <p:cNvGrpSpPr/>
            <p:nvPr/>
          </p:nvGrpSpPr>
          <p:grpSpPr>
            <a:xfrm rot="5400000">
              <a:off x="1998741" y="1528069"/>
              <a:ext cx="1402777" cy="330967"/>
              <a:chOff x="4676775" y="1682364"/>
              <a:chExt cx="1619250" cy="69302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28E83D3-D555-9BF6-FE53-D846992F36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970F0D-08F0-5F26-77C2-162A8EED8043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9038AC2-EEB2-B006-FC86-FE50754693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0C162E5-4083-7F37-A2C0-2DF474C70B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B48526D-B36D-A135-B3B8-6E7FE3C2B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044D4B9-0E89-39D1-475B-96929B17DF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88711C0-91D4-11E7-3D6A-86C2C1645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3436D513-E18A-755C-4680-1C25A8703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5B8FF7-5FCC-E7AE-5C84-AAEC38F729A9}"/>
                </a:ext>
              </a:extLst>
            </p:cNvPr>
            <p:cNvCxnSpPr>
              <a:cxnSpLocks/>
            </p:cNvCxnSpPr>
            <p:nvPr/>
          </p:nvCxnSpPr>
          <p:spPr>
            <a:xfrm>
              <a:off x="3476129" y="2922061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382884-4001-17C8-C77E-0519D095083D}"/>
                </a:ext>
              </a:extLst>
            </p:cNvPr>
            <p:cNvCxnSpPr>
              <a:cxnSpLocks/>
            </p:cNvCxnSpPr>
            <p:nvPr/>
          </p:nvCxnSpPr>
          <p:spPr>
            <a:xfrm>
              <a:off x="3604719" y="3095615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AB52893-7983-1421-0B71-DCBAD0BB069B}"/>
                </a:ext>
              </a:extLst>
            </p:cNvPr>
            <p:cNvCxnSpPr>
              <a:cxnSpLocks/>
            </p:cNvCxnSpPr>
            <p:nvPr/>
          </p:nvCxnSpPr>
          <p:spPr>
            <a:xfrm>
              <a:off x="3832279" y="3092586"/>
              <a:ext cx="0" cy="11125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C11BAA7-3C82-45BF-9B58-0C4D3091C8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01532" y="4209299"/>
              <a:ext cx="1125689" cy="419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F147E8-556C-BD7B-7BDF-9505C8B6D537}"/>
                    </a:ext>
                  </a:extLst>
                </p:cNvPr>
                <p:cNvSpPr txBox="1"/>
                <p:nvPr/>
              </p:nvSpPr>
              <p:spPr>
                <a:xfrm>
                  <a:off x="1632445" y="1664013"/>
                  <a:ext cx="37196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8F147E8-556C-BD7B-7BDF-9505C8B6D5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45" y="1664013"/>
                  <a:ext cx="371961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4754" r="-327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F34E0A-7E91-27C7-FB24-1D1D89A66002}"/>
                    </a:ext>
                  </a:extLst>
                </p:cNvPr>
                <p:cNvSpPr txBox="1"/>
                <p:nvPr/>
              </p:nvSpPr>
              <p:spPr>
                <a:xfrm>
                  <a:off x="3835416" y="2578436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8F34E0A-7E91-27C7-FB24-1D1D89A660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5416" y="2578436"/>
                  <a:ext cx="44326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2329" r="-13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15488D-78C7-92E0-3239-485300A1BF3B}"/>
                    </a:ext>
                  </a:extLst>
                </p:cNvPr>
                <p:cNvSpPr txBox="1"/>
                <p:nvPr/>
              </p:nvSpPr>
              <p:spPr>
                <a:xfrm>
                  <a:off x="2922883" y="164915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15488D-78C7-92E0-3239-485300A1B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2883" y="1649151"/>
                  <a:ext cx="443263" cy="307777"/>
                </a:xfrm>
                <a:prstGeom prst="rect">
                  <a:avLst/>
                </a:prstGeom>
                <a:blipFill>
                  <a:blip r:embed="rId9"/>
                  <a:stretch>
                    <a:fillRect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D606D1-0540-26AA-94B2-B6B287CFFC3C}"/>
                    </a:ext>
                  </a:extLst>
                </p:cNvPr>
                <p:cNvSpPr txBox="1"/>
                <p:nvPr/>
              </p:nvSpPr>
              <p:spPr>
                <a:xfrm>
                  <a:off x="3220285" y="1887802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8D606D1-0540-26AA-94B2-B6B287CFFC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285" y="1887802"/>
                  <a:ext cx="44326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E2D8A2-EDF0-9F7D-EB58-43F577FEB2EA}"/>
                    </a:ext>
                  </a:extLst>
                </p:cNvPr>
                <p:cNvSpPr txBox="1"/>
                <p:nvPr/>
              </p:nvSpPr>
              <p:spPr>
                <a:xfrm>
                  <a:off x="1498304" y="338675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CE2D8A2-EDF0-9F7D-EB58-43F577FEB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304" y="3386754"/>
                  <a:ext cx="44326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3889" r="-5556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233294-E76C-75DF-36C2-391D26D1F875}"/>
                    </a:ext>
                  </a:extLst>
                </p:cNvPr>
                <p:cNvSpPr txBox="1"/>
                <p:nvPr/>
              </p:nvSpPr>
              <p:spPr>
                <a:xfrm>
                  <a:off x="1338993" y="317119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7233294-E76C-75DF-36C2-391D26D1F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8993" y="3171194"/>
                  <a:ext cx="44326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0B3B8C4-2AB1-AE75-28C4-3004B0C4FE60}"/>
                    </a:ext>
                  </a:extLst>
                </p:cNvPr>
                <p:cNvSpPr txBox="1"/>
                <p:nvPr/>
              </p:nvSpPr>
              <p:spPr>
                <a:xfrm>
                  <a:off x="1713312" y="367123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0B3B8C4-2AB1-AE75-28C4-3004B0C4FE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3312" y="3671230"/>
                  <a:ext cx="443263" cy="30777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5C956AC-D1BE-1C60-9B28-EDF5107894CD}"/>
                    </a:ext>
                  </a:extLst>
                </p:cNvPr>
                <p:cNvSpPr txBox="1"/>
                <p:nvPr/>
              </p:nvSpPr>
              <p:spPr>
                <a:xfrm>
                  <a:off x="1591322" y="1350162"/>
                  <a:ext cx="84082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00CC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25C956AC-D1BE-1C60-9B28-EDF5107894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1322" y="1350162"/>
                  <a:ext cx="840823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507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74EC3E-80D9-A979-7EA2-CB7844B5828D}"/>
                    </a:ext>
                  </a:extLst>
                </p:cNvPr>
                <p:cNvSpPr txBox="1"/>
                <p:nvPr/>
              </p:nvSpPr>
              <p:spPr>
                <a:xfrm>
                  <a:off x="1333483" y="269240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74EC3E-80D9-A979-7EA2-CB7844B58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3483" y="2692404"/>
                  <a:ext cx="443263" cy="307777"/>
                </a:xfrm>
                <a:prstGeom prst="rect">
                  <a:avLst/>
                </a:prstGeom>
                <a:blipFill>
                  <a:blip r:embed="rId15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9B70BD3-F123-6053-0539-94B9285B5417}"/>
                </a:ext>
              </a:extLst>
            </p:cNvPr>
            <p:cNvCxnSpPr>
              <a:cxnSpLocks/>
            </p:cNvCxnSpPr>
            <p:nvPr/>
          </p:nvCxnSpPr>
          <p:spPr>
            <a:xfrm>
              <a:off x="2409793" y="1353514"/>
              <a:ext cx="0" cy="37751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DC9003E-1D2E-A5B5-721D-0CC1F62B291A}"/>
                </a:ext>
              </a:extLst>
            </p:cNvPr>
            <p:cNvCxnSpPr>
              <a:cxnSpLocks/>
            </p:cNvCxnSpPr>
            <p:nvPr/>
          </p:nvCxnSpPr>
          <p:spPr>
            <a:xfrm>
              <a:off x="1359859" y="2922061"/>
              <a:ext cx="191880" cy="194614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3A8FB98-4522-34FF-FD50-9C1E1593C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387" y="3152248"/>
              <a:ext cx="1198017" cy="48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6D8F776-A368-070C-B121-D6693DBEC4D4}"/>
                </a:ext>
              </a:extLst>
            </p:cNvPr>
            <p:cNvCxnSpPr>
              <a:cxnSpLocks/>
            </p:cNvCxnSpPr>
            <p:nvPr/>
          </p:nvCxnSpPr>
          <p:spPr>
            <a:xfrm>
              <a:off x="918387" y="3000181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A50728F-7A3F-BFFA-B6F2-E608D701E6CE}"/>
                </a:ext>
              </a:extLst>
            </p:cNvPr>
            <p:cNvCxnSpPr>
              <a:cxnSpLocks/>
            </p:cNvCxnSpPr>
            <p:nvPr/>
          </p:nvCxnSpPr>
          <p:spPr>
            <a:xfrm>
              <a:off x="842187" y="3000181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3A53CD-A38B-F24F-CF00-0AB3C00B8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537" y="3156391"/>
              <a:ext cx="404649" cy="1123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FD0B183-D7BD-DE5D-29B8-A872BD0129D9}"/>
                </a:ext>
              </a:extLst>
            </p:cNvPr>
            <p:cNvSpPr txBox="1"/>
            <p:nvPr/>
          </p:nvSpPr>
          <p:spPr>
            <a:xfrm>
              <a:off x="263235" y="343696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65305CB-3D6F-60FE-0F3D-79675232D6E0}"/>
                    </a:ext>
                  </a:extLst>
                </p:cNvPr>
                <p:cNvSpPr txBox="1"/>
                <p:nvPr/>
              </p:nvSpPr>
              <p:spPr>
                <a:xfrm>
                  <a:off x="732401" y="2658276"/>
                  <a:ext cx="3214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465305CB-3D6F-60FE-0F3D-79675232D6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01" y="2658276"/>
                  <a:ext cx="321498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6981" r="-566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552B20C-E127-10C7-8BE2-C0941DCB46C5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29" y="2201550"/>
              <a:ext cx="37436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8FC39FD-0969-1A82-A934-F4C86D5DAD4B}"/>
                </a:ext>
              </a:extLst>
            </p:cNvPr>
            <p:cNvCxnSpPr>
              <a:cxnSpLocks/>
            </p:cNvCxnSpPr>
            <p:nvPr/>
          </p:nvCxnSpPr>
          <p:spPr>
            <a:xfrm>
              <a:off x="3110793" y="2044713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843FB0E-6220-CD8B-74C3-35E4FA57F20A}"/>
                </a:ext>
              </a:extLst>
            </p:cNvPr>
            <p:cNvCxnSpPr>
              <a:cxnSpLocks/>
            </p:cNvCxnSpPr>
            <p:nvPr/>
          </p:nvCxnSpPr>
          <p:spPr>
            <a:xfrm>
              <a:off x="3034593" y="2044713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E6BC6B9E-5D9F-25F9-6227-7703E755F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2948" y="2200664"/>
              <a:ext cx="248286" cy="2543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920726A-DA3C-E117-B4DE-0B98C0E839A0}"/>
                </a:ext>
              </a:extLst>
            </p:cNvPr>
            <p:cNvCxnSpPr>
              <a:cxnSpLocks/>
            </p:cNvCxnSpPr>
            <p:nvPr/>
          </p:nvCxnSpPr>
          <p:spPr>
            <a:xfrm>
              <a:off x="2667378" y="2142077"/>
              <a:ext cx="0" cy="3922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A783152-FE6E-0EEE-3771-5AE56D72C3E7}"/>
                </a:ext>
              </a:extLst>
            </p:cNvPr>
            <p:cNvGrpSpPr/>
            <p:nvPr/>
          </p:nvGrpSpPr>
          <p:grpSpPr>
            <a:xfrm>
              <a:off x="1268318" y="1997695"/>
              <a:ext cx="1402777" cy="330967"/>
              <a:chOff x="4676775" y="1682364"/>
              <a:chExt cx="1619250" cy="693028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A38265E-C100-158C-C4C8-C0CFBB05A2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FB7E5A92-6FB8-C93B-3890-50D84EC791C4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5FB9930-E8A8-8736-20C4-FC79D8B94E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077765F-AB31-FD07-D841-5123BC5286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1207A3-05EB-EF0F-0EFE-15021EF575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09F380B-4CB0-E19F-C648-DE41BCDC12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5EF1766A-8078-D1AA-F816-7C8B857E2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C3C174D-BC0C-996B-3D63-88766A0C27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F3D7490-E9F1-0D1E-1835-5947A0AB2B06}"/>
                </a:ext>
              </a:extLst>
            </p:cNvPr>
            <p:cNvCxnSpPr>
              <a:cxnSpLocks/>
            </p:cNvCxnSpPr>
            <p:nvPr/>
          </p:nvCxnSpPr>
          <p:spPr>
            <a:xfrm>
              <a:off x="1268318" y="2195579"/>
              <a:ext cx="0" cy="9518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5E5B4B0-2258-13B6-F11B-B94D1C258FA1}"/>
                  </a:ext>
                </a:extLst>
              </p:cNvPr>
              <p:cNvSpPr txBox="1"/>
              <p:nvPr/>
            </p:nvSpPr>
            <p:spPr>
              <a:xfrm>
                <a:off x="4709627" y="1562274"/>
                <a:ext cx="27424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5E5B4B0-2258-13B6-F11B-B94D1C258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27" y="1562274"/>
                <a:ext cx="2742493" cy="307777"/>
              </a:xfrm>
              <a:prstGeom prst="rect">
                <a:avLst/>
              </a:prstGeom>
              <a:blipFill>
                <a:blip r:embed="rId17"/>
                <a:stretch>
                  <a:fillRect l="-1114" r="-223" b="-37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1D6680D-4A1A-F046-39CA-5CB831AA2D4B}"/>
                  </a:ext>
                </a:extLst>
              </p:cNvPr>
              <p:cNvSpPr txBox="1"/>
              <p:nvPr/>
            </p:nvSpPr>
            <p:spPr>
              <a:xfrm>
                <a:off x="4709627" y="2368258"/>
                <a:ext cx="357644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CC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  <m: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BE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1D6680D-4A1A-F046-39CA-5CB831AA2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27" y="2368258"/>
                <a:ext cx="3576441" cy="307777"/>
              </a:xfrm>
              <a:prstGeom prst="rect">
                <a:avLst/>
              </a:prstGeom>
              <a:blipFill>
                <a:blip r:embed="rId18"/>
                <a:stretch>
                  <a:fillRect l="-1706" r="-853" b="-37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3C77D6-CA96-E1A1-E64D-4F6E3816B5D8}"/>
                  </a:ext>
                </a:extLst>
              </p:cNvPr>
              <p:cNvSpPr txBox="1"/>
              <p:nvPr/>
            </p:nvSpPr>
            <p:spPr>
              <a:xfrm>
                <a:off x="4676957" y="3962062"/>
                <a:ext cx="3798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Substituting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𝐼</m:t>
                        </m:r>
                      </m:e>
                      <m:sub>
                        <m:r>
                          <a:rPr kumimoji="0" lang="en-U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8080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/>
                  <a:t> and rearranging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3C77D6-CA96-E1A1-E64D-4F6E3816B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57" y="3962062"/>
                <a:ext cx="3798348" cy="369332"/>
              </a:xfrm>
              <a:prstGeom prst="rect">
                <a:avLst/>
              </a:prstGeom>
              <a:blipFill>
                <a:blip r:embed="rId19"/>
                <a:stretch>
                  <a:fillRect l="-128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8AF9B98-514A-15A4-AB1C-29D8D3C5F323}"/>
                  </a:ext>
                </a:extLst>
              </p:cNvPr>
              <p:cNvSpPr txBox="1"/>
              <p:nvPr/>
            </p:nvSpPr>
            <p:spPr>
              <a:xfrm>
                <a:off x="3145629" y="4331414"/>
                <a:ext cx="5776361" cy="794128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kumimoji="0" lang="en-US" sz="200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kumimoji="0" lang="en-US" sz="200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𝐵𝐸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80808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  <m:sub/>
                      </m:sSub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F8AF9B98-514A-15A4-AB1C-29D8D3C5F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629" y="4331414"/>
                <a:ext cx="5776361" cy="79412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38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631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Transistor Biasing</a:t>
            </a:r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  <a:sym typeface="Wingdings" panose="05000000000000000000" pitchFamily="2" charset="2"/>
              </a:rPr>
              <a:t>Stability Factors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/>
              <p:nvPr/>
            </p:nvSpPr>
            <p:spPr>
              <a:xfrm>
                <a:off x="171891" y="1604337"/>
                <a:ext cx="3615760" cy="639727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740C052-4A95-0D9B-29E9-095AE83EA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1" y="1604337"/>
                <a:ext cx="3615760" cy="6397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52D4CF-94EA-023B-E1E6-536F6F2A7F80}"/>
              </a:ext>
            </a:extLst>
          </p:cNvPr>
          <p:cNvSpPr txBox="1"/>
          <p:nvPr/>
        </p:nvSpPr>
        <p:spPr>
          <a:xfrm>
            <a:off x="171891" y="997974"/>
            <a:ext cx="7523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Lower the stability factor, the better stability of Q-point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B7650-0223-FC02-D1C2-A2675B60A598}"/>
                  </a:ext>
                </a:extLst>
              </p:cNvPr>
              <p:cNvSpPr txBox="1"/>
              <p:nvPr/>
            </p:nvSpPr>
            <p:spPr>
              <a:xfrm>
                <a:off x="171892" y="2388762"/>
                <a:ext cx="3615760" cy="63543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68B7650-0223-FC02-D1C2-A2675B60A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2" y="2388762"/>
                <a:ext cx="3615760" cy="6354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C75842C-F294-D0D5-3BFB-17D6C7B01665}"/>
              </a:ext>
            </a:extLst>
          </p:cNvPr>
          <p:cNvSpPr txBox="1"/>
          <p:nvPr/>
        </p:nvSpPr>
        <p:spPr>
          <a:xfrm>
            <a:off x="2433436" y="436448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80808"/>
                </a:solidFill>
                <a:latin typeface="Livvic" panose="020B0604020202020204" charset="0"/>
              </a:rPr>
              <a:t>Collector to Base Bias</a:t>
            </a:r>
            <a:endParaRPr lang="en-US" sz="28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35765-C7DD-0A86-DFA4-C90ECF44927C}"/>
                  </a:ext>
                </a:extLst>
              </p:cNvPr>
              <p:cNvSpPr txBox="1"/>
              <p:nvPr/>
            </p:nvSpPr>
            <p:spPr>
              <a:xfrm>
                <a:off x="171891" y="3168890"/>
                <a:ext cx="5125323" cy="66499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𝐵𝐸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A35765-C7DD-0A86-DFA4-C90ECF44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1" y="3168890"/>
                <a:ext cx="5125323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688B6B-DD51-A4DD-47C6-3A74EC34DA7A}"/>
                  </a:ext>
                </a:extLst>
              </p:cNvPr>
              <p:cNvSpPr txBox="1"/>
              <p:nvPr/>
            </p:nvSpPr>
            <p:spPr>
              <a:xfrm>
                <a:off x="171891" y="4271778"/>
                <a:ext cx="1713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𝑩𝑬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&lt;&lt;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𝑪𝑪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688B6B-DD51-A4DD-47C6-3A74EC34D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91" y="4271778"/>
                <a:ext cx="1713802" cy="461665"/>
              </a:xfrm>
              <a:prstGeom prst="rect">
                <a:avLst/>
              </a:prstGeom>
              <a:blipFill>
                <a:blip r:embed="rId7"/>
                <a:stretch>
                  <a:fillRect l="-71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167D2-C5F9-A2D3-86F9-4211262DBF7D}"/>
                  </a:ext>
                </a:extLst>
              </p:cNvPr>
              <p:cNvSpPr txBox="1"/>
              <p:nvPr/>
            </p:nvSpPr>
            <p:spPr>
              <a:xfrm>
                <a:off x="2129442" y="4201511"/>
                <a:ext cx="5125323" cy="664990"/>
              </a:xfrm>
              <a:prstGeom prst="rect">
                <a:avLst/>
              </a:prstGeom>
              <a:noFill/>
              <a:ln>
                <a:solidFill>
                  <a:srgbClr val="00CC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𝐶𝑂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C167D2-C5F9-A2D3-86F9-4211262DB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442" y="4201511"/>
                <a:ext cx="5125323" cy="6649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CC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87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Self-Bias or Emitter Bias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/>
              <p:nvPr/>
            </p:nvSpPr>
            <p:spPr>
              <a:xfrm>
                <a:off x="5806748" y="1427321"/>
                <a:ext cx="1939244" cy="84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48" y="1427321"/>
                <a:ext cx="1939244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705F13-4F14-6204-6329-43705B342320}"/>
              </a:ext>
            </a:extLst>
          </p:cNvPr>
          <p:cNvSpPr txBox="1"/>
          <p:nvPr/>
        </p:nvSpPr>
        <p:spPr>
          <a:xfrm>
            <a:off x="3525407" y="343813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Emitter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8A30584-1B5F-0151-AEF1-4C06BEF86DAB}"/>
              </a:ext>
            </a:extLst>
          </p:cNvPr>
          <p:cNvGrpSpPr/>
          <p:nvPr/>
        </p:nvGrpSpPr>
        <p:grpSpPr>
          <a:xfrm>
            <a:off x="70947" y="988620"/>
            <a:ext cx="4828018" cy="3996020"/>
            <a:chOff x="5688" y="988620"/>
            <a:chExt cx="4828018" cy="399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/>
                <p:nvPr/>
              </p:nvSpPr>
              <p:spPr>
                <a:xfrm>
                  <a:off x="4390443" y="236145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0443" y="2361450"/>
                  <a:ext cx="443263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2329" r="-137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0F9E3-21CB-D5AC-6E57-FDB77134463B}"/>
                </a:ext>
              </a:extLst>
            </p:cNvPr>
            <p:cNvCxnSpPr>
              <a:cxnSpLocks/>
            </p:cNvCxnSpPr>
            <p:nvPr/>
          </p:nvCxnSpPr>
          <p:spPr>
            <a:xfrm>
              <a:off x="4322313" y="988620"/>
              <a:ext cx="0" cy="1708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CE3AE09-8828-F5A8-AB1F-8F08D081D1D1}"/>
                </a:ext>
              </a:extLst>
            </p:cNvPr>
            <p:cNvSpPr/>
            <p:nvPr/>
          </p:nvSpPr>
          <p:spPr>
            <a:xfrm>
              <a:off x="1880587" y="2259141"/>
              <a:ext cx="1331972" cy="12864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76955F6-26AA-9D20-8B05-1E41FA816D62}"/>
                </a:ext>
              </a:extLst>
            </p:cNvPr>
            <p:cNvCxnSpPr>
              <a:cxnSpLocks/>
            </p:cNvCxnSpPr>
            <p:nvPr/>
          </p:nvCxnSpPr>
          <p:spPr>
            <a:xfrm>
              <a:off x="2284555" y="2438373"/>
              <a:ext cx="0" cy="9279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2C5C90-01D7-29D7-35E5-14F234E4A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4555" y="2321388"/>
              <a:ext cx="542670" cy="419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824794-3F9D-10F9-8A35-4231D78C5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4555" y="3101298"/>
              <a:ext cx="595393" cy="370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4430D06-1352-29A5-81F8-26A4CA630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22907" y="3413740"/>
              <a:ext cx="257040" cy="579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267BD7-1BFB-BF2C-EF1A-CC4F738E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48753" y="3266002"/>
              <a:ext cx="142339" cy="2045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FC4989F-D523-5E5F-75A1-B967EE181BEF}"/>
                </a:ext>
              </a:extLst>
            </p:cNvPr>
            <p:cNvCxnSpPr>
              <a:cxnSpLocks/>
            </p:cNvCxnSpPr>
            <p:nvPr/>
          </p:nvCxnSpPr>
          <p:spPr>
            <a:xfrm>
              <a:off x="1339314" y="4486216"/>
              <a:ext cx="0" cy="2243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BC6ACE-104A-28C2-3115-8438BD01779A}"/>
                </a:ext>
              </a:extLst>
            </p:cNvPr>
            <p:cNvCxnSpPr>
              <a:cxnSpLocks/>
            </p:cNvCxnSpPr>
            <p:nvPr/>
          </p:nvCxnSpPr>
          <p:spPr>
            <a:xfrm>
              <a:off x="1699347" y="2937769"/>
              <a:ext cx="56991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C2C310-0ED0-752E-5167-3CB0A715F3B8}"/>
                </a:ext>
              </a:extLst>
            </p:cNvPr>
            <p:cNvCxnSpPr>
              <a:cxnSpLocks/>
            </p:cNvCxnSpPr>
            <p:nvPr/>
          </p:nvCxnSpPr>
          <p:spPr>
            <a:xfrm>
              <a:off x="2645315" y="4795568"/>
              <a:ext cx="4967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84F64A-90F6-58CB-CB71-2B49B4569525}"/>
                </a:ext>
              </a:extLst>
            </p:cNvPr>
            <p:cNvCxnSpPr>
              <a:cxnSpLocks/>
            </p:cNvCxnSpPr>
            <p:nvPr/>
          </p:nvCxnSpPr>
          <p:spPr>
            <a:xfrm>
              <a:off x="2773650" y="4891197"/>
              <a:ext cx="2566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CB5025-57BD-5075-150B-ABEDE74B2C10}"/>
                </a:ext>
              </a:extLst>
            </p:cNvPr>
            <p:cNvCxnSpPr>
              <a:cxnSpLocks/>
            </p:cNvCxnSpPr>
            <p:nvPr/>
          </p:nvCxnSpPr>
          <p:spPr>
            <a:xfrm>
              <a:off x="2841853" y="4984640"/>
              <a:ext cx="1231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FEE8A7-24B3-B45B-55F3-48C2A0E79173}"/>
                </a:ext>
              </a:extLst>
            </p:cNvPr>
            <p:cNvCxnSpPr>
              <a:cxnSpLocks/>
            </p:cNvCxnSpPr>
            <p:nvPr/>
          </p:nvCxnSpPr>
          <p:spPr>
            <a:xfrm>
              <a:off x="281023" y="4710518"/>
              <a:ext cx="406516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61ECF4-D41C-BFC5-A72E-BB87D48F0528}"/>
                </a:ext>
              </a:extLst>
            </p:cNvPr>
            <p:cNvCxnSpPr>
              <a:cxnSpLocks/>
            </p:cNvCxnSpPr>
            <p:nvPr/>
          </p:nvCxnSpPr>
          <p:spPr>
            <a:xfrm>
              <a:off x="2816234" y="1012857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F9D073-4A57-6401-A0BD-E57DA8E58D46}"/>
                </a:ext>
              </a:extLst>
            </p:cNvPr>
            <p:cNvGrpSpPr/>
            <p:nvPr/>
          </p:nvGrpSpPr>
          <p:grpSpPr>
            <a:xfrm rot="5400000">
              <a:off x="2189608" y="1499174"/>
              <a:ext cx="1328397" cy="330967"/>
              <a:chOff x="4676775" y="1682364"/>
              <a:chExt cx="1619250" cy="693028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74131D7-4933-2B2B-177C-8DBC65D5A0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E4E4182-4321-443F-C559-0F2EBA6A544F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56F6172-8ECC-F15B-F93D-7D4807D39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CDEC16A-91B7-3F37-379C-06D2F105F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0ED2E3C-6382-5B68-F90C-02B5CE561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6B2F0D3-E711-258F-B8B8-53C889A0C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7B0D2F4-1CAA-593D-1FB6-AADF49C86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94311B2-3CF1-432B-78A9-E754B8DD8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AEA54C-C066-593F-DE70-8475FF405054}"/>
                </a:ext>
              </a:extLst>
            </p:cNvPr>
            <p:cNvCxnSpPr>
              <a:cxnSpLocks/>
            </p:cNvCxnSpPr>
            <p:nvPr/>
          </p:nvCxnSpPr>
          <p:spPr>
            <a:xfrm>
              <a:off x="3971221" y="2709121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A4950-B454-BFF0-AC79-8CED68F926B7}"/>
                </a:ext>
              </a:extLst>
            </p:cNvPr>
            <p:cNvCxnSpPr>
              <a:cxnSpLocks/>
            </p:cNvCxnSpPr>
            <p:nvPr/>
          </p:nvCxnSpPr>
          <p:spPr>
            <a:xfrm>
              <a:off x="4123460" y="2803845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CF7664-EF33-5DD7-58C1-AA21010ED8A0}"/>
                </a:ext>
              </a:extLst>
            </p:cNvPr>
            <p:cNvCxnSpPr>
              <a:cxnSpLocks/>
            </p:cNvCxnSpPr>
            <p:nvPr/>
          </p:nvCxnSpPr>
          <p:spPr>
            <a:xfrm>
              <a:off x="4327371" y="2803845"/>
              <a:ext cx="0" cy="1906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3C6637-30E9-3F13-C274-0F2D7C74D81F}"/>
                    </a:ext>
                  </a:extLst>
                </p:cNvPr>
                <p:cNvSpPr txBox="1"/>
                <p:nvPr/>
              </p:nvSpPr>
              <p:spPr>
                <a:xfrm>
                  <a:off x="855280" y="1939401"/>
                  <a:ext cx="34336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73C6637-30E9-3F13-C274-0F2D7C74D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80" y="1939401"/>
                  <a:ext cx="34336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4286" r="-5357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/>
                <p:nvPr/>
              </p:nvSpPr>
              <p:spPr>
                <a:xfrm>
                  <a:off x="3079013" y="143621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013" y="1436211"/>
                  <a:ext cx="44326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3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/>
                <p:nvPr/>
              </p:nvSpPr>
              <p:spPr>
                <a:xfrm>
                  <a:off x="3496084" y="225914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6084" y="2259141"/>
                  <a:ext cx="443263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/>
                <p:nvPr/>
              </p:nvSpPr>
              <p:spPr>
                <a:xfrm>
                  <a:off x="1654434" y="317381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4434" y="3173814"/>
                  <a:ext cx="44326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2329" r="-5479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/>
                <p:nvPr/>
              </p:nvSpPr>
              <p:spPr>
                <a:xfrm>
                  <a:off x="1495123" y="295825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123" y="2958254"/>
                  <a:ext cx="44326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/>
                <p:nvPr/>
              </p:nvSpPr>
              <p:spPr>
                <a:xfrm>
                  <a:off x="1869442" y="345829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442" y="3458290"/>
                  <a:ext cx="4432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/>
                <p:nvPr/>
              </p:nvSpPr>
              <p:spPr>
                <a:xfrm>
                  <a:off x="2172567" y="1460719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567" y="1460719"/>
                  <a:ext cx="44326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/>
                <p:nvPr/>
              </p:nvSpPr>
              <p:spPr>
                <a:xfrm>
                  <a:off x="1489613" y="2479464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9613" y="2479464"/>
                  <a:ext cx="443263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636D11-715B-D099-3EF0-240C8412376E}"/>
                </a:ext>
              </a:extLst>
            </p:cNvPr>
            <p:cNvCxnSpPr>
              <a:cxnSpLocks/>
            </p:cNvCxnSpPr>
            <p:nvPr/>
          </p:nvCxnSpPr>
          <p:spPr>
            <a:xfrm>
              <a:off x="2589809" y="1446474"/>
              <a:ext cx="0" cy="37751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F19C9E4-1B2A-15A9-75DC-CE3197C5D4D6}"/>
                </a:ext>
              </a:extLst>
            </p:cNvPr>
            <p:cNvCxnSpPr>
              <a:cxnSpLocks/>
            </p:cNvCxnSpPr>
            <p:nvPr/>
          </p:nvCxnSpPr>
          <p:spPr>
            <a:xfrm>
              <a:off x="1513514" y="2852105"/>
              <a:ext cx="318941" cy="1687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932476C-9CF6-004D-C6A9-333C9D8885A0}"/>
                </a:ext>
              </a:extLst>
            </p:cNvPr>
            <p:cNvGrpSpPr/>
            <p:nvPr/>
          </p:nvGrpSpPr>
          <p:grpSpPr>
            <a:xfrm rot="5400000">
              <a:off x="702767" y="2109881"/>
              <a:ext cx="1328397" cy="350539"/>
              <a:chOff x="4676775" y="1682364"/>
              <a:chExt cx="1619250" cy="69302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3588D9A-4625-3617-05A4-E2ACF43DDB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8577DD0-7AA9-1301-E083-6A41CA0B8774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7A9C507-743D-5BD5-3A56-B8A4F76626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82C67480-E3A0-77EE-74CD-79A9FC04ED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71CE532-636A-3228-14F3-E6558C57B9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92DFCC1B-808F-2F07-B8A0-080E5DAC84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84FD133-5C44-162F-64E4-BA848D57A3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FAE1901-FD8B-6A7B-8C9D-88AF5A30F6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8A7EC5-6C86-80D0-E881-C1B384909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2147" y="2939308"/>
              <a:ext cx="1310387" cy="97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A673DF7-369A-1E28-5BF0-AFC4810994C3}"/>
                </a:ext>
              </a:extLst>
            </p:cNvPr>
            <p:cNvCxnSpPr>
              <a:cxnSpLocks/>
            </p:cNvCxnSpPr>
            <p:nvPr/>
          </p:nvCxnSpPr>
          <p:spPr>
            <a:xfrm>
              <a:off x="1329521" y="1007789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D4556E-B7F4-DF26-79D0-97C0D14C4093}"/>
                </a:ext>
              </a:extLst>
            </p:cNvPr>
            <p:cNvCxnSpPr>
              <a:cxnSpLocks/>
            </p:cNvCxnSpPr>
            <p:nvPr/>
          </p:nvCxnSpPr>
          <p:spPr>
            <a:xfrm>
              <a:off x="1330609" y="988620"/>
              <a:ext cx="0" cy="8457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420DABB-1304-8834-2784-E8B317CC5DC1}"/>
                </a:ext>
              </a:extLst>
            </p:cNvPr>
            <p:cNvCxnSpPr>
              <a:cxnSpLocks/>
            </p:cNvCxnSpPr>
            <p:nvPr/>
          </p:nvCxnSpPr>
          <p:spPr>
            <a:xfrm>
              <a:off x="956272" y="2787241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6FD8C5F-B9ED-BF00-85AA-7483071EB4D1}"/>
                </a:ext>
              </a:extLst>
            </p:cNvPr>
            <p:cNvCxnSpPr>
              <a:cxnSpLocks/>
            </p:cNvCxnSpPr>
            <p:nvPr/>
          </p:nvCxnSpPr>
          <p:spPr>
            <a:xfrm>
              <a:off x="880072" y="2787241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09DA57-C6EE-1E40-D357-E37817537E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023" y="2934445"/>
              <a:ext cx="605078" cy="449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9EFF9-68C5-F357-B54F-4E0E92CEDD7A}"/>
                </a:ext>
              </a:extLst>
            </p:cNvPr>
            <p:cNvSpPr txBox="1"/>
            <p:nvPr/>
          </p:nvSpPr>
          <p:spPr>
            <a:xfrm>
              <a:off x="5688" y="3525435"/>
              <a:ext cx="683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Input</a:t>
              </a:r>
            </a:p>
            <a:p>
              <a:pPr algn="ctr"/>
              <a:r>
                <a:rPr lang="en-US" dirty="0"/>
                <a:t>Signal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137E1A-B85C-5742-90C5-A4C232993BF3}"/>
                    </a:ext>
                  </a:extLst>
                </p:cNvPr>
                <p:cNvSpPr txBox="1"/>
                <p:nvPr/>
              </p:nvSpPr>
              <p:spPr>
                <a:xfrm>
                  <a:off x="784434" y="2423670"/>
                  <a:ext cx="32149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137E1A-B85C-5742-90C5-A4C232993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434" y="2423670"/>
                  <a:ext cx="321498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5094" r="-566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874A012-FBD6-39BB-CCD3-DBEA4A37893B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9" y="2177799"/>
              <a:ext cx="428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E021B9-48C5-DC21-770C-E3BDF36B8710}"/>
                </a:ext>
              </a:extLst>
            </p:cNvPr>
            <p:cNvCxnSpPr>
              <a:cxnSpLocks/>
            </p:cNvCxnSpPr>
            <p:nvPr/>
          </p:nvCxnSpPr>
          <p:spPr>
            <a:xfrm>
              <a:off x="3345753" y="2020962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59262FE-B8D4-04F1-9629-9F086C45DFB5}"/>
                </a:ext>
              </a:extLst>
            </p:cNvPr>
            <p:cNvCxnSpPr>
              <a:cxnSpLocks/>
            </p:cNvCxnSpPr>
            <p:nvPr/>
          </p:nvCxnSpPr>
          <p:spPr>
            <a:xfrm>
              <a:off x="3269553" y="2020962"/>
              <a:ext cx="0" cy="3140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60BD05A-A655-58D6-DB4E-CF9289EFA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5396" y="2171828"/>
              <a:ext cx="372348" cy="10171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1572F9-A204-58F5-65AA-D07A5708F5E4}"/>
                </a:ext>
              </a:extLst>
            </p:cNvPr>
            <p:cNvGrpSpPr/>
            <p:nvPr/>
          </p:nvGrpSpPr>
          <p:grpSpPr>
            <a:xfrm rot="5400000">
              <a:off x="706896" y="3664204"/>
              <a:ext cx="1328397" cy="350539"/>
              <a:chOff x="4676775" y="1682364"/>
              <a:chExt cx="1619250" cy="693028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237FB60-3D8A-25D7-7945-9DE6F7A1D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464C452-B272-9BBB-B428-82BEE19055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CEF99F5-0ED8-7804-9AB7-86BF57A52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542BFE9-06E9-D876-F64D-FE285A362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F1F8514-0E11-8603-0C34-0D031A8D23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4D79AC-3D79-5866-1CC8-E069B14233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1A8EFBB-9F05-6CB4-5A4E-14378B2AC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D4E5C61-F69D-EA66-0B71-6822C1611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/>
                <p:nvPr/>
              </p:nvSpPr>
              <p:spPr>
                <a:xfrm>
                  <a:off x="846740" y="3749173"/>
                  <a:ext cx="34932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40" y="3749173"/>
                  <a:ext cx="349326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5789" r="-5263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F2E1534-588B-AD1F-0F2F-C663ADE45BBE}"/>
                </a:ext>
              </a:extLst>
            </p:cNvPr>
            <p:cNvGrpSpPr/>
            <p:nvPr/>
          </p:nvGrpSpPr>
          <p:grpSpPr>
            <a:xfrm rot="5400000">
              <a:off x="2262498" y="3954642"/>
              <a:ext cx="1328397" cy="350539"/>
              <a:chOff x="4676775" y="1682364"/>
              <a:chExt cx="1619250" cy="693028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9289580-DC7E-E422-C784-9C566CB83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359E390-0A29-E572-6132-B4FAAEB687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AF2BA2F-A653-FC41-4CEE-E4F4DBF3EC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048CF64-5225-9C1B-37E5-BE9DC26DD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62BC27E-AE61-ACFF-441B-E844CF7F9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ABC4838-86F4-D72F-6D9A-586D5D4C4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56B7AE-5A4F-D61C-4526-B76800CF80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A10AC43-659B-EA78-76F1-2AC9C54895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97AAE17-6A2D-4A55-EFCD-1940284C9AA1}"/>
                </a:ext>
              </a:extLst>
            </p:cNvPr>
            <p:cNvCxnSpPr>
              <a:cxnSpLocks/>
            </p:cNvCxnSpPr>
            <p:nvPr/>
          </p:nvCxnSpPr>
          <p:spPr>
            <a:xfrm>
              <a:off x="1330609" y="2944170"/>
              <a:ext cx="0" cy="321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/>
                <p:nvPr/>
              </p:nvSpPr>
              <p:spPr>
                <a:xfrm>
                  <a:off x="2334258" y="4047753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258" y="4047753"/>
                  <a:ext cx="443263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389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128A7BE-F440-A78F-552C-FEC953B318F8}"/>
                </a:ext>
              </a:extLst>
            </p:cNvPr>
            <p:cNvCxnSpPr>
              <a:cxnSpLocks/>
            </p:cNvCxnSpPr>
            <p:nvPr/>
          </p:nvCxnSpPr>
          <p:spPr>
            <a:xfrm>
              <a:off x="2893367" y="3590873"/>
              <a:ext cx="60271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26B1A602-96C1-9325-5E98-7BA3C914A369}"/>
                </a:ext>
              </a:extLst>
            </p:cNvPr>
            <p:cNvCxnSpPr>
              <a:cxnSpLocks/>
            </p:cNvCxnSpPr>
            <p:nvPr/>
          </p:nvCxnSpPr>
          <p:spPr>
            <a:xfrm>
              <a:off x="3496084" y="3590873"/>
              <a:ext cx="0" cy="4246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7A9BA2-5F9E-D545-CFA7-8E8FC08A4C87}"/>
                </a:ext>
              </a:extLst>
            </p:cNvPr>
            <p:cNvCxnSpPr>
              <a:cxnSpLocks/>
            </p:cNvCxnSpPr>
            <p:nvPr/>
          </p:nvCxnSpPr>
          <p:spPr>
            <a:xfrm>
              <a:off x="3514393" y="4106468"/>
              <a:ext cx="0" cy="5920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CD565111-AB1C-AAFD-8052-4DBF573A9893}"/>
                </a:ext>
              </a:extLst>
            </p:cNvPr>
            <p:cNvCxnSpPr>
              <a:cxnSpLocks/>
            </p:cNvCxnSpPr>
            <p:nvPr/>
          </p:nvCxnSpPr>
          <p:spPr>
            <a:xfrm>
              <a:off x="3339279" y="4027496"/>
              <a:ext cx="341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DA29038-87A0-4AB8-6503-0B5A1BE0C5EF}"/>
                </a:ext>
              </a:extLst>
            </p:cNvPr>
            <p:cNvCxnSpPr>
              <a:cxnSpLocks/>
            </p:cNvCxnSpPr>
            <p:nvPr/>
          </p:nvCxnSpPr>
          <p:spPr>
            <a:xfrm>
              <a:off x="3352892" y="4106468"/>
              <a:ext cx="341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D5D2755-7B3B-42BF-2A00-1685020C4E96}"/>
                    </a:ext>
                  </a:extLst>
                </p:cNvPr>
                <p:cNvSpPr txBox="1"/>
                <p:nvPr/>
              </p:nvSpPr>
              <p:spPr>
                <a:xfrm>
                  <a:off x="3681621" y="3887322"/>
                  <a:ext cx="32508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1D5D2755-7B3B-42BF-2A00-1685020C4E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621" y="3887322"/>
                  <a:ext cx="325089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16981" r="-188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2458D42-60F7-7533-2002-3E31878E9D37}"/>
                    </a:ext>
                  </a:extLst>
                </p:cNvPr>
                <p:cNvSpPr txBox="1"/>
                <p:nvPr/>
              </p:nvSpPr>
              <p:spPr>
                <a:xfrm>
                  <a:off x="3347953" y="1815788"/>
                  <a:ext cx="32746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E2458D42-60F7-7533-2002-3E31878E9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953" y="1815788"/>
                  <a:ext cx="327462" cy="307777"/>
                </a:xfrm>
                <a:prstGeom prst="rect">
                  <a:avLst/>
                </a:prstGeom>
                <a:blipFill>
                  <a:blip r:embed="rId18"/>
                  <a:stretch>
                    <a:fillRect l="-16667" r="-5556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EBFE0B-3E92-19DC-7E0B-9A8D8F830336}"/>
                  </a:ext>
                </a:extLst>
              </p:cNvPr>
              <p:cNvSpPr txBox="1"/>
              <p:nvPr/>
            </p:nvSpPr>
            <p:spPr>
              <a:xfrm>
                <a:off x="5806748" y="3291126"/>
                <a:ext cx="1939246" cy="84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EBFE0B-3E92-19DC-7E0B-9A8D8F830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48" y="3291126"/>
                <a:ext cx="1939246" cy="84420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3398F8E0-4BF7-8565-777D-21F1280FD464}"/>
              </a:ext>
            </a:extLst>
          </p:cNvPr>
          <p:cNvSpPr txBox="1"/>
          <p:nvPr/>
        </p:nvSpPr>
        <p:spPr>
          <a:xfrm>
            <a:off x="5716643" y="866846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Thevenin source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8040BD1-44A0-9F95-C5C4-353FDAE8A1D3}"/>
              </a:ext>
            </a:extLst>
          </p:cNvPr>
          <p:cNvSpPr txBox="1"/>
          <p:nvPr/>
        </p:nvSpPr>
        <p:spPr>
          <a:xfrm>
            <a:off x="5806748" y="2801309"/>
            <a:ext cx="25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Thevenin resistance</a:t>
            </a:r>
          </a:p>
        </p:txBody>
      </p:sp>
    </p:spTree>
    <p:extLst>
      <p:ext uri="{BB962C8B-B14F-4D97-AF65-F5344CB8AC3E}">
        <p14:creationId xmlns:p14="http://schemas.microsoft.com/office/powerpoint/2010/main" val="296198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Self-Bias or Emitter Bias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/>
              <p:nvPr/>
            </p:nvSpPr>
            <p:spPr>
              <a:xfrm>
                <a:off x="5806748" y="1427321"/>
                <a:ext cx="1939244" cy="84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𝑉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𝐶𝐶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870EE96-E7E3-966F-6B50-5C8D7A37D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48" y="1427321"/>
                <a:ext cx="1939244" cy="8442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4705F13-4F14-6204-6329-43705B342320}"/>
              </a:ext>
            </a:extLst>
          </p:cNvPr>
          <p:cNvSpPr txBox="1"/>
          <p:nvPr/>
        </p:nvSpPr>
        <p:spPr>
          <a:xfrm>
            <a:off x="3525407" y="343813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Emitter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EBFE0B-3E92-19DC-7E0B-9A8D8F830336}"/>
                  </a:ext>
                </a:extLst>
              </p:cNvPr>
              <p:cNvSpPr txBox="1"/>
              <p:nvPr/>
            </p:nvSpPr>
            <p:spPr>
              <a:xfrm>
                <a:off x="5806748" y="3291126"/>
                <a:ext cx="1939246" cy="844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𝑅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𝑇</m:t>
                          </m:r>
                        </m:sub>
                      </m:sSub>
                      <m:r>
                        <a:rPr kumimoji="0" lang="en-US" sz="2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37EBFE0B-3E92-19DC-7E0B-9A8D8F830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748" y="3291126"/>
                <a:ext cx="1939246" cy="8442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3398F8E0-4BF7-8565-777D-21F1280FD464}"/>
              </a:ext>
            </a:extLst>
          </p:cNvPr>
          <p:cNvSpPr txBox="1"/>
          <p:nvPr/>
        </p:nvSpPr>
        <p:spPr>
          <a:xfrm>
            <a:off x="5716643" y="866846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Thevenin source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8040BD1-44A0-9F95-C5C4-353FDAE8A1D3}"/>
              </a:ext>
            </a:extLst>
          </p:cNvPr>
          <p:cNvSpPr txBox="1"/>
          <p:nvPr/>
        </p:nvSpPr>
        <p:spPr>
          <a:xfrm>
            <a:off x="5806748" y="2801309"/>
            <a:ext cx="2525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Thevenin resistance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446987-3998-2E6E-C402-B4B41A711576}"/>
              </a:ext>
            </a:extLst>
          </p:cNvPr>
          <p:cNvGrpSpPr/>
          <p:nvPr/>
        </p:nvGrpSpPr>
        <p:grpSpPr>
          <a:xfrm>
            <a:off x="60318" y="988620"/>
            <a:ext cx="4838647" cy="3996020"/>
            <a:chOff x="60318" y="988620"/>
            <a:chExt cx="4838647" cy="399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/>
                <p:nvPr/>
              </p:nvSpPr>
              <p:spPr>
                <a:xfrm>
                  <a:off x="4455702" y="236145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702" y="2361450"/>
                  <a:ext cx="44326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2329" r="-137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0F9E3-21CB-D5AC-6E57-FDB77134463B}"/>
                </a:ext>
              </a:extLst>
            </p:cNvPr>
            <p:cNvCxnSpPr>
              <a:cxnSpLocks/>
            </p:cNvCxnSpPr>
            <p:nvPr/>
          </p:nvCxnSpPr>
          <p:spPr>
            <a:xfrm>
              <a:off x="4387572" y="988620"/>
              <a:ext cx="0" cy="1708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CE3AE09-8828-F5A8-AB1F-8F08D081D1D1}"/>
                </a:ext>
              </a:extLst>
            </p:cNvPr>
            <p:cNvSpPr/>
            <p:nvPr/>
          </p:nvSpPr>
          <p:spPr>
            <a:xfrm>
              <a:off x="1945846" y="2259141"/>
              <a:ext cx="1331972" cy="12864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76955F6-26AA-9D20-8B05-1E41FA816D62}"/>
                </a:ext>
              </a:extLst>
            </p:cNvPr>
            <p:cNvCxnSpPr>
              <a:cxnSpLocks/>
            </p:cNvCxnSpPr>
            <p:nvPr/>
          </p:nvCxnSpPr>
          <p:spPr>
            <a:xfrm>
              <a:off x="2349814" y="2438373"/>
              <a:ext cx="0" cy="9279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2C5C90-01D7-29D7-35E5-14F234E4A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814" y="2321388"/>
              <a:ext cx="542670" cy="419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824794-3F9D-10F9-8A35-4231D78C5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9814" y="3101298"/>
              <a:ext cx="595393" cy="370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4430D06-1352-29A5-81F8-26A4CA630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8166" y="3413740"/>
              <a:ext cx="257040" cy="579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267BD7-1BFB-BF2C-EF1A-CC4F738E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4012" y="3266002"/>
              <a:ext cx="142339" cy="2045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BC6ACE-104A-28C2-3115-8438BD01779A}"/>
                </a:ext>
              </a:extLst>
            </p:cNvPr>
            <p:cNvCxnSpPr>
              <a:cxnSpLocks/>
            </p:cNvCxnSpPr>
            <p:nvPr/>
          </p:nvCxnSpPr>
          <p:spPr>
            <a:xfrm>
              <a:off x="1764606" y="2937769"/>
              <a:ext cx="56991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C2C310-0ED0-752E-5167-3CB0A715F3B8}"/>
                </a:ext>
              </a:extLst>
            </p:cNvPr>
            <p:cNvCxnSpPr>
              <a:cxnSpLocks/>
            </p:cNvCxnSpPr>
            <p:nvPr/>
          </p:nvCxnSpPr>
          <p:spPr>
            <a:xfrm>
              <a:off x="2710574" y="4795568"/>
              <a:ext cx="4967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84F64A-90F6-58CB-CB71-2B49B4569525}"/>
                </a:ext>
              </a:extLst>
            </p:cNvPr>
            <p:cNvCxnSpPr>
              <a:cxnSpLocks/>
            </p:cNvCxnSpPr>
            <p:nvPr/>
          </p:nvCxnSpPr>
          <p:spPr>
            <a:xfrm>
              <a:off x="2838909" y="4891197"/>
              <a:ext cx="2566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CB5025-57BD-5075-150B-ABEDE74B2C10}"/>
                </a:ext>
              </a:extLst>
            </p:cNvPr>
            <p:cNvCxnSpPr>
              <a:cxnSpLocks/>
            </p:cNvCxnSpPr>
            <p:nvPr/>
          </p:nvCxnSpPr>
          <p:spPr>
            <a:xfrm>
              <a:off x="2907112" y="4984640"/>
              <a:ext cx="1231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FEE8A7-24B3-B45B-55F3-48C2A0E79173}"/>
                </a:ext>
              </a:extLst>
            </p:cNvPr>
            <p:cNvCxnSpPr>
              <a:cxnSpLocks/>
            </p:cNvCxnSpPr>
            <p:nvPr/>
          </p:nvCxnSpPr>
          <p:spPr>
            <a:xfrm>
              <a:off x="661599" y="4710518"/>
              <a:ext cx="374985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61ECF4-D41C-BFC5-A72E-BB87D48F0528}"/>
                </a:ext>
              </a:extLst>
            </p:cNvPr>
            <p:cNvCxnSpPr>
              <a:cxnSpLocks/>
            </p:cNvCxnSpPr>
            <p:nvPr/>
          </p:nvCxnSpPr>
          <p:spPr>
            <a:xfrm>
              <a:off x="2881493" y="1012857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F9D073-4A57-6401-A0BD-E57DA8E58D46}"/>
                </a:ext>
              </a:extLst>
            </p:cNvPr>
            <p:cNvGrpSpPr/>
            <p:nvPr/>
          </p:nvGrpSpPr>
          <p:grpSpPr>
            <a:xfrm rot="5400000">
              <a:off x="2254867" y="1499174"/>
              <a:ext cx="1328397" cy="330967"/>
              <a:chOff x="4676775" y="1682364"/>
              <a:chExt cx="1619250" cy="693028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74131D7-4933-2B2B-177C-8DBC65D5A0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E4E4182-4321-443F-C559-0F2EBA6A544F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56F6172-8ECC-F15B-F93D-7D4807D39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CDEC16A-91B7-3F37-379C-06D2F105F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0ED2E3C-6382-5B68-F90C-02B5CE561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6B2F0D3-E711-258F-B8B8-53C889A0C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7B0D2F4-1CAA-593D-1FB6-AADF49C86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94311B2-3CF1-432B-78A9-E754B8DD8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AEA54C-C066-593F-DE70-8475FF405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36480" y="2709121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A4950-B454-BFF0-AC79-8CED68F926B7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19" y="2803845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CF7664-EF33-5DD7-58C1-AA21010ED8A0}"/>
                </a:ext>
              </a:extLst>
            </p:cNvPr>
            <p:cNvCxnSpPr>
              <a:cxnSpLocks/>
            </p:cNvCxnSpPr>
            <p:nvPr/>
          </p:nvCxnSpPr>
          <p:spPr>
            <a:xfrm>
              <a:off x="4392630" y="2803845"/>
              <a:ext cx="0" cy="1906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/>
                <p:nvPr/>
              </p:nvSpPr>
              <p:spPr>
                <a:xfrm>
                  <a:off x="3144272" y="143621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272" y="1436211"/>
                  <a:ext cx="44326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3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/>
                <p:nvPr/>
              </p:nvSpPr>
              <p:spPr>
                <a:xfrm>
                  <a:off x="3340573" y="2686477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573" y="2686477"/>
                  <a:ext cx="44326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2329" r="-274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/>
                <p:nvPr/>
              </p:nvSpPr>
              <p:spPr>
                <a:xfrm>
                  <a:off x="1823463" y="3415528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463" y="3415528"/>
                  <a:ext cx="44326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2329" r="-547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/>
                <p:nvPr/>
              </p:nvSpPr>
              <p:spPr>
                <a:xfrm>
                  <a:off x="1622259" y="3076906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259" y="3076906"/>
                  <a:ext cx="44326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/>
                <p:nvPr/>
              </p:nvSpPr>
              <p:spPr>
                <a:xfrm>
                  <a:off x="2124346" y="3654927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346" y="3654927"/>
                  <a:ext cx="4432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/>
                <p:nvPr/>
              </p:nvSpPr>
              <p:spPr>
                <a:xfrm>
                  <a:off x="2237826" y="1460719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826" y="1460719"/>
                  <a:ext cx="44326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/>
                <p:nvPr/>
              </p:nvSpPr>
              <p:spPr>
                <a:xfrm>
                  <a:off x="1010486" y="3248235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486" y="3248235"/>
                  <a:ext cx="443263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636D11-715B-D099-3EF0-240C8412376E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68" y="1446474"/>
              <a:ext cx="0" cy="37751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F19C9E4-1B2A-15A9-75DC-CE3197C5D4D6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46" y="3259107"/>
              <a:ext cx="318941" cy="1687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09DA57-C6EE-1E40-D357-E37817537E81}"/>
                </a:ext>
              </a:extLst>
            </p:cNvPr>
            <p:cNvCxnSpPr>
              <a:cxnSpLocks/>
            </p:cNvCxnSpPr>
            <p:nvPr/>
          </p:nvCxnSpPr>
          <p:spPr>
            <a:xfrm>
              <a:off x="661599" y="2946819"/>
              <a:ext cx="2032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1572F9-A204-58F5-65AA-D07A5708F5E4}"/>
                </a:ext>
              </a:extLst>
            </p:cNvPr>
            <p:cNvGrpSpPr/>
            <p:nvPr/>
          </p:nvGrpSpPr>
          <p:grpSpPr>
            <a:xfrm rot="10800000">
              <a:off x="685741" y="2804145"/>
              <a:ext cx="1328397" cy="350539"/>
              <a:chOff x="4676775" y="1682364"/>
              <a:chExt cx="1619250" cy="693028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237FB60-3D8A-25D7-7945-9DE6F7A1D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464C452-B272-9BBB-B428-82BEE19055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CEF99F5-0ED8-7804-9AB7-86BF57A52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542BFE9-06E9-D876-F64D-FE285A362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F1F8514-0E11-8603-0C34-0D031A8D23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4D79AC-3D79-5866-1CC8-E069B14233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1A8EFBB-9F05-6CB4-5A4E-14378B2AC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D4E5C61-F69D-EA66-0B71-6822C1611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/>
                <p:nvPr/>
              </p:nvSpPr>
              <p:spPr>
                <a:xfrm>
                  <a:off x="60318" y="3811003"/>
                  <a:ext cx="33765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8" y="3811003"/>
                  <a:ext cx="337657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6364" r="-1818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F2E1534-588B-AD1F-0F2F-C663ADE45BBE}"/>
                </a:ext>
              </a:extLst>
            </p:cNvPr>
            <p:cNvGrpSpPr/>
            <p:nvPr/>
          </p:nvGrpSpPr>
          <p:grpSpPr>
            <a:xfrm rot="5400000">
              <a:off x="2327757" y="3954642"/>
              <a:ext cx="1328397" cy="350539"/>
              <a:chOff x="4676775" y="1682364"/>
              <a:chExt cx="1619250" cy="693028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9289580-DC7E-E422-C784-9C566CB83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359E390-0A29-E572-6132-B4FAAEB687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AF2BA2F-A653-FC41-4CEE-E4F4DBF3EC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048CF64-5225-9C1B-37E5-BE9DC26DD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62BC27E-AE61-ACFF-441B-E844CF7F9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ABC4838-86F4-D72F-6D9A-586D5D4C4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56B7AE-5A4F-D61C-4526-B76800CF80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A10AC43-659B-EA78-76F1-2AC9C54895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/>
                <p:nvPr/>
              </p:nvSpPr>
              <p:spPr>
                <a:xfrm>
                  <a:off x="2399517" y="4047753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517" y="4047753"/>
                  <a:ext cx="44326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389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E13F8F-8C40-40CD-FB02-07BE93374397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8" y="2958254"/>
              <a:ext cx="0" cy="8408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603D9B-82DE-8B99-750D-899A33191162}"/>
                </a:ext>
              </a:extLst>
            </p:cNvPr>
            <p:cNvCxnSpPr>
              <a:cxnSpLocks/>
            </p:cNvCxnSpPr>
            <p:nvPr/>
          </p:nvCxnSpPr>
          <p:spPr>
            <a:xfrm>
              <a:off x="293106" y="3811003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ECF0AD-DC2F-E283-6690-74594C5B1DB4}"/>
                </a:ext>
              </a:extLst>
            </p:cNvPr>
            <p:cNvCxnSpPr>
              <a:cxnSpLocks/>
            </p:cNvCxnSpPr>
            <p:nvPr/>
          </p:nvCxnSpPr>
          <p:spPr>
            <a:xfrm>
              <a:off x="445345" y="3905727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A2DF9E-1302-B1AE-1B15-A165D21D8616}"/>
                </a:ext>
              </a:extLst>
            </p:cNvPr>
            <p:cNvCxnSpPr>
              <a:cxnSpLocks/>
            </p:cNvCxnSpPr>
            <p:nvPr/>
          </p:nvCxnSpPr>
          <p:spPr>
            <a:xfrm>
              <a:off x="649256" y="3905727"/>
              <a:ext cx="0" cy="8047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730C6B5-0C42-81A5-E18E-EB7F36773A61}"/>
                    </a:ext>
                  </a:extLst>
                </p:cNvPr>
                <p:cNvSpPr txBox="1"/>
                <p:nvPr/>
              </p:nvSpPr>
              <p:spPr>
                <a:xfrm>
                  <a:off x="1034364" y="2425039"/>
                  <a:ext cx="3705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730C6B5-0C42-81A5-E18E-EB7F36773A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364" y="2425039"/>
                  <a:ext cx="370550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5000" r="-333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A200C9B-07E3-4EF3-2BE4-B0B591393FF3}"/>
                    </a:ext>
                  </a:extLst>
                </p:cNvPr>
                <p:cNvSpPr txBox="1"/>
                <p:nvPr/>
              </p:nvSpPr>
              <p:spPr>
                <a:xfrm>
                  <a:off x="3222024" y="3959388"/>
                  <a:ext cx="89351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A200C9B-07E3-4EF3-2BE4-B0B591393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024" y="3959388"/>
                  <a:ext cx="893514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9589" r="-1027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A6F51C1-DEEA-ABD2-A6A5-E339D35ED909}"/>
                    </a:ext>
                  </a:extLst>
                </p:cNvPr>
                <p:cNvSpPr txBox="1"/>
                <p:nvPr/>
              </p:nvSpPr>
              <p:spPr>
                <a:xfrm>
                  <a:off x="3241698" y="236145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A6F51C1-DEEA-ABD2-A6A5-E339D35ED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98" y="2361450"/>
                  <a:ext cx="443263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5E5739A-A3C5-4013-8DF0-2D7113182FFE}"/>
                    </a:ext>
                  </a:extLst>
                </p:cNvPr>
                <p:cNvSpPr txBox="1"/>
                <p:nvPr/>
              </p:nvSpPr>
              <p:spPr>
                <a:xfrm>
                  <a:off x="3255029" y="304534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5E5739A-A3C5-4013-8DF0-2D7113182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029" y="3045340"/>
                  <a:ext cx="443263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851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Self-Bias or Emitter Bias</a:t>
            </a:r>
            <a:endParaRPr lang="en-US" sz="2800" b="1" dirty="0">
              <a:solidFill>
                <a:srgbClr val="0000FF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705F13-4F14-6204-6329-43705B342320}"/>
              </a:ext>
            </a:extLst>
          </p:cNvPr>
          <p:cNvSpPr txBox="1"/>
          <p:nvPr/>
        </p:nvSpPr>
        <p:spPr>
          <a:xfrm>
            <a:off x="3525407" y="343813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Emitter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9446987-3998-2E6E-C402-B4B41A711576}"/>
              </a:ext>
            </a:extLst>
          </p:cNvPr>
          <p:cNvGrpSpPr/>
          <p:nvPr/>
        </p:nvGrpSpPr>
        <p:grpSpPr>
          <a:xfrm>
            <a:off x="68200" y="1003354"/>
            <a:ext cx="4838647" cy="3996020"/>
            <a:chOff x="60318" y="988620"/>
            <a:chExt cx="4838647" cy="3996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/>
                <p:nvPr/>
              </p:nvSpPr>
              <p:spPr>
                <a:xfrm>
                  <a:off x="4455702" y="236145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𝐶𝐶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CD6BAA7-857D-3205-ADFF-D5FAF73AE0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5702" y="2361450"/>
                  <a:ext cx="443263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12329" r="-1370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C0F9E3-21CB-D5AC-6E57-FDB77134463B}"/>
                </a:ext>
              </a:extLst>
            </p:cNvPr>
            <p:cNvCxnSpPr>
              <a:cxnSpLocks/>
            </p:cNvCxnSpPr>
            <p:nvPr/>
          </p:nvCxnSpPr>
          <p:spPr>
            <a:xfrm>
              <a:off x="4387572" y="988620"/>
              <a:ext cx="0" cy="1708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CE3AE09-8828-F5A8-AB1F-8F08D081D1D1}"/>
                </a:ext>
              </a:extLst>
            </p:cNvPr>
            <p:cNvSpPr/>
            <p:nvPr/>
          </p:nvSpPr>
          <p:spPr>
            <a:xfrm>
              <a:off x="1945846" y="2259141"/>
              <a:ext cx="1331972" cy="12864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76955F6-26AA-9D20-8B05-1E41FA816D62}"/>
                </a:ext>
              </a:extLst>
            </p:cNvPr>
            <p:cNvCxnSpPr>
              <a:cxnSpLocks/>
            </p:cNvCxnSpPr>
            <p:nvPr/>
          </p:nvCxnSpPr>
          <p:spPr>
            <a:xfrm>
              <a:off x="2349814" y="2438373"/>
              <a:ext cx="0" cy="9279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22C5C90-01D7-29D7-35E5-14F234E4A8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9814" y="2321388"/>
              <a:ext cx="542670" cy="419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7824794-3F9D-10F9-8A35-4231D78C5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49814" y="3101298"/>
              <a:ext cx="595393" cy="3703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4430D06-1352-29A5-81F8-26A4CA630B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8166" y="3413740"/>
              <a:ext cx="257040" cy="579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E267BD7-1BFB-BF2C-EF1A-CC4F738E9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4012" y="3266002"/>
              <a:ext cx="142339" cy="2045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ABC6ACE-104A-28C2-3115-8438BD01779A}"/>
                </a:ext>
              </a:extLst>
            </p:cNvPr>
            <p:cNvCxnSpPr>
              <a:cxnSpLocks/>
            </p:cNvCxnSpPr>
            <p:nvPr/>
          </p:nvCxnSpPr>
          <p:spPr>
            <a:xfrm>
              <a:off x="1764606" y="2937769"/>
              <a:ext cx="56991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FC2C310-0ED0-752E-5167-3CB0A715F3B8}"/>
                </a:ext>
              </a:extLst>
            </p:cNvPr>
            <p:cNvCxnSpPr>
              <a:cxnSpLocks/>
            </p:cNvCxnSpPr>
            <p:nvPr/>
          </p:nvCxnSpPr>
          <p:spPr>
            <a:xfrm>
              <a:off x="2710574" y="4795568"/>
              <a:ext cx="49676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E84F64A-90F6-58CB-CB71-2B49B4569525}"/>
                </a:ext>
              </a:extLst>
            </p:cNvPr>
            <p:cNvCxnSpPr>
              <a:cxnSpLocks/>
            </p:cNvCxnSpPr>
            <p:nvPr/>
          </p:nvCxnSpPr>
          <p:spPr>
            <a:xfrm>
              <a:off x="2838909" y="4891197"/>
              <a:ext cx="2566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CB5025-57BD-5075-150B-ABEDE74B2C10}"/>
                </a:ext>
              </a:extLst>
            </p:cNvPr>
            <p:cNvCxnSpPr>
              <a:cxnSpLocks/>
            </p:cNvCxnSpPr>
            <p:nvPr/>
          </p:nvCxnSpPr>
          <p:spPr>
            <a:xfrm>
              <a:off x="2907112" y="4984640"/>
              <a:ext cx="12312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FEE8A7-24B3-B45B-55F3-48C2A0E79173}"/>
                </a:ext>
              </a:extLst>
            </p:cNvPr>
            <p:cNvCxnSpPr>
              <a:cxnSpLocks/>
            </p:cNvCxnSpPr>
            <p:nvPr/>
          </p:nvCxnSpPr>
          <p:spPr>
            <a:xfrm>
              <a:off x="661599" y="4710518"/>
              <a:ext cx="374985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61ECF4-D41C-BFC5-A72E-BB87D48F0528}"/>
                </a:ext>
              </a:extLst>
            </p:cNvPr>
            <p:cNvCxnSpPr>
              <a:cxnSpLocks/>
            </p:cNvCxnSpPr>
            <p:nvPr/>
          </p:nvCxnSpPr>
          <p:spPr>
            <a:xfrm>
              <a:off x="2881493" y="1012857"/>
              <a:ext cx="1529956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F9D073-4A57-6401-A0BD-E57DA8E58D46}"/>
                </a:ext>
              </a:extLst>
            </p:cNvPr>
            <p:cNvGrpSpPr/>
            <p:nvPr/>
          </p:nvGrpSpPr>
          <p:grpSpPr>
            <a:xfrm rot="5400000">
              <a:off x="2254867" y="1499174"/>
              <a:ext cx="1328397" cy="330967"/>
              <a:chOff x="4676775" y="1682364"/>
              <a:chExt cx="1619250" cy="693028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F74131D7-4933-2B2B-177C-8DBC65D5A0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E4E4182-4321-443F-C559-0F2EBA6A544F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56F6172-8ECC-F15B-F93D-7D4807D395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CDEC16A-91B7-3F37-379C-06D2F105FC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0ED2E3C-6382-5B68-F90C-02B5CE561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6B2F0D3-E711-258F-B8B8-53C889A0CC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7B0D2F4-1CAA-593D-1FB6-AADF49C86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994311B2-3CF1-432B-78A9-E754B8DD8A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AEA54C-C066-593F-DE70-8475FF405054}"/>
                </a:ext>
              </a:extLst>
            </p:cNvPr>
            <p:cNvCxnSpPr>
              <a:cxnSpLocks/>
            </p:cNvCxnSpPr>
            <p:nvPr/>
          </p:nvCxnSpPr>
          <p:spPr>
            <a:xfrm>
              <a:off x="4036480" y="2709121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A4950-B454-BFF0-AC79-8CED68F926B7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19" y="2803845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CF7664-EF33-5DD7-58C1-AA21010ED8A0}"/>
                </a:ext>
              </a:extLst>
            </p:cNvPr>
            <p:cNvCxnSpPr>
              <a:cxnSpLocks/>
            </p:cNvCxnSpPr>
            <p:nvPr/>
          </p:nvCxnSpPr>
          <p:spPr>
            <a:xfrm>
              <a:off x="4392630" y="2803845"/>
              <a:ext cx="0" cy="19066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/>
                <p:nvPr/>
              </p:nvSpPr>
              <p:spPr>
                <a:xfrm>
                  <a:off x="3144272" y="1436211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4F4079-E34D-ED43-29EB-F9C1DCECC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4272" y="1436211"/>
                  <a:ext cx="443263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37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/>
                <p:nvPr/>
              </p:nvSpPr>
              <p:spPr>
                <a:xfrm>
                  <a:off x="3340573" y="2686477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F8A4A36-43F2-1D1B-BFCC-0EC733CEB4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0573" y="2686477"/>
                  <a:ext cx="44326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2329" r="-274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/>
                <p:nvPr/>
              </p:nvSpPr>
              <p:spPr>
                <a:xfrm>
                  <a:off x="1823463" y="3415528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𝐵𝐸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1845ED9-5AEB-2885-8C44-86B6CE74A9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3463" y="3415528"/>
                  <a:ext cx="443263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12329" r="-5479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/>
                <p:nvPr/>
              </p:nvSpPr>
              <p:spPr>
                <a:xfrm>
                  <a:off x="1622259" y="3076906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C3A26-61F4-E14B-9746-7656E72E9C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259" y="3076906"/>
                  <a:ext cx="443263" cy="307777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/>
                <p:nvPr/>
              </p:nvSpPr>
              <p:spPr>
                <a:xfrm>
                  <a:off x="2124346" y="3654927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0492613-476E-08A8-A724-9C885467B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4346" y="3654927"/>
                  <a:ext cx="443263" cy="3077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/>
                <p:nvPr/>
              </p:nvSpPr>
              <p:spPr>
                <a:xfrm>
                  <a:off x="2237826" y="1460719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70A385F-DEB0-A557-EC2A-949C5A0DCB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826" y="1460719"/>
                  <a:ext cx="443263" cy="307777"/>
                </a:xfrm>
                <a:prstGeom prst="rect">
                  <a:avLst/>
                </a:prstGeom>
                <a:blipFill>
                  <a:blip r:embed="rId12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/>
                <p:nvPr/>
              </p:nvSpPr>
              <p:spPr>
                <a:xfrm>
                  <a:off x="1010486" y="3248235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CC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CC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6FB8365-B894-A7EE-520E-73BED02F9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486" y="3248235"/>
                  <a:ext cx="443263" cy="307777"/>
                </a:xfrm>
                <a:prstGeom prst="rect">
                  <a:avLst/>
                </a:prstGeom>
                <a:blipFill>
                  <a:blip r:embed="rId13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8636D11-715B-D099-3EF0-240C8412376E}"/>
                </a:ext>
              </a:extLst>
            </p:cNvPr>
            <p:cNvCxnSpPr>
              <a:cxnSpLocks/>
            </p:cNvCxnSpPr>
            <p:nvPr/>
          </p:nvCxnSpPr>
          <p:spPr>
            <a:xfrm>
              <a:off x="2655068" y="1446474"/>
              <a:ext cx="0" cy="377516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F19C9E4-1B2A-15A9-75DC-CE3197C5D4D6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46" y="3259107"/>
              <a:ext cx="318941" cy="1687"/>
            </a:xfrm>
            <a:prstGeom prst="straightConnector1">
              <a:avLst/>
            </a:prstGeom>
            <a:ln w="28575">
              <a:solidFill>
                <a:srgbClr val="00CC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B09DA57-C6EE-1E40-D357-E37817537E81}"/>
                </a:ext>
              </a:extLst>
            </p:cNvPr>
            <p:cNvCxnSpPr>
              <a:cxnSpLocks/>
            </p:cNvCxnSpPr>
            <p:nvPr/>
          </p:nvCxnSpPr>
          <p:spPr>
            <a:xfrm>
              <a:off x="661599" y="2946819"/>
              <a:ext cx="203277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41572F9-A204-58F5-65AA-D07A5708F5E4}"/>
                </a:ext>
              </a:extLst>
            </p:cNvPr>
            <p:cNvGrpSpPr/>
            <p:nvPr/>
          </p:nvGrpSpPr>
          <p:grpSpPr>
            <a:xfrm rot="10800000">
              <a:off x="685741" y="2804145"/>
              <a:ext cx="1328397" cy="350539"/>
              <a:chOff x="4676775" y="1682364"/>
              <a:chExt cx="1619250" cy="693028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7237FB60-3D8A-25D7-7945-9DE6F7A1D8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464C452-B272-9BBB-B428-82BEE19055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CEF99F5-0ED8-7804-9AB7-86BF57A525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542BFE9-06E9-D876-F64D-FE285A362C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F1F8514-0E11-8603-0C34-0D031A8D23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94D79AC-3D79-5866-1CC8-E069B14233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1A8EFBB-9F05-6CB4-5A4E-14378B2AC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D4E5C61-F69D-EA66-0B71-6822C16118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/>
                <p:nvPr/>
              </p:nvSpPr>
              <p:spPr>
                <a:xfrm>
                  <a:off x="60318" y="3811003"/>
                  <a:ext cx="33765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C4FA98E-3BF0-4C56-4025-C5B0CBE75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8" y="3811003"/>
                  <a:ext cx="337657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6364" r="-1818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F2E1534-588B-AD1F-0F2F-C663ADE45BBE}"/>
                </a:ext>
              </a:extLst>
            </p:cNvPr>
            <p:cNvGrpSpPr/>
            <p:nvPr/>
          </p:nvGrpSpPr>
          <p:grpSpPr>
            <a:xfrm rot="5400000">
              <a:off x="2327757" y="3954642"/>
              <a:ext cx="1328397" cy="350539"/>
              <a:chOff x="4676775" y="1682364"/>
              <a:chExt cx="1619250" cy="693028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9289580-DC7E-E422-C784-9C566CB83F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76775" y="2096814"/>
                <a:ext cx="305128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359E390-0A29-E572-6132-B4FAAEB6874D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AF2BA2F-A653-FC41-4CEE-E4F4DBF3EC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048CF64-5225-9C1B-37E5-BE9DC26DDC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C62BC27E-AE61-ACFF-441B-E844CF7F9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0ABC4838-86F4-D72F-6D9A-586D5D4C4B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156B7AE-5A4F-D61C-4526-B76800CF80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CA10AC43-659B-EA78-76F1-2AC9C54895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4400" y="2096814"/>
                <a:ext cx="301625" cy="788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/>
                <p:nvPr/>
              </p:nvSpPr>
              <p:spPr>
                <a:xfrm>
                  <a:off x="2399517" y="4047753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71AB5A49-35F2-58CC-4191-EE2C3A3E2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9517" y="4047753"/>
                  <a:ext cx="44326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1389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E13F8F-8C40-40CD-FB02-07BE93374397}"/>
                </a:ext>
              </a:extLst>
            </p:cNvPr>
            <p:cNvCxnSpPr>
              <a:cxnSpLocks/>
            </p:cNvCxnSpPr>
            <p:nvPr/>
          </p:nvCxnSpPr>
          <p:spPr>
            <a:xfrm>
              <a:off x="644198" y="2958254"/>
              <a:ext cx="0" cy="8408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8603D9B-82DE-8B99-750D-899A33191162}"/>
                </a:ext>
              </a:extLst>
            </p:cNvPr>
            <p:cNvCxnSpPr>
              <a:cxnSpLocks/>
            </p:cNvCxnSpPr>
            <p:nvPr/>
          </p:nvCxnSpPr>
          <p:spPr>
            <a:xfrm>
              <a:off x="293106" y="3811003"/>
              <a:ext cx="6715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0ECF0AD-DC2F-E283-6690-74594C5B1DB4}"/>
                </a:ext>
              </a:extLst>
            </p:cNvPr>
            <p:cNvCxnSpPr>
              <a:cxnSpLocks/>
            </p:cNvCxnSpPr>
            <p:nvPr/>
          </p:nvCxnSpPr>
          <p:spPr>
            <a:xfrm>
              <a:off x="445345" y="3905727"/>
              <a:ext cx="414419" cy="281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0A2DF9E-1302-B1AE-1B15-A165D21D8616}"/>
                </a:ext>
              </a:extLst>
            </p:cNvPr>
            <p:cNvCxnSpPr>
              <a:cxnSpLocks/>
            </p:cNvCxnSpPr>
            <p:nvPr/>
          </p:nvCxnSpPr>
          <p:spPr>
            <a:xfrm>
              <a:off x="649256" y="3905727"/>
              <a:ext cx="0" cy="8047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730C6B5-0C42-81A5-E18E-EB7F36773A61}"/>
                    </a:ext>
                  </a:extLst>
                </p:cNvPr>
                <p:cNvSpPr txBox="1"/>
                <p:nvPr/>
              </p:nvSpPr>
              <p:spPr>
                <a:xfrm>
                  <a:off x="1034364" y="2425039"/>
                  <a:ext cx="3705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730C6B5-0C42-81A5-E18E-EB7F36773A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364" y="2425039"/>
                  <a:ext cx="370550" cy="307777"/>
                </a:xfrm>
                <a:prstGeom prst="rect">
                  <a:avLst/>
                </a:prstGeom>
                <a:blipFill>
                  <a:blip r:embed="rId16"/>
                  <a:stretch>
                    <a:fillRect l="-15000" r="-3333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A200C9B-07E3-4EF3-2BE4-B0B591393FF3}"/>
                    </a:ext>
                  </a:extLst>
                </p:cNvPr>
                <p:cNvSpPr txBox="1"/>
                <p:nvPr/>
              </p:nvSpPr>
              <p:spPr>
                <a:xfrm>
                  <a:off x="3222024" y="3959388"/>
                  <a:ext cx="89351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BA200C9B-07E3-4EF3-2BE4-B0B591393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024" y="3959388"/>
                  <a:ext cx="893514" cy="307777"/>
                </a:xfrm>
                <a:prstGeom prst="rect">
                  <a:avLst/>
                </a:prstGeom>
                <a:blipFill>
                  <a:blip r:embed="rId17"/>
                  <a:stretch>
                    <a:fillRect l="-9589" r="-1027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A6F51C1-DEEA-ABD2-A6A5-E339D35ED909}"/>
                    </a:ext>
                  </a:extLst>
                </p:cNvPr>
                <p:cNvSpPr txBox="1"/>
                <p:nvPr/>
              </p:nvSpPr>
              <p:spPr>
                <a:xfrm>
                  <a:off x="3241698" y="236145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1A6F51C1-DEEA-ABD2-A6A5-E339D35ED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98" y="2361450"/>
                  <a:ext cx="443263" cy="307777"/>
                </a:xfrm>
                <a:prstGeom prst="rect">
                  <a:avLst/>
                </a:prstGeom>
                <a:blipFill>
                  <a:blip r:embed="rId18"/>
                  <a:stretch>
                    <a:fillRect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5E5739A-A3C5-4013-8DF0-2D7113182FFE}"/>
                    </a:ext>
                  </a:extLst>
                </p:cNvPr>
                <p:cNvSpPr txBox="1"/>
                <p:nvPr/>
              </p:nvSpPr>
              <p:spPr>
                <a:xfrm>
                  <a:off x="3255029" y="3045340"/>
                  <a:ext cx="44326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5E5739A-A3C5-4013-8DF0-2D7113182F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029" y="3045340"/>
                  <a:ext cx="443263" cy="30777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C62A8B-97C1-6E55-65B2-C9E93BBC99EE}"/>
                  </a:ext>
                </a:extLst>
              </p:cNvPr>
              <p:cNvSpPr txBox="1"/>
              <p:nvPr/>
            </p:nvSpPr>
            <p:spPr>
              <a:xfrm>
                <a:off x="5456389" y="1286561"/>
                <a:ext cx="341798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4C62A8B-97C1-6E55-65B2-C9E93BBC9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89" y="1286561"/>
                <a:ext cx="3417985" cy="307777"/>
              </a:xfrm>
              <a:prstGeom prst="rect">
                <a:avLst/>
              </a:prstGeom>
              <a:blipFill>
                <a:blip r:embed="rId20"/>
                <a:stretch>
                  <a:fillRect l="-1426" r="-178" b="-37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33F55CA5-9E45-661E-721E-2AAF17C78901}"/>
              </a:ext>
            </a:extLst>
          </p:cNvPr>
          <p:cNvSpPr txBox="1"/>
          <p:nvPr/>
        </p:nvSpPr>
        <p:spPr>
          <a:xfrm>
            <a:off x="4715961" y="896880"/>
            <a:ext cx="4373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Using the Kirchhoff law around base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D7BF5C-F052-68C2-629C-5581E5663B02}"/>
                  </a:ext>
                </a:extLst>
              </p:cNvPr>
              <p:cNvSpPr txBox="1"/>
              <p:nvPr/>
            </p:nvSpPr>
            <p:spPr>
              <a:xfrm>
                <a:off x="5239900" y="1807131"/>
                <a:ext cx="2669498" cy="718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</m:t>
                          </m:r>
                          <m:r>
                            <a:rPr kumimoji="0" 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𝑰</m:t>
                          </m:r>
                        </m:e>
                        <m:sub>
                          <m:r>
                            <a:rPr kumimoji="0" lang="en-US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8080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𝑩</m:t>
                          </m:r>
                        </m:sub>
                      </m:sSub>
                      <m:r>
                        <a:rPr kumimoji="0" lang="en-US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𝑩𝑬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80808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080808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b="1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2D7BF5C-F052-68C2-629C-5581E5663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900" y="1807131"/>
                <a:ext cx="2669498" cy="71885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1053731-0DC9-7F65-18D9-AC74B6A3946F}"/>
              </a:ext>
            </a:extLst>
          </p:cNvPr>
          <p:cNvSpPr txBox="1"/>
          <p:nvPr/>
        </p:nvSpPr>
        <p:spPr>
          <a:xfrm>
            <a:off x="4769881" y="2759846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Using the Kirchhoff law around Collector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6B4FA3-67BA-4CAD-1618-288B2473ACBB}"/>
                  </a:ext>
                </a:extLst>
              </p:cNvPr>
              <p:cNvSpPr txBox="1"/>
              <p:nvPr/>
            </p:nvSpPr>
            <p:spPr>
              <a:xfrm>
                <a:off x="5456389" y="3126847"/>
                <a:ext cx="3490541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CE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16B4FA3-67BA-4CAD-1618-288B2473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389" y="3126847"/>
                <a:ext cx="3490541" cy="307777"/>
              </a:xfrm>
              <a:prstGeom prst="rect">
                <a:avLst/>
              </a:prstGeom>
              <a:blipFill>
                <a:blip r:embed="rId22"/>
                <a:stretch>
                  <a:fillRect l="-1222" r="-175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9A1DD3-C4A9-482D-9C0C-4EE99348473E}"/>
                  </a:ext>
                </a:extLst>
              </p:cNvPr>
              <p:cNvSpPr txBox="1"/>
              <p:nvPr/>
            </p:nvSpPr>
            <p:spPr>
              <a:xfrm>
                <a:off x="5116924" y="3537984"/>
                <a:ext cx="395887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𝐴𝑠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 </m:t>
                    </m:r>
                    <m:sSub>
                      <m:sSubPr>
                        <m:ctrlP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US" sz="20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&gt;&gt;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𝑛𝑒𝑔𝑙𝑒𝑐𝑡𝑒𝑑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𝑐𝑜𝑚𝑝𝑎𝑟𝑒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99A1DD3-C4A9-482D-9C0C-4EE993484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924" y="3537984"/>
                <a:ext cx="3958873" cy="707886"/>
              </a:xfrm>
              <a:prstGeom prst="rect">
                <a:avLst/>
              </a:prstGeom>
              <a:blipFill>
                <a:blip r:embed="rId23"/>
                <a:stretch>
                  <a:fillRect t="-3419" r="-462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0A549E-CF46-C377-7A50-93390538EF49}"/>
                  </a:ext>
                </a:extLst>
              </p:cNvPr>
              <p:cNvSpPr txBox="1"/>
              <p:nvPr/>
            </p:nvSpPr>
            <p:spPr>
              <a:xfrm>
                <a:off x="5269824" y="4491910"/>
                <a:ext cx="30429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𝐂𝐄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0A549E-CF46-C377-7A50-93390538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24" y="4491910"/>
                <a:ext cx="3042974" cy="307777"/>
              </a:xfrm>
              <a:prstGeom prst="rect">
                <a:avLst/>
              </a:prstGeom>
              <a:blipFill>
                <a:blip r:embed="rId24"/>
                <a:stretch>
                  <a:fillRect l="-400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8442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AA244C2-F120-8DBA-92EF-64AB972A87D7}"/>
              </a:ext>
            </a:extLst>
          </p:cNvPr>
          <p:cNvCxnSpPr>
            <a:cxnSpLocks/>
          </p:cNvCxnSpPr>
          <p:nvPr/>
        </p:nvCxnSpPr>
        <p:spPr>
          <a:xfrm flipV="1">
            <a:off x="876541" y="1137353"/>
            <a:ext cx="15204" cy="3264897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FD73B7A-E69B-A940-F925-2B82CE13B609}"/>
              </a:ext>
            </a:extLst>
          </p:cNvPr>
          <p:cNvCxnSpPr>
            <a:cxnSpLocks/>
          </p:cNvCxnSpPr>
          <p:nvPr/>
        </p:nvCxnSpPr>
        <p:spPr>
          <a:xfrm>
            <a:off x="868659" y="4402250"/>
            <a:ext cx="4192073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77CFE0D-FD3B-6D64-2346-7E6EE805869F}"/>
              </a:ext>
            </a:extLst>
          </p:cNvPr>
          <p:cNvSpPr/>
          <p:nvPr/>
        </p:nvSpPr>
        <p:spPr>
          <a:xfrm flipH="1" flipV="1">
            <a:off x="886655" y="3960557"/>
            <a:ext cx="3559997" cy="425560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DADB616-D63C-248C-360A-0F1BAE02A414}"/>
              </a:ext>
            </a:extLst>
          </p:cNvPr>
          <p:cNvCxnSpPr/>
          <p:nvPr/>
        </p:nvCxnSpPr>
        <p:spPr>
          <a:xfrm>
            <a:off x="879573" y="3784768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A0F260-C0EA-E241-A3EB-8EAB5B3EB259}"/>
              </a:ext>
            </a:extLst>
          </p:cNvPr>
          <p:cNvCxnSpPr/>
          <p:nvPr/>
        </p:nvCxnSpPr>
        <p:spPr>
          <a:xfrm>
            <a:off x="879572" y="3125497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E328472-06C4-FA9A-8AD7-24D22BD303AC}"/>
              </a:ext>
            </a:extLst>
          </p:cNvPr>
          <p:cNvCxnSpPr/>
          <p:nvPr/>
        </p:nvCxnSpPr>
        <p:spPr>
          <a:xfrm>
            <a:off x="872802" y="2486741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7A006FD-FEFE-5D94-6887-23E3B5B9CE4F}"/>
              </a:ext>
            </a:extLst>
          </p:cNvPr>
          <p:cNvCxnSpPr>
            <a:cxnSpLocks/>
          </p:cNvCxnSpPr>
          <p:nvPr/>
        </p:nvCxnSpPr>
        <p:spPr>
          <a:xfrm flipH="1" flipV="1">
            <a:off x="1629346" y="4323421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B03B03C-81A8-E858-AB80-A75C177F142B}"/>
              </a:ext>
            </a:extLst>
          </p:cNvPr>
          <p:cNvCxnSpPr>
            <a:cxnSpLocks/>
          </p:cNvCxnSpPr>
          <p:nvPr/>
        </p:nvCxnSpPr>
        <p:spPr>
          <a:xfrm flipH="1" flipV="1">
            <a:off x="2479878" y="4310282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D03C9F-7F3E-4352-45F1-0598037F8F6D}"/>
                  </a:ext>
                </a:extLst>
              </p:cNvPr>
              <p:cNvSpPr txBox="1"/>
              <p:nvPr/>
            </p:nvSpPr>
            <p:spPr>
              <a:xfrm rot="16200000">
                <a:off x="-5456" y="2702815"/>
                <a:ext cx="742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en-US" sz="1800" b="1" dirty="0"/>
                  <a:t>(mA)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D03C9F-7F3E-4352-45F1-0598037F8F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56" y="2702815"/>
                <a:ext cx="742126" cy="276999"/>
              </a:xfrm>
              <a:prstGeom prst="rect">
                <a:avLst/>
              </a:prstGeom>
              <a:blipFill>
                <a:blip r:embed="rId4"/>
                <a:stretch>
                  <a:fillRect l="-28261" t="-20492" r="-50000" b="-10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6E86A1B-7535-986D-E961-77CA363F6144}"/>
              </a:ext>
            </a:extLst>
          </p:cNvPr>
          <p:cNvCxnSpPr>
            <a:cxnSpLocks/>
          </p:cNvCxnSpPr>
          <p:nvPr/>
        </p:nvCxnSpPr>
        <p:spPr>
          <a:xfrm flipH="1" flipV="1">
            <a:off x="3280468" y="4324736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44879F5-AC3E-FD52-A815-19BE689DDE7E}"/>
                  </a:ext>
                </a:extLst>
              </p:cNvPr>
              <p:cNvSpPr txBox="1"/>
              <p:nvPr/>
            </p:nvSpPr>
            <p:spPr>
              <a:xfrm>
                <a:off x="674050" y="4213823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A44879F5-AC3E-FD52-A815-19BE689D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50" y="4213823"/>
                <a:ext cx="192360" cy="276999"/>
              </a:xfrm>
              <a:prstGeom prst="rect">
                <a:avLst/>
              </a:prstGeom>
              <a:blipFill>
                <a:blip r:embed="rId5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D9809F-7C5B-9EEC-B53F-D79BDC862426}"/>
                  </a:ext>
                </a:extLst>
              </p:cNvPr>
              <p:cNvSpPr txBox="1"/>
              <p:nvPr/>
            </p:nvSpPr>
            <p:spPr>
              <a:xfrm>
                <a:off x="652639" y="362537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CD9809F-7C5B-9EEC-B53F-D79BDC862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39" y="3625374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C3DF4D-3DB9-C381-CCE6-4EF40ADFA238}"/>
                  </a:ext>
                </a:extLst>
              </p:cNvPr>
              <p:cNvSpPr txBox="1"/>
              <p:nvPr/>
            </p:nvSpPr>
            <p:spPr>
              <a:xfrm>
                <a:off x="638223" y="2961541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C3DF4D-3DB9-C381-CCE6-4EF40ADFA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23" y="2961541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BF2CE9F-B085-DB13-4EE1-C1B9AF95B592}"/>
              </a:ext>
            </a:extLst>
          </p:cNvPr>
          <p:cNvCxnSpPr/>
          <p:nvPr/>
        </p:nvCxnSpPr>
        <p:spPr>
          <a:xfrm>
            <a:off x="866453" y="2483082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817463A-26E6-6773-CECE-710358E3C992}"/>
              </a:ext>
            </a:extLst>
          </p:cNvPr>
          <p:cNvCxnSpPr/>
          <p:nvPr/>
        </p:nvCxnSpPr>
        <p:spPr>
          <a:xfrm>
            <a:off x="866452" y="1823811"/>
            <a:ext cx="7579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FAD4DD8-6481-2618-24C0-EFCFC7EF2382}"/>
                  </a:ext>
                </a:extLst>
              </p:cNvPr>
              <p:cNvSpPr txBox="1"/>
              <p:nvPr/>
            </p:nvSpPr>
            <p:spPr>
              <a:xfrm>
                <a:off x="638575" y="235263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FAD4DD8-6481-2618-24C0-EFCFC7EF2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75" y="2352639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29032" r="-25806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9F7E8C-5E0C-6CFD-C15A-6BA5ABFD3CD3}"/>
                  </a:ext>
                </a:extLst>
              </p:cNvPr>
              <p:cNvSpPr txBox="1"/>
              <p:nvPr/>
            </p:nvSpPr>
            <p:spPr>
              <a:xfrm>
                <a:off x="638223" y="1652642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39F7E8C-5E0C-6CFD-C15A-6BA5ABFD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23" y="1652642"/>
                <a:ext cx="192360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8AC683-09FB-CCB4-A41C-AD5DD15F3D39}"/>
                  </a:ext>
                </a:extLst>
              </p:cNvPr>
              <p:cNvSpPr txBox="1"/>
              <p:nvPr/>
            </p:nvSpPr>
            <p:spPr>
              <a:xfrm>
                <a:off x="1390073" y="4415389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8AC683-09FB-CCB4-A41C-AD5DD15F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073" y="4415389"/>
                <a:ext cx="192360" cy="276999"/>
              </a:xfrm>
              <a:prstGeom prst="rect">
                <a:avLst/>
              </a:prstGeom>
              <a:blipFill>
                <a:blip r:embed="rId10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0A583A0-654F-474A-81C4-D762EE62DBAF}"/>
                  </a:ext>
                </a:extLst>
              </p:cNvPr>
              <p:cNvSpPr txBox="1"/>
              <p:nvPr/>
            </p:nvSpPr>
            <p:spPr>
              <a:xfrm>
                <a:off x="2223257" y="4408494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0A583A0-654F-474A-81C4-D762EE62D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57" y="4408494"/>
                <a:ext cx="192360" cy="276999"/>
              </a:xfrm>
              <a:prstGeom prst="rect">
                <a:avLst/>
              </a:prstGeom>
              <a:blipFill>
                <a:blip r:embed="rId11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CDE9BBD-FFC7-78E1-2E36-FFF8DB2EE7F7}"/>
                  </a:ext>
                </a:extLst>
              </p:cNvPr>
              <p:cNvSpPr txBox="1"/>
              <p:nvPr/>
            </p:nvSpPr>
            <p:spPr>
              <a:xfrm>
                <a:off x="2964073" y="4394365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CDE9BBD-FFC7-78E1-2E36-FFF8DB2EE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073" y="4394365"/>
                <a:ext cx="192360" cy="276999"/>
              </a:xfrm>
              <a:prstGeom prst="rect">
                <a:avLst/>
              </a:prstGeom>
              <a:blipFill>
                <a:blip r:embed="rId12"/>
                <a:stretch>
                  <a:fillRect l="-28125" r="-2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BD4D986-DF08-891B-612B-38612426E226}"/>
                  </a:ext>
                </a:extLst>
              </p:cNvPr>
              <p:cNvSpPr txBox="1"/>
              <p:nvPr/>
            </p:nvSpPr>
            <p:spPr>
              <a:xfrm>
                <a:off x="2650767" y="4749068"/>
                <a:ext cx="6828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𝑪𝑬</m:t>
                        </m:r>
                      </m:sub>
                    </m:sSub>
                  </m:oMath>
                </a14:m>
                <a:r>
                  <a:rPr lang="en-US" sz="1800" b="1" dirty="0"/>
                  <a:t>(V)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BD4D986-DF08-891B-612B-38612426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767" y="4749068"/>
                <a:ext cx="682816" cy="276999"/>
              </a:xfrm>
              <a:prstGeom prst="rect">
                <a:avLst/>
              </a:prstGeom>
              <a:blipFill>
                <a:blip r:embed="rId13"/>
                <a:stretch>
                  <a:fillRect l="-12500" t="-28889" r="-20536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4E64A18-F503-CC0C-ABFC-C6301C808F56}"/>
                  </a:ext>
                </a:extLst>
              </p:cNvPr>
              <p:cNvSpPr txBox="1"/>
              <p:nvPr/>
            </p:nvSpPr>
            <p:spPr>
              <a:xfrm rot="21043692">
                <a:off x="3958931" y="1019985"/>
                <a:ext cx="9623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1800" dirty="0"/>
                  <a:t>2V</a:t>
                </a: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4E64A18-F503-CC0C-ABFC-C6301C808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043692">
                <a:off x="3958931" y="1019985"/>
                <a:ext cx="962315" cy="276999"/>
              </a:xfrm>
              <a:prstGeom prst="rect">
                <a:avLst/>
              </a:prstGeom>
              <a:blipFill>
                <a:blip r:embed="rId14"/>
                <a:stretch>
                  <a:fillRect l="-7317" t="-22222" r="-1585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ED4895F-35C1-E362-8AE0-446D62A1BF17}"/>
              </a:ext>
            </a:extLst>
          </p:cNvPr>
          <p:cNvCxnSpPr>
            <a:cxnSpLocks/>
          </p:cNvCxnSpPr>
          <p:nvPr/>
        </p:nvCxnSpPr>
        <p:spPr>
          <a:xfrm flipH="1" flipV="1">
            <a:off x="4138286" y="4304705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C2366E-8418-88EA-040A-CF49C4F02DBA}"/>
              </a:ext>
            </a:extLst>
          </p:cNvPr>
          <p:cNvCxnSpPr>
            <a:cxnSpLocks/>
          </p:cNvCxnSpPr>
          <p:nvPr/>
        </p:nvCxnSpPr>
        <p:spPr>
          <a:xfrm flipH="1" flipV="1">
            <a:off x="4938876" y="4319159"/>
            <a:ext cx="2628" cy="8408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71FFBD8-19C5-4F5C-2235-FC5044C71671}"/>
                  </a:ext>
                </a:extLst>
              </p:cNvPr>
              <p:cNvSpPr txBox="1"/>
              <p:nvPr/>
            </p:nvSpPr>
            <p:spPr>
              <a:xfrm>
                <a:off x="3801179" y="4403242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71FFBD8-19C5-4F5C-2235-FC5044C71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179" y="4403242"/>
                <a:ext cx="192360" cy="276999"/>
              </a:xfrm>
              <a:prstGeom prst="rect">
                <a:avLst/>
              </a:prstGeom>
              <a:blipFill>
                <a:blip r:embed="rId15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93FB0A-4228-FD71-9CC7-0921B229A2A0}"/>
                  </a:ext>
                </a:extLst>
              </p:cNvPr>
              <p:cNvSpPr txBox="1"/>
              <p:nvPr/>
            </p:nvSpPr>
            <p:spPr>
              <a:xfrm>
                <a:off x="4622481" y="4388788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B93FB0A-4228-FD71-9CC7-0921B229A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481" y="4388788"/>
                <a:ext cx="192360" cy="276999"/>
              </a:xfrm>
              <a:prstGeom prst="rect">
                <a:avLst/>
              </a:prstGeom>
              <a:blipFill>
                <a:blip r:embed="rId16"/>
                <a:stretch>
                  <a:fillRect l="-25000" r="-25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1C11AD5-3021-9C9C-97C9-1B75E3313DF4}"/>
                  </a:ext>
                </a:extLst>
              </p:cNvPr>
              <p:cNvSpPr txBox="1"/>
              <p:nvPr/>
            </p:nvSpPr>
            <p:spPr>
              <a:xfrm rot="21336597">
                <a:off x="4268620" y="4019627"/>
                <a:ext cx="1923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F1C11AD5-3021-9C9C-97C9-1B75E3313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4268620" y="4019627"/>
                <a:ext cx="192360" cy="276999"/>
              </a:xfrm>
              <a:prstGeom prst="rect">
                <a:avLst/>
              </a:prstGeom>
              <a:blipFill>
                <a:blip r:embed="rId17"/>
                <a:stretch>
                  <a:fillRect l="-36111" t="-2083" r="-163889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6390DD-5D9D-31D1-615C-5A3215200272}"/>
                  </a:ext>
                </a:extLst>
              </p:cNvPr>
              <p:cNvSpPr txBox="1"/>
              <p:nvPr/>
            </p:nvSpPr>
            <p:spPr>
              <a:xfrm rot="21336597">
                <a:off x="4284907" y="2921065"/>
                <a:ext cx="6563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C16390DD-5D9D-31D1-615C-5A3215200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4284907" y="2921065"/>
                <a:ext cx="656398" cy="276999"/>
              </a:xfrm>
              <a:prstGeom prst="rect">
                <a:avLst/>
              </a:prstGeom>
              <a:blipFill>
                <a:blip r:embed="rId18"/>
                <a:stretch>
                  <a:fillRect l="-11607" t="-27778" r="-2142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DE7FEDF-FE62-6C10-AC21-27DF526A798C}"/>
                  </a:ext>
                </a:extLst>
              </p:cNvPr>
              <p:cNvSpPr txBox="1"/>
              <p:nvPr/>
            </p:nvSpPr>
            <p:spPr>
              <a:xfrm rot="21336597">
                <a:off x="4146898" y="2089880"/>
                <a:ext cx="8359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0.15 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3DE7FEDF-FE62-6C10-AC21-27DF526A7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4146898" y="2089880"/>
                <a:ext cx="835934" cy="276999"/>
              </a:xfrm>
              <a:prstGeom prst="rect">
                <a:avLst/>
              </a:prstGeom>
              <a:blipFill>
                <a:blip r:embed="rId19"/>
                <a:stretch>
                  <a:fillRect l="-8511" t="-24561" r="-17021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58C08379-284B-2412-5B5A-463065D9D8AD}"/>
              </a:ext>
            </a:extLst>
          </p:cNvPr>
          <p:cNvSpPr/>
          <p:nvPr/>
        </p:nvSpPr>
        <p:spPr>
          <a:xfrm>
            <a:off x="890752" y="3214758"/>
            <a:ext cx="3540498" cy="1171360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6B7F608-A7B8-12E5-B40E-BE00EFF06B74}"/>
              </a:ext>
            </a:extLst>
          </p:cNvPr>
          <p:cNvSpPr/>
          <p:nvPr/>
        </p:nvSpPr>
        <p:spPr>
          <a:xfrm>
            <a:off x="898316" y="2370483"/>
            <a:ext cx="3520999" cy="2008117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CC663F7C-E064-8074-8768-126E315619CF}"/>
              </a:ext>
            </a:extLst>
          </p:cNvPr>
          <p:cNvSpPr/>
          <p:nvPr/>
        </p:nvSpPr>
        <p:spPr>
          <a:xfrm>
            <a:off x="912527" y="1352337"/>
            <a:ext cx="3520999" cy="3052583"/>
          </a:xfrm>
          <a:custGeom>
            <a:avLst/>
            <a:gdLst>
              <a:gd name="connsiteX0" fmla="*/ 0 w 3594538"/>
              <a:gd name="connsiteY0" fmla="*/ 914400 h 914400"/>
              <a:gd name="connsiteX1" fmla="*/ 173421 w 3594538"/>
              <a:gd name="connsiteY1" fmla="*/ 370490 h 914400"/>
              <a:gd name="connsiteX2" fmla="*/ 859221 w 3594538"/>
              <a:gd name="connsiteY2" fmla="*/ 165538 h 914400"/>
              <a:gd name="connsiteX3" fmla="*/ 3594538 w 3594538"/>
              <a:gd name="connsiteY3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4538" h="914400">
                <a:moveTo>
                  <a:pt x="0" y="914400"/>
                </a:moveTo>
                <a:cubicBezTo>
                  <a:pt x="15109" y="704850"/>
                  <a:pt x="30218" y="495300"/>
                  <a:pt x="173421" y="370490"/>
                </a:cubicBezTo>
                <a:cubicBezTo>
                  <a:pt x="316624" y="245680"/>
                  <a:pt x="289035" y="227286"/>
                  <a:pt x="859221" y="165538"/>
                </a:cubicBezTo>
                <a:cubicBezTo>
                  <a:pt x="1429407" y="103790"/>
                  <a:pt x="2511972" y="51895"/>
                  <a:pt x="3594538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5DDEE12-CE9F-158B-23A9-B8D29C1B9D5B}"/>
              </a:ext>
            </a:extLst>
          </p:cNvPr>
          <p:cNvCxnSpPr>
            <a:cxnSpLocks/>
          </p:cNvCxnSpPr>
          <p:nvPr/>
        </p:nvCxnSpPr>
        <p:spPr>
          <a:xfrm flipH="1" flipV="1">
            <a:off x="910251" y="1821483"/>
            <a:ext cx="3249169" cy="2557117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1D71AEF-CCA1-2F1C-AD30-19A03FB3E934}"/>
                  </a:ext>
                </a:extLst>
              </p:cNvPr>
              <p:cNvSpPr txBox="1"/>
              <p:nvPr/>
            </p:nvSpPr>
            <p:spPr>
              <a:xfrm rot="2317473">
                <a:off x="1176561" y="2259410"/>
                <a:ext cx="15234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𝐿𝑜𝑎𝑑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1D71AEF-CCA1-2F1C-AD30-19A03FB3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17473">
                <a:off x="1176561" y="2259410"/>
                <a:ext cx="1523478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2FBCE3-6EA4-5322-E5FB-F95DBDDA4C58}"/>
                  </a:ext>
                </a:extLst>
              </p:cNvPr>
              <p:cNvSpPr txBox="1"/>
              <p:nvPr/>
            </p:nvSpPr>
            <p:spPr>
              <a:xfrm>
                <a:off x="3294679" y="3495725"/>
                <a:ext cx="2263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102FBCE3-6EA4-5322-E5FB-F95DBDDA4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679" y="3495725"/>
                <a:ext cx="226344" cy="276999"/>
              </a:xfrm>
              <a:prstGeom prst="rect">
                <a:avLst/>
              </a:prstGeom>
              <a:blipFill>
                <a:blip r:embed="rId21"/>
                <a:stretch>
                  <a:fillRect l="-31579" r="-2631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DCBB043-2DE4-C096-1262-1041E6714DB3}"/>
              </a:ext>
            </a:extLst>
          </p:cNvPr>
          <p:cNvSpPr txBox="1"/>
          <p:nvPr/>
        </p:nvSpPr>
        <p:spPr>
          <a:xfrm>
            <a:off x="714302" y="-14988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Self-Bias or Emitter Bias- </a:t>
            </a: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Livvic" panose="020B0604020202020204" charset="0"/>
              </a:rPr>
              <a:t>Q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4CF03-0BA6-3E0F-F762-D13D88B9A8CC}"/>
              </a:ext>
            </a:extLst>
          </p:cNvPr>
          <p:cNvSpPr txBox="1"/>
          <p:nvPr/>
        </p:nvSpPr>
        <p:spPr>
          <a:xfrm>
            <a:off x="3525407" y="343813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80808"/>
                </a:solidFill>
                <a:latin typeface="Livvic" panose="020B0604020202020204" charset="0"/>
              </a:rPr>
              <a:t>Emitter Bias</a:t>
            </a:r>
            <a:endParaRPr lang="en-US" sz="2400" b="1" u="sng" dirty="0">
              <a:solidFill>
                <a:srgbClr val="080808"/>
              </a:solidFill>
              <a:highlight>
                <a:srgbClr val="FFFF00"/>
              </a:highlight>
              <a:latin typeface="Livvic" panose="020B060402020202020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1304E-FF6F-6B10-A9FF-E784A7D03B5C}"/>
                  </a:ext>
                </a:extLst>
              </p:cNvPr>
              <p:cNvSpPr txBox="1"/>
              <p:nvPr/>
            </p:nvSpPr>
            <p:spPr>
              <a:xfrm>
                <a:off x="5333739" y="1135756"/>
                <a:ext cx="304297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𝐂𝐄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𝐕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𝑪𝑪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1304E-FF6F-6B10-A9FF-E784A7D03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739" y="1135756"/>
                <a:ext cx="3042974" cy="307777"/>
              </a:xfrm>
              <a:prstGeom prst="rect">
                <a:avLst/>
              </a:prstGeom>
              <a:blipFill>
                <a:blip r:embed="rId22"/>
                <a:stretch>
                  <a:fillRect l="-601" b="-37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193F35-0C89-2010-1DFD-7CE96B9960CF}"/>
                  </a:ext>
                </a:extLst>
              </p:cNvPr>
              <p:cNvSpPr txBox="1"/>
              <p:nvPr/>
            </p:nvSpPr>
            <p:spPr>
              <a:xfrm rot="21336597">
                <a:off x="4232722" y="3637801"/>
                <a:ext cx="7846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.05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193F35-0C89-2010-1DFD-7CE96B996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6597">
                <a:off x="4232722" y="3637801"/>
                <a:ext cx="784638" cy="276999"/>
              </a:xfrm>
              <a:prstGeom prst="rect">
                <a:avLst/>
              </a:prstGeom>
              <a:blipFill>
                <a:blip r:embed="rId23"/>
                <a:stretch>
                  <a:fillRect l="-9023" t="-24561" r="-17293" b="-28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7C4F2CB-6B54-4048-13A1-7B27F07A826D}"/>
              </a:ext>
            </a:extLst>
          </p:cNvPr>
          <p:cNvSpPr/>
          <p:nvPr/>
        </p:nvSpPr>
        <p:spPr>
          <a:xfrm flipH="1" flipV="1">
            <a:off x="864897" y="4294236"/>
            <a:ext cx="3559997" cy="94552"/>
          </a:xfrm>
          <a:custGeom>
            <a:avLst/>
            <a:gdLst>
              <a:gd name="connsiteX0" fmla="*/ 0 w 1103586"/>
              <a:gd name="connsiteY0" fmla="*/ 2435772 h 2435772"/>
              <a:gd name="connsiteX1" fmla="*/ 717331 w 1103586"/>
              <a:gd name="connsiteY1" fmla="*/ 1868214 h 2435772"/>
              <a:gd name="connsiteX2" fmla="*/ 1103586 w 1103586"/>
              <a:gd name="connsiteY2" fmla="*/ 0 h 243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586" h="2435772">
                <a:moveTo>
                  <a:pt x="0" y="2435772"/>
                </a:moveTo>
                <a:cubicBezTo>
                  <a:pt x="266700" y="2354974"/>
                  <a:pt x="533400" y="2274176"/>
                  <a:pt x="717331" y="1868214"/>
                </a:cubicBezTo>
                <a:cubicBezTo>
                  <a:pt x="901262" y="1462252"/>
                  <a:pt x="1002424" y="731126"/>
                  <a:pt x="1103586" y="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086BE8-B44D-9CAD-28B6-0C3F87914AF1}"/>
              </a:ext>
            </a:extLst>
          </p:cNvPr>
          <p:cNvCxnSpPr>
            <a:cxnSpLocks/>
          </p:cNvCxnSpPr>
          <p:nvPr/>
        </p:nvCxnSpPr>
        <p:spPr>
          <a:xfrm flipV="1">
            <a:off x="2992175" y="2398467"/>
            <a:ext cx="1135560" cy="1582121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C3286FE-3CC4-2A81-E57A-A1BDE4322789}"/>
              </a:ext>
            </a:extLst>
          </p:cNvPr>
          <p:cNvSpPr/>
          <p:nvPr/>
        </p:nvSpPr>
        <p:spPr>
          <a:xfrm>
            <a:off x="2911787" y="3910948"/>
            <a:ext cx="132354" cy="13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2044AF-4EB7-3B1B-8F8D-E978F9FAADAC}"/>
              </a:ext>
            </a:extLst>
          </p:cNvPr>
          <p:cNvSpPr/>
          <p:nvPr/>
        </p:nvSpPr>
        <p:spPr>
          <a:xfrm>
            <a:off x="3148114" y="3574222"/>
            <a:ext cx="132354" cy="13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CF3EA6-DBE0-F82D-7236-FA2C29813334}"/>
              </a:ext>
            </a:extLst>
          </p:cNvPr>
          <p:cNvSpPr/>
          <p:nvPr/>
        </p:nvSpPr>
        <p:spPr>
          <a:xfrm>
            <a:off x="3424505" y="3205333"/>
            <a:ext cx="132354" cy="13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61AD111-086B-3BC9-5B7D-57220C3A39E2}"/>
              </a:ext>
            </a:extLst>
          </p:cNvPr>
          <p:cNvSpPr/>
          <p:nvPr/>
        </p:nvSpPr>
        <p:spPr>
          <a:xfrm>
            <a:off x="4033637" y="2333116"/>
            <a:ext cx="132354" cy="138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A6A35-456F-A013-FAE8-BA973EEFD9CE}"/>
                  </a:ext>
                </a:extLst>
              </p:cNvPr>
              <p:cNvSpPr txBox="1"/>
              <p:nvPr/>
            </p:nvSpPr>
            <p:spPr>
              <a:xfrm>
                <a:off x="3810261" y="2569888"/>
                <a:ext cx="1523478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𝐵𝑖𝑎𝑠</m:t>
                      </m:r>
                      <m:r>
                        <a:rPr lang="en-US" sz="20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80808"/>
                          </a:solidFill>
                          <a:latin typeface="Cambria Math" panose="02040503050406030204" pitchFamily="18" charset="0"/>
                        </a:rPr>
                        <m:t>𝑐𝑢𝑟𝑣𝑒</m:t>
                      </m:r>
                    </m:oMath>
                  </m:oMathPara>
                </a14:m>
                <a:endParaRPr lang="en-US" sz="2000" dirty="0">
                  <a:solidFill>
                    <a:srgbClr val="080808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DA6A35-456F-A013-FAE8-BA973EEFD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61" y="2569888"/>
                <a:ext cx="1523478" cy="307777"/>
              </a:xfrm>
              <a:prstGeom prst="rect">
                <a:avLst/>
              </a:prstGeom>
              <a:blipFill>
                <a:blip r:embed="rId24"/>
                <a:stretch>
                  <a:fillRect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CCF921-308C-58AA-1EEB-596E35BCC765}"/>
                  </a:ext>
                </a:extLst>
              </p:cNvPr>
              <p:cNvSpPr txBox="1"/>
              <p:nvPr/>
            </p:nvSpPr>
            <p:spPr>
              <a:xfrm>
                <a:off x="5346116" y="1548948"/>
                <a:ext cx="271503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Load line slope: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rgbClr val="0099CC"/>
                        </a:solidFill>
                        <a:latin typeface="Cambria Math" panose="02040503050406030204" pitchFamily="18" charset="0"/>
                      </a:rPr>
                      <m:t>−(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b>
                    </m:sSub>
                    <m:r>
                      <a:rPr lang="en-US" sz="1600" b="1" i="1">
                        <a:solidFill>
                          <a:srgbClr val="0099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99CC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99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CCF921-308C-58AA-1EEB-596E35BCC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116" y="1548948"/>
                <a:ext cx="2715039" cy="338554"/>
              </a:xfrm>
              <a:prstGeom prst="rect">
                <a:avLst/>
              </a:prstGeom>
              <a:blipFill>
                <a:blip r:embed="rId25"/>
                <a:stretch>
                  <a:fillRect l="-134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DE89803-AE2B-5523-2226-B880FE9D718A}"/>
              </a:ext>
            </a:extLst>
          </p:cNvPr>
          <p:cNvSpPr txBox="1"/>
          <p:nvPr/>
        </p:nvSpPr>
        <p:spPr>
          <a:xfrm>
            <a:off x="5326357" y="794894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</a:rPr>
              <a:t>LOADLINE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63AD1-0497-9BE7-B851-A743E97B9DFC}"/>
              </a:ext>
            </a:extLst>
          </p:cNvPr>
          <p:cNvSpPr txBox="1"/>
          <p:nvPr/>
        </p:nvSpPr>
        <p:spPr>
          <a:xfrm>
            <a:off x="5333739" y="2059087"/>
            <a:ext cx="1293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99CC"/>
                </a:solidFill>
              </a:rPr>
              <a:t>BIAS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810AC-3500-91AF-C91E-12A64410CD78}"/>
                  </a:ext>
                </a:extLst>
              </p:cNvPr>
              <p:cNvSpPr txBox="1"/>
              <p:nvPr/>
            </p:nvSpPr>
            <p:spPr>
              <a:xfrm>
                <a:off x="5437624" y="2366864"/>
                <a:ext cx="341798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8810AC-3500-91AF-C91E-12A64410C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624" y="2366864"/>
                <a:ext cx="3417985" cy="307777"/>
              </a:xfrm>
              <a:prstGeom prst="rect">
                <a:avLst/>
              </a:prstGeom>
              <a:blipFill>
                <a:blip r:embed="rId26"/>
                <a:stretch>
                  <a:fillRect l="-1604" b="-372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92D128-5C50-815D-3885-91A2E298BB90}"/>
                  </a:ext>
                </a:extLst>
              </p:cNvPr>
              <p:cNvSpPr txBox="1"/>
              <p:nvPr/>
            </p:nvSpPr>
            <p:spPr>
              <a:xfrm>
                <a:off x="5295825" y="3141583"/>
                <a:ext cx="364552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/>
                  <a:t>A relation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CE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/>
                  <a:t> to be achieved. For each vale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/>
                  <a:t> marked on the collector curves,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CE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calculated from the relationship. The interaction of the dc </a:t>
                </a:r>
                <a:r>
                  <a:rPr lang="en-US" dirty="0" err="1"/>
                  <a:t>loadline</a:t>
                </a:r>
                <a:r>
                  <a:rPr lang="en-US" dirty="0"/>
                  <a:t> and the bias curve gives the quiescent point Q.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492D128-5C50-815D-3885-91A2E298B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825" y="3141583"/>
                <a:ext cx="3645524" cy="1384995"/>
              </a:xfrm>
              <a:prstGeom prst="rect">
                <a:avLst/>
              </a:prstGeom>
              <a:blipFill>
                <a:blip r:embed="rId27"/>
                <a:stretch>
                  <a:fillRect l="-502" t="-439" r="-50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98693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39487</TotalTime>
  <Words>722</Words>
  <Application>Microsoft Office PowerPoint</Application>
  <PresentationFormat>On-screen Show (16:9)</PresentationFormat>
  <Paragraphs>187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Roboto</vt:lpstr>
      <vt:lpstr>Catamaran Light</vt:lpstr>
      <vt:lpstr>Fira Sans Extra Condensed Medium</vt:lpstr>
      <vt:lpstr>Livvic</vt:lpstr>
      <vt:lpstr>Arial</vt:lpstr>
      <vt:lpstr>Cambria Math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Calculate the values of three currents in the circuit shown in Figure below.(Take base-emitter voltage VBE = 0.)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Sandip Mondal</cp:lastModifiedBy>
  <cp:revision>1156</cp:revision>
  <dcterms:modified xsi:type="dcterms:W3CDTF">2025-02-05T07:41:23Z</dcterms:modified>
</cp:coreProperties>
</file>