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Lst>
  <p:notesMasterIdLst>
    <p:notesMasterId r:id="rId25"/>
  </p:notesMasterIdLst>
  <p:handoutMasterIdLst>
    <p:handoutMasterId r:id="rId26"/>
  </p:handoutMasterIdLst>
  <p:sldIdLst>
    <p:sldId id="458" r:id="rId2"/>
    <p:sldId id="575" r:id="rId3"/>
    <p:sldId id="576" r:id="rId4"/>
    <p:sldId id="577" r:id="rId5"/>
    <p:sldId id="578" r:id="rId6"/>
    <p:sldId id="579" r:id="rId7"/>
    <p:sldId id="580" r:id="rId8"/>
    <p:sldId id="581" r:id="rId9"/>
    <p:sldId id="582" r:id="rId10"/>
    <p:sldId id="583" r:id="rId11"/>
    <p:sldId id="584" r:id="rId12"/>
    <p:sldId id="585" r:id="rId13"/>
    <p:sldId id="586" r:id="rId14"/>
    <p:sldId id="587" r:id="rId15"/>
    <p:sldId id="588" r:id="rId16"/>
    <p:sldId id="589" r:id="rId17"/>
    <p:sldId id="590" r:id="rId18"/>
    <p:sldId id="591" r:id="rId19"/>
    <p:sldId id="592" r:id="rId20"/>
    <p:sldId id="593" r:id="rId21"/>
    <p:sldId id="594" r:id="rId22"/>
    <p:sldId id="595" r:id="rId23"/>
    <p:sldId id="596" r:id="rId24"/>
  </p:sldIdLst>
  <p:sldSz cx="9144000" cy="5143500" type="screen16x9"/>
  <p:notesSz cx="6858000" cy="9144000"/>
  <p:embeddedFontLst>
    <p:embeddedFont>
      <p:font typeface="Cambria Math" panose="02040503050406030204" pitchFamily="18" charset="0"/>
      <p:regular r:id="rId27"/>
    </p:embeddedFont>
    <p:embeddedFont>
      <p:font typeface="Catamaran Light" panose="020B0604020202020204" charset="0"/>
      <p:regular r:id="rId28"/>
      <p:bold r:id="rId29"/>
    </p:embeddedFont>
    <p:embeddedFont>
      <p:font typeface="Fira Sans Extra Condensed Medium" panose="020B0604020202020204" charset="0"/>
      <p:regular r:id="rId30"/>
      <p:bold r:id="rId31"/>
      <p:italic r:id="rId32"/>
      <p:boldItalic r:id="rId33"/>
    </p:embeddedFont>
    <p:embeddedFont>
      <p:font typeface="Livvic"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ip Mondal" initials="SM" lastIdx="1" clrIdx="0">
    <p:extLst>
      <p:ext uri="{19B8F6BF-5375-455C-9EA6-DF929625EA0E}">
        <p15:presenceInfo xmlns:p15="http://schemas.microsoft.com/office/powerpoint/2012/main" userId="f8b19755f9841b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FF"/>
    <a:srgbClr val="0082B0"/>
    <a:srgbClr val="3F7141"/>
    <a:srgbClr val="FF9900"/>
    <a:srgbClr val="080808"/>
    <a:srgbClr val="0099CC"/>
    <a:srgbClr val="FFFF00"/>
    <a:srgbClr val="B7B7B7"/>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E2CD75-23FF-462D-8FA4-09480D1D9082}">
  <a:tblStyle styleId="{CDE2CD75-23FF-462D-8FA4-09480D1D90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90" d="100"/>
          <a:sy n="90" d="100"/>
        </p:scale>
        <p:origin x="624" y="76"/>
      </p:cViewPr>
      <p:guideLst>
        <p:guide orient="horz" pos="1620"/>
        <p:guide pos="2880"/>
      </p:guideLst>
    </p:cSldViewPr>
  </p:slideViewPr>
  <p:notesTextViewPr>
    <p:cViewPr>
      <p:scale>
        <a:sx n="1" d="1"/>
        <a:sy n="1" d="1"/>
      </p:scale>
      <p:origin x="0" y="0"/>
    </p:cViewPr>
  </p:notesTextViewPr>
  <p:sorterViewPr>
    <p:cViewPr>
      <p:scale>
        <a:sx n="100" d="100"/>
        <a:sy n="100" d="100"/>
      </p:scale>
      <p:origin x="0" y="-3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905C396-FCBF-4FB4-A5D9-E2CEC2B417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a:extLst>
              <a:ext uri="{FF2B5EF4-FFF2-40B4-BE49-F238E27FC236}">
                <a16:creationId xmlns:a16="http://schemas.microsoft.com/office/drawing/2014/main" id="{4ADD8B70-0612-43DC-81A4-3F5B33F367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15D112-AFDF-4EB7-A586-41878A3FA195}" type="datetimeFigureOut">
              <a:rPr lang="en-US" smtClean="0"/>
              <a:t>2/7/2025</a:t>
            </a:fld>
            <a:endParaRPr lang="en-US"/>
          </a:p>
        </p:txBody>
      </p:sp>
      <p:sp>
        <p:nvSpPr>
          <p:cNvPr id="4" name="页脚占位符 3">
            <a:extLst>
              <a:ext uri="{FF2B5EF4-FFF2-40B4-BE49-F238E27FC236}">
                <a16:creationId xmlns:a16="http://schemas.microsoft.com/office/drawing/2014/main" id="{1E33AA10-13A0-44FB-B962-C01EAA69DF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灯片编号占位符 4">
            <a:extLst>
              <a:ext uri="{FF2B5EF4-FFF2-40B4-BE49-F238E27FC236}">
                <a16:creationId xmlns:a16="http://schemas.microsoft.com/office/drawing/2014/main" id="{60F68A77-867D-4244-A406-9F8E059A6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808BBD-B26A-4E8E-B1A8-28CEA5335C6F}" type="slidenum">
              <a:rPr lang="en-US" smtClean="0"/>
              <a:t>‹#›</a:t>
            </a:fld>
            <a:endParaRPr lang="en-US"/>
          </a:p>
        </p:txBody>
      </p:sp>
    </p:spTree>
    <p:extLst>
      <p:ext uri="{BB962C8B-B14F-4D97-AF65-F5344CB8AC3E}">
        <p14:creationId xmlns:p14="http://schemas.microsoft.com/office/powerpoint/2010/main" val="341544494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43727074"/>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3849851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1938194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87469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326414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2930869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328370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3863138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1354758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1844335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397567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301471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3123370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3425314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2751024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851548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375356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108016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279407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364671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404152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1169770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102016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solidFill>
                <a:srgbClr val="3C4043"/>
              </a:solidFill>
              <a:highlight>
                <a:srgbClr val="FFFFFF"/>
              </a:highlight>
            </a:endParaRPr>
          </a:p>
        </p:txBody>
      </p:sp>
    </p:spTree>
    <p:extLst>
      <p:ext uri="{BB962C8B-B14F-4D97-AF65-F5344CB8AC3E}">
        <p14:creationId xmlns:p14="http://schemas.microsoft.com/office/powerpoint/2010/main" val="155792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423902" y="387473"/>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 name="Google Shape;13;p3"/>
          <p:cNvSpPr txBox="1">
            <a:spLocks noGrp="1"/>
          </p:cNvSpPr>
          <p:nvPr>
            <p:ph type="subTitle" idx="1"/>
          </p:nvPr>
        </p:nvSpPr>
        <p:spPr>
          <a:xfrm>
            <a:off x="3423900" y="802521"/>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023007" y="654113"/>
            <a:ext cx="17391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a:spLocks noGrp="1"/>
          </p:cNvSpPr>
          <p:nvPr>
            <p:ph type="ctrTitle" idx="3"/>
          </p:nvPr>
        </p:nvSpPr>
        <p:spPr>
          <a:xfrm>
            <a:off x="3425264" y="1224286"/>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6" name="Google Shape;16;p3"/>
          <p:cNvSpPr txBox="1">
            <a:spLocks noGrp="1"/>
          </p:cNvSpPr>
          <p:nvPr>
            <p:ph type="subTitle" idx="4"/>
          </p:nvPr>
        </p:nvSpPr>
        <p:spPr>
          <a:xfrm>
            <a:off x="3425259" y="1638859"/>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 name="Google Shape;17;p3"/>
          <p:cNvSpPr txBox="1">
            <a:spLocks noGrp="1"/>
          </p:cNvSpPr>
          <p:nvPr>
            <p:ph type="title" idx="5" hasCustomPrompt="1"/>
          </p:nvPr>
        </p:nvSpPr>
        <p:spPr>
          <a:xfrm>
            <a:off x="2023007" y="1488788"/>
            <a:ext cx="1615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6"/>
          </p:nvPr>
        </p:nvSpPr>
        <p:spPr>
          <a:xfrm>
            <a:off x="3427999" y="2061098"/>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9" name="Google Shape;19;p3"/>
          <p:cNvSpPr txBox="1">
            <a:spLocks noGrp="1"/>
          </p:cNvSpPr>
          <p:nvPr>
            <p:ph type="subTitle" idx="7"/>
          </p:nvPr>
        </p:nvSpPr>
        <p:spPr>
          <a:xfrm>
            <a:off x="3427997" y="2475197"/>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0" name="Google Shape;20;p3"/>
          <p:cNvSpPr txBox="1">
            <a:spLocks noGrp="1"/>
          </p:cNvSpPr>
          <p:nvPr>
            <p:ph type="title" idx="8" hasCustomPrompt="1"/>
          </p:nvPr>
        </p:nvSpPr>
        <p:spPr>
          <a:xfrm>
            <a:off x="2023007" y="2323463"/>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rot="5400000">
            <a:off x="6601629" y="1646270"/>
            <a:ext cx="29133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2" name="Google Shape;22;p3"/>
          <p:cNvSpPr txBox="1">
            <a:spLocks noGrp="1"/>
          </p:cNvSpPr>
          <p:nvPr>
            <p:ph type="ctrTitle" idx="13"/>
          </p:nvPr>
        </p:nvSpPr>
        <p:spPr>
          <a:xfrm>
            <a:off x="3427999" y="2897911"/>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 name="Google Shape;23;p3"/>
          <p:cNvSpPr txBox="1">
            <a:spLocks noGrp="1"/>
          </p:cNvSpPr>
          <p:nvPr>
            <p:ph type="subTitle" idx="14"/>
          </p:nvPr>
        </p:nvSpPr>
        <p:spPr>
          <a:xfrm>
            <a:off x="3427997" y="3311534"/>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 name="Google Shape;24;p3"/>
          <p:cNvSpPr txBox="1">
            <a:spLocks noGrp="1"/>
          </p:cNvSpPr>
          <p:nvPr>
            <p:ph type="title" idx="15" hasCustomPrompt="1"/>
          </p:nvPr>
        </p:nvSpPr>
        <p:spPr>
          <a:xfrm>
            <a:off x="2023007" y="3158138"/>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ctrTitle" idx="16"/>
          </p:nvPr>
        </p:nvSpPr>
        <p:spPr>
          <a:xfrm>
            <a:off x="3427999" y="3734723"/>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6" name="Google Shape;26;p3"/>
          <p:cNvSpPr txBox="1">
            <a:spLocks noGrp="1"/>
          </p:cNvSpPr>
          <p:nvPr>
            <p:ph type="subTitle" idx="17"/>
          </p:nvPr>
        </p:nvSpPr>
        <p:spPr>
          <a:xfrm>
            <a:off x="3427997" y="4147872"/>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7" name="Google Shape;27;p3"/>
          <p:cNvSpPr txBox="1">
            <a:spLocks noGrp="1"/>
          </p:cNvSpPr>
          <p:nvPr>
            <p:ph type="title" idx="18" hasCustomPrompt="1"/>
          </p:nvPr>
        </p:nvSpPr>
        <p:spPr>
          <a:xfrm>
            <a:off x="2023007" y="3992813"/>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575" y="1701225"/>
            <a:ext cx="45924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sp>
        <p:nvSpPr>
          <p:cNvPr id="10" name="Google Shape;10;p2"/>
          <p:cNvSpPr txBox="1">
            <a:spLocks noGrp="1"/>
          </p:cNvSpPr>
          <p:nvPr>
            <p:ph type="subTitle" idx="1"/>
          </p:nvPr>
        </p:nvSpPr>
        <p:spPr>
          <a:xfrm>
            <a:off x="1039575" y="3206400"/>
            <a:ext cx="2402100" cy="71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spTree>
    <p:extLst>
      <p:ext uri="{BB962C8B-B14F-4D97-AF65-F5344CB8AC3E}">
        <p14:creationId xmlns:p14="http://schemas.microsoft.com/office/powerpoint/2010/main" val="1879050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marL="914400" lvl="1"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marL="1371600" lvl="2"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marL="1828800" lvl="3"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marL="2286000" lvl="4"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marL="2743200" lvl="5"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marL="3200400" lvl="6"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marL="3657600" lvl="7"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marL="4114800" lvl="8" indent="-30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7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8.png"/><Relationship Id="rId13" Type="http://schemas.openxmlformats.org/officeDocument/2006/relationships/image" Target="../media/image213.png"/><Relationship Id="rId18" Type="http://schemas.openxmlformats.org/officeDocument/2006/relationships/image" Target="../media/image218.png"/><Relationship Id="rId3" Type="http://schemas.openxmlformats.org/officeDocument/2006/relationships/image" Target="../media/image2.png"/><Relationship Id="rId21" Type="http://schemas.openxmlformats.org/officeDocument/2006/relationships/image" Target="../media/image2210.png"/><Relationship Id="rId7" Type="http://schemas.openxmlformats.org/officeDocument/2006/relationships/image" Target="../media/image207.png"/><Relationship Id="rId12" Type="http://schemas.openxmlformats.org/officeDocument/2006/relationships/image" Target="../media/image212.png"/><Relationship Id="rId17" Type="http://schemas.openxmlformats.org/officeDocument/2006/relationships/image" Target="../media/image2170.png"/><Relationship Id="rId2" Type="http://schemas.openxmlformats.org/officeDocument/2006/relationships/notesSlide" Target="../notesSlides/notesSlide10.xml"/><Relationship Id="rId16" Type="http://schemas.openxmlformats.org/officeDocument/2006/relationships/image" Target="../media/image216.png"/><Relationship Id="rId20" Type="http://schemas.openxmlformats.org/officeDocument/2006/relationships/image" Target="../media/image2200.png"/><Relationship Id="rId1" Type="http://schemas.openxmlformats.org/officeDocument/2006/relationships/slideLayout" Target="../slideLayouts/slideLayout1.xml"/><Relationship Id="rId6" Type="http://schemas.openxmlformats.org/officeDocument/2006/relationships/image" Target="../media/image206.png"/><Relationship Id="rId11" Type="http://schemas.openxmlformats.org/officeDocument/2006/relationships/image" Target="../media/image211.png"/><Relationship Id="rId5" Type="http://schemas.openxmlformats.org/officeDocument/2006/relationships/image" Target="../media/image205.png"/><Relationship Id="rId15" Type="http://schemas.openxmlformats.org/officeDocument/2006/relationships/image" Target="../media/image215.png"/><Relationship Id="rId10" Type="http://schemas.openxmlformats.org/officeDocument/2006/relationships/image" Target="../media/image210.png"/><Relationship Id="rId19" Type="http://schemas.openxmlformats.org/officeDocument/2006/relationships/image" Target="../media/image2190.png"/><Relationship Id="rId4" Type="http://schemas.openxmlformats.org/officeDocument/2006/relationships/image" Target="../media/image204.png"/><Relationship Id="rId9" Type="http://schemas.openxmlformats.org/officeDocument/2006/relationships/image" Target="../media/image209.png"/><Relationship Id="rId14" Type="http://schemas.openxmlformats.org/officeDocument/2006/relationships/image" Target="../media/image21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2.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1.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6.png"/><Relationship Id="rId24" Type="http://schemas.openxmlformats.org/officeDocument/2006/relationships/image" Target="../media/image242.png"/><Relationship Id="rId5" Type="http://schemas.openxmlformats.org/officeDocument/2006/relationships/image" Target="../media/image8.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2220.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47.png"/><Relationship Id="rId13" Type="http://schemas.openxmlformats.org/officeDocument/2006/relationships/image" Target="../media/image252.png"/><Relationship Id="rId18" Type="http://schemas.openxmlformats.org/officeDocument/2006/relationships/image" Target="../media/image2570.png"/><Relationship Id="rId3" Type="http://schemas.openxmlformats.org/officeDocument/2006/relationships/image" Target="../media/image2.png"/><Relationship Id="rId7" Type="http://schemas.openxmlformats.org/officeDocument/2006/relationships/image" Target="../media/image246.png"/><Relationship Id="rId12" Type="http://schemas.openxmlformats.org/officeDocument/2006/relationships/image" Target="../media/image31.png"/><Relationship Id="rId17" Type="http://schemas.openxmlformats.org/officeDocument/2006/relationships/image" Target="../media/image256.png"/><Relationship Id="rId2" Type="http://schemas.openxmlformats.org/officeDocument/2006/relationships/notesSlide" Target="../notesSlides/notesSlide12.xml"/><Relationship Id="rId16" Type="http://schemas.openxmlformats.org/officeDocument/2006/relationships/image" Target="../media/image29.png"/><Relationship Id="rId20" Type="http://schemas.openxmlformats.org/officeDocument/2006/relationships/image" Target="../media/image259.png"/><Relationship Id="rId1" Type="http://schemas.openxmlformats.org/officeDocument/2006/relationships/slideLayout" Target="../slideLayouts/slideLayout1.xml"/><Relationship Id="rId6" Type="http://schemas.openxmlformats.org/officeDocument/2006/relationships/image" Target="../media/image245.png"/><Relationship Id="rId11" Type="http://schemas.openxmlformats.org/officeDocument/2006/relationships/image" Target="../media/image203.png"/><Relationship Id="rId5" Type="http://schemas.openxmlformats.org/officeDocument/2006/relationships/image" Target="../media/image244.png"/><Relationship Id="rId15" Type="http://schemas.openxmlformats.org/officeDocument/2006/relationships/image" Target="../media/image254.png"/><Relationship Id="rId10" Type="http://schemas.openxmlformats.org/officeDocument/2006/relationships/image" Target="../media/image249.png"/><Relationship Id="rId19" Type="http://schemas.openxmlformats.org/officeDocument/2006/relationships/image" Target="../media/image258.png"/><Relationship Id="rId4" Type="http://schemas.openxmlformats.org/officeDocument/2006/relationships/image" Target="../media/image243.png"/><Relationship Id="rId9" Type="http://schemas.openxmlformats.org/officeDocument/2006/relationships/image" Target="../media/image248.png"/><Relationship Id="rId14" Type="http://schemas.openxmlformats.org/officeDocument/2006/relationships/image" Target="../media/image2530.png"/></Relationships>
</file>

<file path=ppt/slides/_rels/slide13.xml.rels><?xml version="1.0" encoding="UTF-8" standalone="yes"?>
<Relationships xmlns="http://schemas.openxmlformats.org/package/2006/relationships"><Relationship Id="rId8" Type="http://schemas.openxmlformats.org/officeDocument/2006/relationships/image" Target="../media/image262.png"/><Relationship Id="rId18" Type="http://schemas.openxmlformats.org/officeDocument/2006/relationships/image" Target="../media/image259.png"/><Relationship Id="rId3" Type="http://schemas.openxmlformats.org/officeDocument/2006/relationships/image" Target="../media/image2.png"/><Relationship Id="rId21" Type="http://schemas.openxmlformats.org/officeDocument/2006/relationships/image" Target="../media/image267.png"/><Relationship Id="rId7" Type="http://schemas.openxmlformats.org/officeDocument/2006/relationships/image" Target="../media/image261.png"/><Relationship Id="rId17" Type="http://schemas.openxmlformats.org/officeDocument/2006/relationships/image" Target="../media/image2640.png"/><Relationship Id="rId2" Type="http://schemas.openxmlformats.org/officeDocument/2006/relationships/notesSlide" Target="../notesSlides/notesSlide13.xml"/><Relationship Id="rId16" Type="http://schemas.openxmlformats.org/officeDocument/2006/relationships/image" Target="../media/image256.png"/><Relationship Id="rId20" Type="http://schemas.openxmlformats.org/officeDocument/2006/relationships/image" Target="../media/image266.png"/><Relationship Id="rId1" Type="http://schemas.openxmlformats.org/officeDocument/2006/relationships/slideLayout" Target="../slideLayouts/slideLayout1.xml"/><Relationship Id="rId6" Type="http://schemas.openxmlformats.org/officeDocument/2006/relationships/image" Target="../media/image244.png"/><Relationship Id="rId11" Type="http://schemas.openxmlformats.org/officeDocument/2006/relationships/image" Target="../media/image249.png"/><Relationship Id="rId24" Type="http://schemas.openxmlformats.org/officeDocument/2006/relationships/image" Target="../media/image31.png"/><Relationship Id="rId5" Type="http://schemas.openxmlformats.org/officeDocument/2006/relationships/image" Target="../media/image243.png"/><Relationship Id="rId15" Type="http://schemas.openxmlformats.org/officeDocument/2006/relationships/image" Target="../media/image33.png"/><Relationship Id="rId23" Type="http://schemas.openxmlformats.org/officeDocument/2006/relationships/image" Target="../media/image203.png"/><Relationship Id="rId10" Type="http://schemas.openxmlformats.org/officeDocument/2006/relationships/image" Target="../media/image248.png"/><Relationship Id="rId19" Type="http://schemas.openxmlformats.org/officeDocument/2006/relationships/image" Target="../media/image265.png"/><Relationship Id="rId4" Type="http://schemas.openxmlformats.org/officeDocument/2006/relationships/image" Target="../media/image32.png"/><Relationship Id="rId9" Type="http://schemas.openxmlformats.org/officeDocument/2006/relationships/image" Target="../media/image263.png"/><Relationship Id="rId14" Type="http://schemas.openxmlformats.org/officeDocument/2006/relationships/image" Target="../media/image2530.png"/><Relationship Id="rId22" Type="http://schemas.openxmlformats.org/officeDocument/2006/relationships/image" Target="../media/image268.png"/></Relationships>
</file>

<file path=ppt/slides/_rels/slide14.xml.rels><?xml version="1.0" encoding="UTF-8" standalone="yes"?>
<Relationships xmlns="http://schemas.openxmlformats.org/package/2006/relationships"><Relationship Id="rId8" Type="http://schemas.openxmlformats.org/officeDocument/2006/relationships/image" Target="../media/image262.png"/><Relationship Id="rId18" Type="http://schemas.openxmlformats.org/officeDocument/2006/relationships/image" Target="../media/image259.png"/><Relationship Id="rId3" Type="http://schemas.openxmlformats.org/officeDocument/2006/relationships/image" Target="../media/image2.png"/><Relationship Id="rId21" Type="http://schemas.openxmlformats.org/officeDocument/2006/relationships/image" Target="../media/image272.png"/><Relationship Id="rId7" Type="http://schemas.openxmlformats.org/officeDocument/2006/relationships/image" Target="../media/image261.png"/><Relationship Id="rId17" Type="http://schemas.openxmlformats.org/officeDocument/2006/relationships/image" Target="../media/image2640.png"/><Relationship Id="rId2" Type="http://schemas.openxmlformats.org/officeDocument/2006/relationships/notesSlide" Target="../notesSlides/notesSlide14.xml"/><Relationship Id="rId16" Type="http://schemas.openxmlformats.org/officeDocument/2006/relationships/image" Target="../media/image256.png"/><Relationship Id="rId20" Type="http://schemas.openxmlformats.org/officeDocument/2006/relationships/image" Target="../media/image268.png"/><Relationship Id="rId1" Type="http://schemas.openxmlformats.org/officeDocument/2006/relationships/slideLayout" Target="../slideLayouts/slideLayout1.xml"/><Relationship Id="rId6" Type="http://schemas.openxmlformats.org/officeDocument/2006/relationships/image" Target="../media/image244.png"/><Relationship Id="rId11" Type="http://schemas.openxmlformats.org/officeDocument/2006/relationships/image" Target="../media/image249.png"/><Relationship Id="rId5" Type="http://schemas.openxmlformats.org/officeDocument/2006/relationships/image" Target="../media/image243.png"/><Relationship Id="rId15" Type="http://schemas.openxmlformats.org/officeDocument/2006/relationships/image" Target="../media/image330.png"/><Relationship Id="rId23" Type="http://schemas.openxmlformats.org/officeDocument/2006/relationships/image" Target="../media/image31.png"/><Relationship Id="rId10" Type="http://schemas.openxmlformats.org/officeDocument/2006/relationships/image" Target="../media/image248.png"/><Relationship Id="rId19" Type="http://schemas.openxmlformats.org/officeDocument/2006/relationships/image" Target="../media/image267.png"/><Relationship Id="rId4" Type="http://schemas.openxmlformats.org/officeDocument/2006/relationships/image" Target="../media/image269.png"/><Relationship Id="rId9" Type="http://schemas.openxmlformats.org/officeDocument/2006/relationships/image" Target="../media/image263.png"/><Relationship Id="rId14" Type="http://schemas.openxmlformats.org/officeDocument/2006/relationships/image" Target="../media/image2530.png"/><Relationship Id="rId22" Type="http://schemas.openxmlformats.org/officeDocument/2006/relationships/image" Target="../media/image203.png"/></Relationships>
</file>

<file path=ppt/slides/_rels/slide15.xml.rels><?xml version="1.0" encoding="UTF-8" standalone="yes"?>
<Relationships xmlns="http://schemas.openxmlformats.org/package/2006/relationships"><Relationship Id="rId13" Type="http://schemas.openxmlformats.org/officeDocument/2006/relationships/image" Target="../media/image281.png"/><Relationship Id="rId1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276.png"/><Relationship Id="rId12" Type="http://schemas.openxmlformats.org/officeDocument/2006/relationships/image" Target="../media/image261.png"/><Relationship Id="rId17" Type="http://schemas.openxmlformats.org/officeDocument/2006/relationships/image" Target="../media/image284.png"/><Relationship Id="rId2" Type="http://schemas.openxmlformats.org/officeDocument/2006/relationships/notesSlide" Target="../notesSlides/notesSlide15.xml"/><Relationship Id="rId16" Type="http://schemas.openxmlformats.org/officeDocument/2006/relationships/image" Target="../media/image283.png"/><Relationship Id="rId1" Type="http://schemas.openxmlformats.org/officeDocument/2006/relationships/slideLayout" Target="../slideLayouts/slideLayout1.xml"/><Relationship Id="rId6" Type="http://schemas.openxmlformats.org/officeDocument/2006/relationships/image" Target="../media/image275.png"/><Relationship Id="rId11" Type="http://schemas.openxmlformats.org/officeDocument/2006/relationships/image" Target="../media/image280.png"/><Relationship Id="rId5" Type="http://schemas.openxmlformats.org/officeDocument/2006/relationships/image" Target="../media/image274.png"/><Relationship Id="rId15" Type="http://schemas.openxmlformats.org/officeDocument/2006/relationships/image" Target="../media/image268.png"/><Relationship Id="rId19" Type="http://schemas.openxmlformats.org/officeDocument/2006/relationships/image" Target="../media/image120.png"/><Relationship Id="rId4" Type="http://schemas.openxmlformats.org/officeDocument/2006/relationships/image" Target="../media/image273.png"/><Relationship Id="rId9" Type="http://schemas.openxmlformats.org/officeDocument/2006/relationships/image" Target="../media/image278.png"/><Relationship Id="rId14" Type="http://schemas.openxmlformats.org/officeDocument/2006/relationships/image" Target="../media/image282.png"/></Relationships>
</file>

<file path=ppt/slides/_rels/slide16.xml.rels><?xml version="1.0" encoding="UTF-8" standalone="yes"?>
<Relationships xmlns="http://schemas.openxmlformats.org/package/2006/relationships"><Relationship Id="rId8" Type="http://schemas.openxmlformats.org/officeDocument/2006/relationships/image" Target="../media/image276.png"/><Relationship Id="rId13" Type="http://schemas.openxmlformats.org/officeDocument/2006/relationships/image" Target="../media/image261.png"/><Relationship Id="rId18" Type="http://schemas.openxmlformats.org/officeDocument/2006/relationships/image" Target="../media/image284.png"/><Relationship Id="rId3" Type="http://schemas.openxmlformats.org/officeDocument/2006/relationships/image" Target="../media/image2.png"/><Relationship Id="rId21" Type="http://schemas.openxmlformats.org/officeDocument/2006/relationships/image" Target="../media/image1410.png"/><Relationship Id="rId7" Type="http://schemas.openxmlformats.org/officeDocument/2006/relationships/image" Target="../media/image275.png"/><Relationship Id="rId12" Type="http://schemas.openxmlformats.org/officeDocument/2006/relationships/image" Target="../media/image280.png"/><Relationship Id="rId17" Type="http://schemas.openxmlformats.org/officeDocument/2006/relationships/image" Target="../media/image283.png"/><Relationship Id="rId2" Type="http://schemas.openxmlformats.org/officeDocument/2006/relationships/notesSlide" Target="../notesSlides/notesSlide16.xml"/><Relationship Id="rId16" Type="http://schemas.openxmlformats.org/officeDocument/2006/relationships/image" Target="../media/image268.png"/><Relationship Id="rId20" Type="http://schemas.openxmlformats.org/officeDocument/2006/relationships/image" Target="../media/image130.png"/><Relationship Id="rId1" Type="http://schemas.openxmlformats.org/officeDocument/2006/relationships/slideLayout" Target="../slideLayouts/slideLayout1.xml"/><Relationship Id="rId6" Type="http://schemas.openxmlformats.org/officeDocument/2006/relationships/image" Target="../media/image274.png"/><Relationship Id="rId5" Type="http://schemas.openxmlformats.org/officeDocument/2006/relationships/image" Target="../media/image286.png"/><Relationship Id="rId15" Type="http://schemas.openxmlformats.org/officeDocument/2006/relationships/image" Target="../media/image282.png"/><Relationship Id="rId10" Type="http://schemas.openxmlformats.org/officeDocument/2006/relationships/image" Target="../media/image278.png"/><Relationship Id="rId19" Type="http://schemas.openxmlformats.org/officeDocument/2006/relationships/image" Target="../media/image287.png"/><Relationship Id="rId4" Type="http://schemas.openxmlformats.org/officeDocument/2006/relationships/image" Target="../media/image285.png"/><Relationship Id="rId14" Type="http://schemas.openxmlformats.org/officeDocument/2006/relationships/image" Target="../media/image28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92.png"/><Relationship Id="rId13" Type="http://schemas.openxmlformats.org/officeDocument/2006/relationships/image" Target="../media/image297.png"/><Relationship Id="rId3" Type="http://schemas.openxmlformats.org/officeDocument/2006/relationships/image" Target="../media/image2.png"/><Relationship Id="rId7" Type="http://schemas.openxmlformats.org/officeDocument/2006/relationships/image" Target="../media/image291.png"/><Relationship Id="rId12" Type="http://schemas.openxmlformats.org/officeDocument/2006/relationships/image" Target="../media/image29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0.png"/><Relationship Id="rId11" Type="http://schemas.openxmlformats.org/officeDocument/2006/relationships/image" Target="../media/image295.png"/><Relationship Id="rId5" Type="http://schemas.openxmlformats.org/officeDocument/2006/relationships/image" Target="../media/image289.png"/><Relationship Id="rId10" Type="http://schemas.openxmlformats.org/officeDocument/2006/relationships/image" Target="../media/image294.png"/><Relationship Id="rId4" Type="http://schemas.openxmlformats.org/officeDocument/2006/relationships/image" Target="../media/image34.png"/><Relationship Id="rId9" Type="http://schemas.openxmlformats.org/officeDocument/2006/relationships/image" Target="../media/image293.png"/><Relationship Id="rId14" Type="http://schemas.openxmlformats.org/officeDocument/2006/relationships/image" Target="../media/image298.png"/></Relationships>
</file>

<file path=ppt/slides/_rels/slide19.xml.rels><?xml version="1.0" encoding="UTF-8" standalone="yes"?>
<Relationships xmlns="http://schemas.openxmlformats.org/package/2006/relationships"><Relationship Id="rId8" Type="http://schemas.openxmlformats.org/officeDocument/2006/relationships/image" Target="../media/image292.png"/><Relationship Id="rId13" Type="http://schemas.openxmlformats.org/officeDocument/2006/relationships/image" Target="../media/image297.png"/><Relationship Id="rId3" Type="http://schemas.openxmlformats.org/officeDocument/2006/relationships/image" Target="../media/image2.png"/><Relationship Id="rId7" Type="http://schemas.openxmlformats.org/officeDocument/2006/relationships/image" Target="../media/image291.png"/><Relationship Id="rId12" Type="http://schemas.openxmlformats.org/officeDocument/2006/relationships/image" Target="../media/image296.png"/><Relationship Id="rId17" Type="http://schemas.openxmlformats.org/officeDocument/2006/relationships/image" Target="../media/image303.png"/><Relationship Id="rId2" Type="http://schemas.openxmlformats.org/officeDocument/2006/relationships/notesSlide" Target="../notesSlides/notesSlide19.xml"/><Relationship Id="rId16" Type="http://schemas.openxmlformats.org/officeDocument/2006/relationships/image" Target="../media/image302.png"/><Relationship Id="rId1" Type="http://schemas.openxmlformats.org/officeDocument/2006/relationships/slideLayout" Target="../slideLayouts/slideLayout1.xml"/><Relationship Id="rId6" Type="http://schemas.openxmlformats.org/officeDocument/2006/relationships/image" Target="../media/image290.png"/><Relationship Id="rId11" Type="http://schemas.openxmlformats.org/officeDocument/2006/relationships/image" Target="../media/image300.png"/><Relationship Id="rId5" Type="http://schemas.openxmlformats.org/officeDocument/2006/relationships/image" Target="../media/image289.png"/><Relationship Id="rId15" Type="http://schemas.openxmlformats.org/officeDocument/2006/relationships/image" Target="../media/image301.png"/><Relationship Id="rId10" Type="http://schemas.openxmlformats.org/officeDocument/2006/relationships/image" Target="../media/image294.png"/><Relationship Id="rId4" Type="http://schemas.openxmlformats.org/officeDocument/2006/relationships/image" Target="../media/image299.png"/><Relationship Id="rId9" Type="http://schemas.openxmlformats.org/officeDocument/2006/relationships/image" Target="../media/image293.png"/><Relationship Id="rId14" Type="http://schemas.openxmlformats.org/officeDocument/2006/relationships/image" Target="../media/image298.png"/></Relationships>
</file>

<file path=ppt/slides/_rels/slide2.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710.png"/><Relationship Id="rId3" Type="http://schemas.openxmlformats.org/officeDocument/2006/relationships/image" Target="../media/image2.png"/><Relationship Id="rId7" Type="http://schemas.openxmlformats.org/officeDocument/2006/relationships/image" Target="../media/image80.png"/><Relationship Id="rId12" Type="http://schemas.openxmlformats.org/officeDocument/2006/relationships/image" Target="../media/image40.png"/><Relationship Id="rId2" Type="http://schemas.openxmlformats.org/officeDocument/2006/relationships/notesSlide" Target="../notesSlides/notesSlide2.xml"/><Relationship Id="rId16" Type="http://schemas.openxmlformats.org/officeDocument/2006/relationships/image" Target="../media/image1300.png"/><Relationship Id="rId1" Type="http://schemas.openxmlformats.org/officeDocument/2006/relationships/slideLayout" Target="../slideLayouts/slideLayout1.xml"/><Relationship Id="rId6" Type="http://schemas.openxmlformats.org/officeDocument/2006/relationships/image" Target="../media/image70.png"/><Relationship Id="rId11" Type="http://schemas.openxmlformats.org/officeDocument/2006/relationships/image" Target="../media/image30.png"/><Relationship Id="rId5" Type="http://schemas.openxmlformats.org/officeDocument/2006/relationships/image" Target="../media/image60.png"/><Relationship Id="rId15" Type="http://schemas.openxmlformats.org/officeDocument/2006/relationships/image" Target="../media/image1290.png"/><Relationship Id="rId10" Type="http://schemas.openxmlformats.org/officeDocument/2006/relationships/image" Target="../media/image11.png"/><Relationship Id="rId4" Type="http://schemas.openxmlformats.org/officeDocument/2006/relationships/image" Target="../media/image50.png"/><Relationship Id="rId9" Type="http://schemas.openxmlformats.org/officeDocument/2006/relationships/image" Target="../media/image10.png"/><Relationship Id="rId14" Type="http://schemas.openxmlformats.org/officeDocument/2006/relationships/image" Target="../media/image1280.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08.png"/><Relationship Id="rId3" Type="http://schemas.openxmlformats.org/officeDocument/2006/relationships/image" Target="../media/image2.png"/><Relationship Id="rId7" Type="http://schemas.openxmlformats.org/officeDocument/2006/relationships/image" Target="../media/image30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6.png"/><Relationship Id="rId5" Type="http://schemas.openxmlformats.org/officeDocument/2006/relationships/image" Target="../media/image305.png"/><Relationship Id="rId4" Type="http://schemas.openxmlformats.org/officeDocument/2006/relationships/image" Target="../media/image30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13.png"/><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10.png"/><Relationship Id="rId10" Type="http://schemas.openxmlformats.org/officeDocument/2006/relationships/image" Target="../media/image315.png"/><Relationship Id="rId4" Type="http://schemas.openxmlformats.org/officeDocument/2006/relationships/image" Target="../media/image309.png"/><Relationship Id="rId9" Type="http://schemas.openxmlformats.org/officeDocument/2006/relationships/image" Target="../media/image314.png"/></Relationships>
</file>

<file path=ppt/slides/_rels/slide3.xml.rels><?xml version="1.0" encoding="UTF-8" standalone="yes"?>
<Relationships xmlns="http://schemas.openxmlformats.org/package/2006/relationships"><Relationship Id="rId8" Type="http://schemas.openxmlformats.org/officeDocument/2006/relationships/image" Target="../media/image1350.png"/><Relationship Id="rId3" Type="http://schemas.openxmlformats.org/officeDocument/2006/relationships/image" Target="../media/image2.png"/><Relationship Id="rId7" Type="http://schemas.openxmlformats.org/officeDocument/2006/relationships/image" Target="../media/image134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7.png"/><Relationship Id="rId5" Type="http://schemas.openxmlformats.org/officeDocument/2006/relationships/image" Target="../media/image1320.png"/><Relationship Id="rId10" Type="http://schemas.openxmlformats.org/officeDocument/2006/relationships/image" Target="../media/image3.png"/><Relationship Id="rId4" Type="http://schemas.openxmlformats.org/officeDocument/2006/relationships/image" Target="../media/image1310.png"/><Relationship Id="rId9" Type="http://schemas.openxmlformats.org/officeDocument/2006/relationships/image" Target="../media/image1360.png"/></Relationships>
</file>

<file path=ppt/slides/_rels/slide4.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3" Type="http://schemas.openxmlformats.org/officeDocument/2006/relationships/image" Target="../media/image2.png"/><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5" Type="http://schemas.openxmlformats.org/officeDocument/2006/relationships/image" Target="../media/image149.png"/><Relationship Id="rId10" Type="http://schemas.openxmlformats.org/officeDocument/2006/relationships/image" Target="../media/image144.png"/><Relationship Id="rId4" Type="http://schemas.openxmlformats.org/officeDocument/2006/relationships/image" Target="../media/image1380.png"/><Relationship Id="rId9" Type="http://schemas.openxmlformats.org/officeDocument/2006/relationships/image" Target="../media/image143.png"/><Relationship Id="rId14" Type="http://schemas.openxmlformats.org/officeDocument/2006/relationships/image" Target="../media/image148.png"/></Relationships>
</file>

<file path=ppt/slides/_rels/slide5.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18" Type="http://schemas.openxmlformats.org/officeDocument/2006/relationships/image" Target="../media/image164.png"/><Relationship Id="rId26" Type="http://schemas.openxmlformats.org/officeDocument/2006/relationships/image" Target="../media/image172.png"/><Relationship Id="rId3" Type="http://schemas.openxmlformats.org/officeDocument/2006/relationships/image" Target="../media/image2.png"/><Relationship Id="rId21" Type="http://schemas.openxmlformats.org/officeDocument/2006/relationships/image" Target="../media/image167.png"/><Relationship Id="rId7" Type="http://schemas.openxmlformats.org/officeDocument/2006/relationships/image" Target="../media/image153.png"/><Relationship Id="rId12" Type="http://schemas.openxmlformats.org/officeDocument/2006/relationships/image" Target="../media/image158.png"/><Relationship Id="rId17" Type="http://schemas.openxmlformats.org/officeDocument/2006/relationships/image" Target="../media/image163.png"/><Relationship Id="rId25" Type="http://schemas.openxmlformats.org/officeDocument/2006/relationships/image" Target="../media/image171.png"/><Relationship Id="rId2" Type="http://schemas.openxmlformats.org/officeDocument/2006/relationships/notesSlide" Target="../notesSlides/notesSlide5.xml"/><Relationship Id="rId16" Type="http://schemas.openxmlformats.org/officeDocument/2006/relationships/image" Target="../media/image162.png"/><Relationship Id="rId20" Type="http://schemas.openxmlformats.org/officeDocument/2006/relationships/image" Target="../media/image166.png"/><Relationship Id="rId1" Type="http://schemas.openxmlformats.org/officeDocument/2006/relationships/slideLayout" Target="../slideLayouts/slideLayout1.xml"/><Relationship Id="rId6" Type="http://schemas.openxmlformats.org/officeDocument/2006/relationships/image" Target="../media/image152.png"/><Relationship Id="rId11" Type="http://schemas.openxmlformats.org/officeDocument/2006/relationships/image" Target="../media/image157.png"/><Relationship Id="rId24" Type="http://schemas.openxmlformats.org/officeDocument/2006/relationships/image" Target="../media/image170.png"/><Relationship Id="rId5" Type="http://schemas.openxmlformats.org/officeDocument/2006/relationships/image" Target="../media/image151.png"/><Relationship Id="rId15" Type="http://schemas.openxmlformats.org/officeDocument/2006/relationships/image" Target="../media/image161.png"/><Relationship Id="rId23" Type="http://schemas.openxmlformats.org/officeDocument/2006/relationships/image" Target="../media/image169.png"/><Relationship Id="rId10" Type="http://schemas.openxmlformats.org/officeDocument/2006/relationships/image" Target="../media/image156.png"/><Relationship Id="rId19" Type="http://schemas.openxmlformats.org/officeDocument/2006/relationships/image" Target="../media/image165.png"/><Relationship Id="rId4" Type="http://schemas.openxmlformats.org/officeDocument/2006/relationships/image" Target="../media/image150.png"/><Relationship Id="rId9" Type="http://schemas.openxmlformats.org/officeDocument/2006/relationships/image" Target="../media/image155.png"/><Relationship Id="rId14" Type="http://schemas.openxmlformats.org/officeDocument/2006/relationships/image" Target="../media/image160.png"/><Relationship Id="rId22" Type="http://schemas.openxmlformats.org/officeDocument/2006/relationships/image" Target="../media/image168.png"/><Relationship Id="rId27" Type="http://schemas.openxmlformats.org/officeDocument/2006/relationships/image" Target="../media/image173.png"/></Relationships>
</file>

<file path=ppt/slides/_rels/slide6.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18" Type="http://schemas.openxmlformats.org/officeDocument/2006/relationships/image" Target="../media/image175.png"/><Relationship Id="rId3" Type="http://schemas.openxmlformats.org/officeDocument/2006/relationships/image" Target="../media/image2.png"/><Relationship Id="rId7" Type="http://schemas.openxmlformats.org/officeDocument/2006/relationships/image" Target="../media/image153.png"/><Relationship Id="rId12" Type="http://schemas.openxmlformats.org/officeDocument/2006/relationships/image" Target="../media/image4.png"/><Relationship Id="rId17" Type="http://schemas.openxmlformats.org/officeDocument/2006/relationships/image" Target="../media/image163.png"/><Relationship Id="rId2" Type="http://schemas.openxmlformats.org/officeDocument/2006/relationships/notesSlide" Target="../notesSlides/notesSlide6.xml"/><Relationship Id="rId16" Type="http://schemas.openxmlformats.org/officeDocument/2006/relationships/image" Target="../media/image162.png"/><Relationship Id="rId1" Type="http://schemas.openxmlformats.org/officeDocument/2006/relationships/slideLayout" Target="../slideLayouts/slideLayout1.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5" Type="http://schemas.openxmlformats.org/officeDocument/2006/relationships/image" Target="../media/image161.png"/><Relationship Id="rId10" Type="http://schemas.openxmlformats.org/officeDocument/2006/relationships/image" Target="../media/image156.png"/><Relationship Id="rId4" Type="http://schemas.openxmlformats.org/officeDocument/2006/relationships/image" Target="../media/image150.png"/><Relationship Id="rId9" Type="http://schemas.openxmlformats.org/officeDocument/2006/relationships/image" Target="../media/image155.png"/><Relationship Id="rId14" Type="http://schemas.openxmlformats.org/officeDocument/2006/relationships/image" Target="../media/image160.png"/></Relationships>
</file>

<file path=ppt/slides/_rels/slide7.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18" Type="http://schemas.openxmlformats.org/officeDocument/2006/relationships/image" Target="../media/image177.png"/><Relationship Id="rId3" Type="http://schemas.openxmlformats.org/officeDocument/2006/relationships/image" Target="../media/image2.png"/><Relationship Id="rId21" Type="http://schemas.openxmlformats.org/officeDocument/2006/relationships/image" Target="../media/image180.png"/><Relationship Id="rId7" Type="http://schemas.openxmlformats.org/officeDocument/2006/relationships/image" Target="../media/image153.png"/><Relationship Id="rId12" Type="http://schemas.openxmlformats.org/officeDocument/2006/relationships/image" Target="../media/image176.png"/><Relationship Id="rId17" Type="http://schemas.openxmlformats.org/officeDocument/2006/relationships/image" Target="../media/image163.png"/><Relationship Id="rId2" Type="http://schemas.openxmlformats.org/officeDocument/2006/relationships/notesSlide" Target="../notesSlides/notesSlide7.xml"/><Relationship Id="rId16" Type="http://schemas.openxmlformats.org/officeDocument/2006/relationships/image" Target="../media/image162.png"/><Relationship Id="rId20" Type="http://schemas.openxmlformats.org/officeDocument/2006/relationships/image" Target="../media/image179.png"/><Relationship Id="rId1" Type="http://schemas.openxmlformats.org/officeDocument/2006/relationships/slideLayout" Target="../slideLayouts/slideLayout1.xml"/><Relationship Id="rId6" Type="http://schemas.openxmlformats.org/officeDocument/2006/relationships/image" Target="../media/image152.png"/><Relationship Id="rId11" Type="http://schemas.openxmlformats.org/officeDocument/2006/relationships/image" Target="../media/image157.png"/><Relationship Id="rId24" Type="http://schemas.openxmlformats.org/officeDocument/2006/relationships/image" Target="../media/image6.png"/><Relationship Id="rId5" Type="http://schemas.openxmlformats.org/officeDocument/2006/relationships/image" Target="../media/image151.png"/><Relationship Id="rId15" Type="http://schemas.openxmlformats.org/officeDocument/2006/relationships/image" Target="../media/image161.png"/><Relationship Id="rId23" Type="http://schemas.openxmlformats.org/officeDocument/2006/relationships/image" Target="../media/image5.png"/><Relationship Id="rId10" Type="http://schemas.openxmlformats.org/officeDocument/2006/relationships/image" Target="../media/image156.png"/><Relationship Id="rId19" Type="http://schemas.openxmlformats.org/officeDocument/2006/relationships/image" Target="../media/image178.png"/><Relationship Id="rId4" Type="http://schemas.openxmlformats.org/officeDocument/2006/relationships/image" Target="../media/image150.png"/><Relationship Id="rId9" Type="http://schemas.openxmlformats.org/officeDocument/2006/relationships/image" Target="../media/image155.png"/><Relationship Id="rId14" Type="http://schemas.openxmlformats.org/officeDocument/2006/relationships/image" Target="../media/image160.png"/><Relationship Id="rId22" Type="http://schemas.openxmlformats.org/officeDocument/2006/relationships/image" Target="../media/image181.png"/></Relationships>
</file>

<file path=ppt/slides/_rels/slide8.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3.png"/><Relationship Id="rId18" Type="http://schemas.openxmlformats.org/officeDocument/2006/relationships/image" Target="../media/image198.png"/><Relationship Id="rId3" Type="http://schemas.openxmlformats.org/officeDocument/2006/relationships/image" Target="../media/image2.png"/><Relationship Id="rId21" Type="http://schemas.openxmlformats.org/officeDocument/2006/relationships/image" Target="../media/image201.png"/><Relationship Id="rId7" Type="http://schemas.openxmlformats.org/officeDocument/2006/relationships/image" Target="../media/image187.png"/><Relationship Id="rId12" Type="http://schemas.openxmlformats.org/officeDocument/2006/relationships/image" Target="../media/image192.png"/><Relationship Id="rId17" Type="http://schemas.openxmlformats.org/officeDocument/2006/relationships/image" Target="../media/image197.png"/><Relationship Id="rId2" Type="http://schemas.openxmlformats.org/officeDocument/2006/relationships/notesSlide" Target="../notesSlides/notesSlide8.xml"/><Relationship Id="rId16" Type="http://schemas.openxmlformats.org/officeDocument/2006/relationships/image" Target="../media/image196.png"/><Relationship Id="rId20"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186.png"/><Relationship Id="rId11" Type="http://schemas.openxmlformats.org/officeDocument/2006/relationships/image" Target="../media/image191.png"/><Relationship Id="rId5" Type="http://schemas.openxmlformats.org/officeDocument/2006/relationships/image" Target="../media/image185.png"/><Relationship Id="rId15" Type="http://schemas.openxmlformats.org/officeDocument/2006/relationships/image" Target="../media/image195.png"/><Relationship Id="rId10" Type="http://schemas.openxmlformats.org/officeDocument/2006/relationships/image" Target="../media/image190.png"/><Relationship Id="rId19" Type="http://schemas.openxmlformats.org/officeDocument/2006/relationships/image" Target="../media/image199.png"/><Relationship Id="rId4" Type="http://schemas.openxmlformats.org/officeDocument/2006/relationships/image" Target="../media/image184.png"/><Relationship Id="rId9" Type="http://schemas.openxmlformats.org/officeDocument/2006/relationships/image" Target="../media/image189.png"/><Relationship Id="rId14" Type="http://schemas.openxmlformats.org/officeDocument/2006/relationships/image" Target="../media/image194.png"/><Relationship Id="rId22" Type="http://schemas.openxmlformats.org/officeDocument/2006/relationships/image" Target="../media/image202.png"/></Relationships>
</file>

<file path=ppt/slides/_rels/slide9.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3.png"/><Relationship Id="rId18" Type="http://schemas.openxmlformats.org/officeDocument/2006/relationships/image" Target="../media/image198.png"/><Relationship Id="rId3" Type="http://schemas.openxmlformats.org/officeDocument/2006/relationships/image" Target="../media/image2.png"/><Relationship Id="rId21" Type="http://schemas.openxmlformats.org/officeDocument/2006/relationships/image" Target="../media/image201.png"/><Relationship Id="rId7" Type="http://schemas.openxmlformats.org/officeDocument/2006/relationships/image" Target="../media/image187.png"/><Relationship Id="rId12" Type="http://schemas.openxmlformats.org/officeDocument/2006/relationships/image" Target="../media/image192.png"/><Relationship Id="rId17" Type="http://schemas.openxmlformats.org/officeDocument/2006/relationships/image" Target="../media/image197.png"/><Relationship Id="rId2" Type="http://schemas.openxmlformats.org/officeDocument/2006/relationships/notesSlide" Target="../notesSlides/notesSlide9.xml"/><Relationship Id="rId16" Type="http://schemas.openxmlformats.org/officeDocument/2006/relationships/image" Target="../media/image196.png"/><Relationship Id="rId20"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186.png"/><Relationship Id="rId11" Type="http://schemas.openxmlformats.org/officeDocument/2006/relationships/image" Target="../media/image191.png"/><Relationship Id="rId5" Type="http://schemas.openxmlformats.org/officeDocument/2006/relationships/image" Target="../media/image185.png"/><Relationship Id="rId15" Type="http://schemas.openxmlformats.org/officeDocument/2006/relationships/image" Target="../media/image195.png"/><Relationship Id="rId10" Type="http://schemas.openxmlformats.org/officeDocument/2006/relationships/image" Target="../media/image190.png"/><Relationship Id="rId19" Type="http://schemas.openxmlformats.org/officeDocument/2006/relationships/image" Target="../media/image199.png"/><Relationship Id="rId4" Type="http://schemas.openxmlformats.org/officeDocument/2006/relationships/image" Target="../media/image184.png"/><Relationship Id="rId9" Type="http://schemas.openxmlformats.org/officeDocument/2006/relationships/image" Target="../media/image189.png"/><Relationship Id="rId14" Type="http://schemas.openxmlformats.org/officeDocument/2006/relationships/image" Target="../media/image194.png"/><Relationship Id="rId2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5" name="Google Shape;125;p24"/>
          <p:cNvSpPr txBox="1">
            <a:spLocks noGrp="1"/>
          </p:cNvSpPr>
          <p:nvPr>
            <p:ph type="subTitle" idx="1"/>
          </p:nvPr>
        </p:nvSpPr>
        <p:spPr>
          <a:xfrm>
            <a:off x="2357806" y="3954077"/>
            <a:ext cx="4223855" cy="10718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600" b="1" dirty="0">
                <a:solidFill>
                  <a:srgbClr val="FF9900"/>
                </a:solidFill>
              </a:rPr>
              <a:t>Sandip Mondal</a:t>
            </a:r>
          </a:p>
          <a:p>
            <a:pPr marL="0" lvl="0" indent="0" algn="ctr" rtl="0">
              <a:spcBef>
                <a:spcPts val="0"/>
              </a:spcBef>
              <a:spcAft>
                <a:spcPts val="0"/>
              </a:spcAft>
              <a:buNone/>
            </a:pPr>
            <a:r>
              <a:rPr lang="en-US" sz="1800" b="1" dirty="0">
                <a:solidFill>
                  <a:srgbClr val="00B0F0"/>
                </a:solidFill>
              </a:rPr>
              <a:t>Assistant Professor IIT Bombay</a:t>
            </a:r>
            <a:endParaRPr lang="en-US" sz="2600" b="1" dirty="0">
              <a:solidFill>
                <a:srgbClr val="00B0F0"/>
              </a:solidFill>
            </a:endParaRPr>
          </a:p>
        </p:txBody>
      </p:sp>
      <p:sp>
        <p:nvSpPr>
          <p:cNvPr id="126" name="Google Shape;126;p24"/>
          <p:cNvSpPr txBox="1">
            <a:spLocks noGrp="1"/>
          </p:cNvSpPr>
          <p:nvPr>
            <p:ph type="ctrTitle"/>
          </p:nvPr>
        </p:nvSpPr>
        <p:spPr>
          <a:xfrm>
            <a:off x="65314" y="0"/>
            <a:ext cx="9144000" cy="830623"/>
          </a:xfrm>
          <a:prstGeom prst="rect">
            <a:avLst/>
          </a:prstGeom>
        </p:spPr>
        <p:txBody>
          <a:bodyPr spcFirstLastPara="1" wrap="square" lIns="91425" tIns="91425" rIns="91425" bIns="91425" anchor="b" anchorCtr="0">
            <a:noAutofit/>
          </a:bodyPr>
          <a:lstStyle/>
          <a:p>
            <a:pPr algn="ctr" fontAlgn="base"/>
            <a:r>
              <a:rPr lang="en-US" sz="5400" dirty="0">
                <a:solidFill>
                  <a:srgbClr val="7030A0"/>
                </a:solidFill>
              </a:rPr>
              <a:t>EE204</a:t>
            </a:r>
            <a:r>
              <a:rPr lang="en-US" sz="5400" dirty="0">
                <a:solidFill>
                  <a:srgbClr val="FF0000"/>
                </a:solidFill>
              </a:rPr>
              <a:t>:</a:t>
            </a:r>
            <a:r>
              <a:rPr lang="en-US" sz="5400" dirty="0">
                <a:solidFill>
                  <a:srgbClr val="0000FF"/>
                </a:solidFill>
              </a:rPr>
              <a:t> Analog Circuits</a:t>
            </a:r>
          </a:p>
        </p:txBody>
      </p:sp>
      <p:pic>
        <p:nvPicPr>
          <p:cNvPr id="1028" name="Picture 4" descr="IIT Bombay - Wikipedia">
            <a:extLst>
              <a:ext uri="{FF2B5EF4-FFF2-40B4-BE49-F238E27FC236}">
                <a16:creationId xmlns:a16="http://schemas.microsoft.com/office/drawing/2014/main" id="{FD24BBB9-B1EF-4996-A731-8EA96F07B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060" y="2799012"/>
            <a:ext cx="1184655" cy="115506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26;p24">
            <a:extLst>
              <a:ext uri="{FF2B5EF4-FFF2-40B4-BE49-F238E27FC236}">
                <a16:creationId xmlns:a16="http://schemas.microsoft.com/office/drawing/2014/main" id="{06790F0A-E24C-487A-87E4-857C327A31FE}"/>
              </a:ext>
            </a:extLst>
          </p:cNvPr>
          <p:cNvSpPr txBox="1">
            <a:spLocks/>
          </p:cNvSpPr>
          <p:nvPr/>
        </p:nvSpPr>
        <p:spPr>
          <a:xfrm>
            <a:off x="333828" y="1727194"/>
            <a:ext cx="8708572" cy="81265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ivvic"/>
              <a:buNone/>
              <a:defRPr sz="4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2pPr>
            <a:lvl3pPr marR="0" lvl="2"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3pPr>
            <a:lvl4pPr marR="0" lvl="3"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4pPr>
            <a:lvl5pPr marR="0" lvl="4"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5pPr>
            <a:lvl6pPr marR="0" lvl="5"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6pPr>
            <a:lvl7pPr marR="0" lvl="6"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7pPr>
            <a:lvl8pPr marR="0" lvl="7"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8pPr>
            <a:lvl9pPr marR="0" lvl="8" algn="l" rtl="0">
              <a:lnSpc>
                <a:spcPct val="100000"/>
              </a:lnSpc>
              <a:spcBef>
                <a:spcPts val="0"/>
              </a:spcBef>
              <a:spcAft>
                <a:spcPts val="0"/>
              </a:spcAft>
              <a:buClr>
                <a:srgbClr val="434343"/>
              </a:buClr>
              <a:buSzPts val="4800"/>
              <a:buFont typeface="Livvic"/>
              <a:buNone/>
              <a:defRPr sz="4800" b="1" i="0" u="none" strike="noStrike" cap="none">
                <a:solidFill>
                  <a:srgbClr val="434343"/>
                </a:solidFill>
                <a:latin typeface="Livvic"/>
                <a:ea typeface="Livvic"/>
                <a:cs typeface="Livvic"/>
                <a:sym typeface="Livvic"/>
              </a:defRPr>
            </a:lvl9pPr>
          </a:lstStyle>
          <a:p>
            <a:pPr algn="ctr" fontAlgn="base"/>
            <a:r>
              <a:rPr lang="en-US" sz="5400" dirty="0">
                <a:solidFill>
                  <a:srgbClr val="FF0000"/>
                </a:solidFill>
              </a:rPr>
              <a:t>Lecture-7</a:t>
            </a:r>
          </a:p>
        </p:txBody>
      </p:sp>
    </p:spTree>
    <p:extLst>
      <p:ext uri="{BB962C8B-B14F-4D97-AF65-F5344CB8AC3E}">
        <p14:creationId xmlns:p14="http://schemas.microsoft.com/office/powerpoint/2010/main" val="404634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10</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6452479" y="2138998"/>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6452479" y="2138998"/>
                <a:ext cx="443263" cy="307777"/>
              </a:xfrm>
              <a:prstGeom prst="rect">
                <a:avLst/>
              </a:prstGeom>
              <a:blipFill>
                <a:blip r:embed="rId4"/>
                <a:stretch>
                  <a:fillRect l="-20548" r="-31507" b="-12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6447926" y="733781"/>
            <a:ext cx="0" cy="1708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3304627" y="2004302"/>
            <a:ext cx="1331972" cy="1286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3708595" y="2183534"/>
            <a:ext cx="0" cy="9279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3708595" y="2066549"/>
            <a:ext cx="542670" cy="4190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3708595" y="2846459"/>
            <a:ext cx="595393" cy="370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4046947" y="3158901"/>
            <a:ext cx="257040" cy="57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4172793" y="3011163"/>
            <a:ext cx="142339" cy="2045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2179493" y="4240098"/>
            <a:ext cx="0" cy="2243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3123387" y="2682930"/>
            <a:ext cx="569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4069355" y="4540729"/>
            <a:ext cx="496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4197690" y="4636358"/>
            <a:ext cx="256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4265893" y="4729801"/>
            <a:ext cx="123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flipV="1">
            <a:off x="820761" y="4432553"/>
            <a:ext cx="5649180" cy="20224"/>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4240274" y="758018"/>
            <a:ext cx="2216008" cy="14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3613564" y="1244317"/>
            <a:ext cx="1328396" cy="330996"/>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6136247" y="2454282"/>
            <a:ext cx="6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6249073" y="2549006"/>
            <a:ext cx="414419"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6452984" y="2549006"/>
            <a:ext cx="0" cy="1906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E84F4079-E34D-ED43-29EB-F9C1DCECC276}"/>
                  </a:ext>
                </a:extLst>
              </p:cNvPr>
              <p:cNvSpPr txBox="1"/>
              <p:nvPr/>
            </p:nvSpPr>
            <p:spPr>
              <a:xfrm>
                <a:off x="4416731" y="1306906"/>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27" name="TextBox 24">
                <a:extLst>
                  <a:ext uri="{FF2B5EF4-FFF2-40B4-BE49-F238E27FC236}">
                    <a16:creationId xmlns:a16="http://schemas.microsoft.com/office/drawing/2014/main" id="{E84F4079-E34D-ED43-29EB-F9C1DCECC276}"/>
                  </a:ext>
                </a:extLst>
              </p:cNvPr>
              <p:cNvSpPr txBox="1">
                <a:spLocks noRot="1" noChangeAspect="1" noMove="1" noResize="1" noEditPoints="1" noAdjustHandles="1" noChangeArrowheads="1" noChangeShapeType="1" noTextEdit="1"/>
              </p:cNvSpPr>
              <p:nvPr/>
            </p:nvSpPr>
            <p:spPr>
              <a:xfrm>
                <a:off x="4416731" y="1306906"/>
                <a:ext cx="443263" cy="307777"/>
              </a:xfrm>
              <a:prstGeom prst="rect">
                <a:avLst/>
              </a:prstGeom>
              <a:blipFill>
                <a:blip r:embed="rId5"/>
                <a:stretch>
                  <a:fillRect l="-138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5">
                <a:extLst>
                  <a:ext uri="{FF2B5EF4-FFF2-40B4-BE49-F238E27FC236}">
                    <a16:creationId xmlns:a16="http://schemas.microsoft.com/office/drawing/2014/main" id="{BF8A4A36-43F2-1D1B-BFCC-0EC733CEB4F4}"/>
                  </a:ext>
                </a:extLst>
              </p:cNvPr>
              <p:cNvSpPr txBox="1"/>
              <p:nvPr/>
            </p:nvSpPr>
            <p:spPr>
              <a:xfrm>
                <a:off x="5237696" y="1799067"/>
                <a:ext cx="11566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𝑜</m:t>
                          </m:r>
                        </m:sub>
                      </m:sSub>
                      <m:r>
                        <a:rPr lang="en-US" sz="2000" b="0" i="1" smtClean="0">
                          <a:latin typeface="Cambria Math" panose="02040503050406030204" pitchFamily="18" charset="0"/>
                        </a:rPr>
                        <m:t>=10</m:t>
                      </m:r>
                      <m:r>
                        <a:rPr lang="en-US" sz="2000" b="0" i="1" smtClean="0">
                          <a:latin typeface="Cambria Math" panose="02040503050406030204" pitchFamily="18" charset="0"/>
                        </a:rPr>
                        <m:t>𝑉</m:t>
                      </m:r>
                    </m:oMath>
                  </m:oMathPara>
                </a14:m>
                <a:endParaRPr lang="en-US" sz="2000" dirty="0"/>
              </a:p>
            </p:txBody>
          </p:sp>
        </mc:Choice>
        <mc:Fallback xmlns="">
          <p:sp>
            <p:nvSpPr>
              <p:cNvPr id="28" name="TextBox 25">
                <a:extLst>
                  <a:ext uri="{FF2B5EF4-FFF2-40B4-BE49-F238E27FC236}">
                    <a16:creationId xmlns:a16="http://schemas.microsoft.com/office/drawing/2014/main" id="{BF8A4A36-43F2-1D1B-BFCC-0EC733CEB4F4}"/>
                  </a:ext>
                </a:extLst>
              </p:cNvPr>
              <p:cNvSpPr txBox="1">
                <a:spLocks noRot="1" noChangeAspect="1" noMove="1" noResize="1" noEditPoints="1" noAdjustHandles="1" noChangeArrowheads="1" noChangeShapeType="1" noTextEdit="1"/>
              </p:cNvSpPr>
              <p:nvPr/>
            </p:nvSpPr>
            <p:spPr>
              <a:xfrm>
                <a:off x="5237696" y="1799067"/>
                <a:ext cx="1156646" cy="307777"/>
              </a:xfrm>
              <a:prstGeom prst="rect">
                <a:avLst/>
              </a:prstGeom>
              <a:blipFill>
                <a:blip r:embed="rId6"/>
                <a:stretch>
                  <a:fillRect b="-7143"/>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6">
                <a:extLst>
                  <a:ext uri="{FF2B5EF4-FFF2-40B4-BE49-F238E27FC236}">
                    <a16:creationId xmlns:a16="http://schemas.microsoft.com/office/drawing/2014/main" id="{21845ED9-5AEB-2885-8C44-86B6CE74A9C2}"/>
                  </a:ext>
                </a:extLst>
              </p:cNvPr>
              <p:cNvSpPr txBox="1"/>
              <p:nvPr/>
            </p:nvSpPr>
            <p:spPr>
              <a:xfrm>
                <a:off x="3078474" y="2918975"/>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𝐵𝐸</m:t>
                          </m:r>
                        </m:sub>
                      </m:sSub>
                    </m:oMath>
                  </m:oMathPara>
                </a14:m>
                <a:endParaRPr lang="en-US" sz="2000" dirty="0"/>
              </a:p>
            </p:txBody>
          </p:sp>
        </mc:Choice>
        <mc:Fallback xmlns="">
          <p:sp>
            <p:nvSpPr>
              <p:cNvPr id="29" name="TextBox 26">
                <a:extLst>
                  <a:ext uri="{FF2B5EF4-FFF2-40B4-BE49-F238E27FC236}">
                    <a16:creationId xmlns:a16="http://schemas.microsoft.com/office/drawing/2014/main" id="{21845ED9-5AEB-2885-8C44-86B6CE74A9C2}"/>
                  </a:ext>
                </a:extLst>
              </p:cNvPr>
              <p:cNvSpPr txBox="1">
                <a:spLocks noRot="1" noChangeAspect="1" noMove="1" noResize="1" noEditPoints="1" noAdjustHandles="1" noChangeArrowheads="1" noChangeShapeType="1" noTextEdit="1"/>
              </p:cNvSpPr>
              <p:nvPr/>
            </p:nvSpPr>
            <p:spPr>
              <a:xfrm>
                <a:off x="3078474" y="2918975"/>
                <a:ext cx="443263" cy="307777"/>
              </a:xfrm>
              <a:prstGeom prst="rect">
                <a:avLst/>
              </a:prstGeom>
              <a:blipFill>
                <a:blip r:embed="rId7"/>
                <a:stretch>
                  <a:fillRect l="-13699" r="-411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2720903" y="2704898"/>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2720903" y="2704898"/>
                <a:ext cx="443263" cy="307777"/>
              </a:xfrm>
              <a:prstGeom prst="rect">
                <a:avLst/>
              </a:prstGeom>
              <a:blipFill>
                <a:blip r:embed="rId8"/>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3293482" y="3203451"/>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3293482" y="3203451"/>
                <a:ext cx="443263" cy="307777"/>
              </a:xfrm>
              <a:prstGeom prst="rect">
                <a:avLst/>
              </a:prstGeom>
              <a:blipFill>
                <a:blip r:embed="rId9"/>
                <a:stretch>
                  <a:fillRect/>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1543020" y="1863772"/>
            <a:ext cx="1328396" cy="350514"/>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2163803" y="2685307"/>
            <a:ext cx="964676" cy="4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2169700" y="745905"/>
            <a:ext cx="21342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2170788" y="742502"/>
            <a:ext cx="0" cy="845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4240399" y="1922960"/>
            <a:ext cx="4281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4769793" y="1766123"/>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4693593" y="1766123"/>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4769436" y="1916989"/>
            <a:ext cx="372348" cy="1017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1547149" y="3418095"/>
            <a:ext cx="1328396" cy="350514"/>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3686612" y="3699812"/>
            <a:ext cx="1328396" cy="350514"/>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2170788" y="2698052"/>
            <a:ext cx="0" cy="3218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115">
                <a:extLst>
                  <a:ext uri="{FF2B5EF4-FFF2-40B4-BE49-F238E27FC236}">
                    <a16:creationId xmlns:a16="http://schemas.microsoft.com/office/drawing/2014/main" id="{71AB5A49-35F2-58CC-4191-EE2C3A3E28BB}"/>
                  </a:ext>
                </a:extLst>
              </p:cNvPr>
              <p:cNvSpPr txBox="1"/>
              <p:nvPr/>
            </p:nvSpPr>
            <p:spPr>
              <a:xfrm>
                <a:off x="3758298" y="3792914"/>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oMath>
                  </m:oMathPara>
                </a14:m>
                <a:endParaRPr lang="en-US" sz="2000" dirty="0"/>
              </a:p>
            </p:txBody>
          </p:sp>
        </mc:Choice>
        <mc:Fallback xmlns="">
          <p:sp>
            <p:nvSpPr>
              <p:cNvPr id="54" name="TextBox 115">
                <a:extLst>
                  <a:ext uri="{FF2B5EF4-FFF2-40B4-BE49-F238E27FC236}">
                    <a16:creationId xmlns:a16="http://schemas.microsoft.com/office/drawing/2014/main" id="{71AB5A49-35F2-58CC-4191-EE2C3A3E28BB}"/>
                  </a:ext>
                </a:extLst>
              </p:cNvPr>
              <p:cNvSpPr txBox="1">
                <a:spLocks noRot="1" noChangeAspect="1" noMove="1" noResize="1" noEditPoints="1" noAdjustHandles="1" noChangeArrowheads="1" noChangeShapeType="1" noTextEdit="1"/>
              </p:cNvSpPr>
              <p:nvPr/>
            </p:nvSpPr>
            <p:spPr>
              <a:xfrm>
                <a:off x="3758298" y="3792914"/>
                <a:ext cx="443263" cy="307777"/>
              </a:xfrm>
              <a:prstGeom prst="rect">
                <a:avLst/>
              </a:prstGeom>
              <a:blipFill>
                <a:blip r:embed="rId10"/>
                <a:stretch>
                  <a:fillRect l="-4167"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4771993" y="1560949"/>
                <a:ext cx="327462"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4771993" y="1560949"/>
                <a:ext cx="327462" cy="307777"/>
              </a:xfrm>
              <a:prstGeom prst="rect">
                <a:avLst/>
              </a:prstGeom>
              <a:blipFill>
                <a:blip r:embed="rId11"/>
                <a:stretch>
                  <a:fillRect l="-16667" r="-5556"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a:off x="1325342" y="1247500"/>
                <a:ext cx="867335" cy="60843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a:off x="1325342" y="1247500"/>
                <a:ext cx="867335" cy="608436"/>
              </a:xfrm>
              <a:prstGeom prst="rect">
                <a:avLst/>
              </a:prstGeom>
              <a:blipFill>
                <a:blip r:embed="rId12"/>
                <a:stretch>
                  <a:fillRect l="-9091" r="-9790" b="-5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ABCF84C9-5AD2-F9EB-573B-CFB1C1DFAD8E}"/>
                  </a:ext>
                </a:extLst>
              </p:cNvPr>
              <p:cNvSpPr txBox="1"/>
              <p:nvPr/>
            </p:nvSpPr>
            <p:spPr>
              <a:xfrm>
                <a:off x="1303495" y="3553861"/>
                <a:ext cx="713599" cy="60843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55" name="TextBox 22">
                <a:extLst>
                  <a:ext uri="{FF2B5EF4-FFF2-40B4-BE49-F238E27FC236}">
                    <a16:creationId xmlns:a16="http://schemas.microsoft.com/office/drawing/2014/main" id="{ABCF84C9-5AD2-F9EB-573B-CFB1C1DFAD8E}"/>
                  </a:ext>
                </a:extLst>
              </p:cNvPr>
              <p:cNvSpPr txBox="1">
                <a:spLocks noRot="1" noChangeAspect="1" noMove="1" noResize="1" noEditPoints="1" noAdjustHandles="1" noChangeArrowheads="1" noChangeShapeType="1" noTextEdit="1"/>
              </p:cNvSpPr>
              <p:nvPr/>
            </p:nvSpPr>
            <p:spPr>
              <a:xfrm>
                <a:off x="1303495" y="3553861"/>
                <a:ext cx="713599" cy="608436"/>
              </a:xfrm>
              <a:prstGeom prst="rect">
                <a:avLst/>
              </a:prstGeom>
              <a:blipFill>
                <a:blip r:embed="rId13"/>
                <a:stretch>
                  <a:fillRect l="-12821" r="-32479"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0F51C477-3A05-536C-2EA7-724B4BB7B91B}"/>
                  </a:ext>
                </a:extLst>
              </p:cNvPr>
              <p:cNvSpPr txBox="1"/>
              <p:nvPr/>
            </p:nvSpPr>
            <p:spPr>
              <a:xfrm>
                <a:off x="1552370" y="2305718"/>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7" name="TextBox 23">
                <a:extLst>
                  <a:ext uri="{FF2B5EF4-FFF2-40B4-BE49-F238E27FC236}">
                    <a16:creationId xmlns:a16="http://schemas.microsoft.com/office/drawing/2014/main" id="{0F51C477-3A05-536C-2EA7-724B4BB7B91B}"/>
                  </a:ext>
                </a:extLst>
              </p:cNvPr>
              <p:cNvSpPr txBox="1">
                <a:spLocks noRot="1" noChangeAspect="1" noMove="1" noResize="1" noEditPoints="1" noAdjustHandles="1" noChangeArrowheads="1" noChangeShapeType="1" noTextEdit="1"/>
              </p:cNvSpPr>
              <p:nvPr/>
            </p:nvSpPr>
            <p:spPr>
              <a:xfrm>
                <a:off x="1552370" y="2305718"/>
                <a:ext cx="574446" cy="307777"/>
              </a:xfrm>
              <a:prstGeom prst="rect">
                <a:avLst/>
              </a:prstGeom>
              <a:blipFill>
                <a:blip r:embed="rId14"/>
                <a:stretch>
                  <a:fillRect l="-12121" r="-8081"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23">
                <a:extLst>
                  <a:ext uri="{FF2B5EF4-FFF2-40B4-BE49-F238E27FC236}">
                    <a16:creationId xmlns:a16="http://schemas.microsoft.com/office/drawing/2014/main" id="{AB8BA354-1B4C-B46C-3443-9BF9BC963646}"/>
                  </a:ext>
                </a:extLst>
              </p:cNvPr>
              <p:cNvSpPr txBox="1"/>
              <p:nvPr/>
            </p:nvSpPr>
            <p:spPr>
              <a:xfrm>
                <a:off x="2667053" y="2341594"/>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8" name="TextBox 23">
                <a:extLst>
                  <a:ext uri="{FF2B5EF4-FFF2-40B4-BE49-F238E27FC236}">
                    <a16:creationId xmlns:a16="http://schemas.microsoft.com/office/drawing/2014/main" id="{AB8BA354-1B4C-B46C-3443-9BF9BC963646}"/>
                  </a:ext>
                </a:extLst>
              </p:cNvPr>
              <p:cNvSpPr txBox="1">
                <a:spLocks noRot="1" noChangeAspect="1" noMove="1" noResize="1" noEditPoints="1" noAdjustHandles="1" noChangeArrowheads="1" noChangeShapeType="1" noTextEdit="1"/>
              </p:cNvSpPr>
              <p:nvPr/>
            </p:nvSpPr>
            <p:spPr>
              <a:xfrm>
                <a:off x="2667053" y="2341594"/>
                <a:ext cx="574446" cy="307777"/>
              </a:xfrm>
              <a:prstGeom prst="rect">
                <a:avLst/>
              </a:prstGeom>
              <a:blipFill>
                <a:blip r:embed="rId15"/>
                <a:stretch>
                  <a:fillRect l="-12121" r="-8081"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23">
                <a:extLst>
                  <a:ext uri="{FF2B5EF4-FFF2-40B4-BE49-F238E27FC236}">
                    <a16:creationId xmlns:a16="http://schemas.microsoft.com/office/drawing/2014/main" id="{C4C9B2F5-8234-F376-1C77-37C1A867981C}"/>
                  </a:ext>
                </a:extLst>
              </p:cNvPr>
              <p:cNvSpPr txBox="1"/>
              <p:nvPr/>
            </p:nvSpPr>
            <p:spPr>
              <a:xfrm>
                <a:off x="4406370" y="3148221"/>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6.9 </m:t>
                      </m:r>
                      <m:r>
                        <a:rPr lang="en-US" sz="2000" b="0" i="1" smtClean="0">
                          <a:latin typeface="Cambria Math" panose="02040503050406030204" pitchFamily="18" charset="0"/>
                        </a:rPr>
                        <m:t>𝑉</m:t>
                      </m:r>
                    </m:oMath>
                  </m:oMathPara>
                </a14:m>
                <a:endParaRPr lang="en-US" sz="2000" dirty="0"/>
              </a:p>
            </p:txBody>
          </p:sp>
        </mc:Choice>
        <mc:Fallback xmlns="">
          <p:sp>
            <p:nvSpPr>
              <p:cNvPr id="2" name="TextBox 23">
                <a:extLst>
                  <a:ext uri="{FF2B5EF4-FFF2-40B4-BE49-F238E27FC236}">
                    <a16:creationId xmlns:a16="http://schemas.microsoft.com/office/drawing/2014/main" id="{C4C9B2F5-8234-F376-1C77-37C1A867981C}"/>
                  </a:ext>
                </a:extLst>
              </p:cNvPr>
              <p:cNvSpPr txBox="1">
                <a:spLocks noRot="1" noChangeAspect="1" noMove="1" noResize="1" noEditPoints="1" noAdjustHandles="1" noChangeArrowheads="1" noChangeShapeType="1" noTextEdit="1"/>
              </p:cNvSpPr>
              <p:nvPr/>
            </p:nvSpPr>
            <p:spPr>
              <a:xfrm>
                <a:off x="4406370" y="3148221"/>
                <a:ext cx="574446" cy="307777"/>
              </a:xfrm>
              <a:prstGeom prst="rect">
                <a:avLst/>
              </a:prstGeom>
              <a:blipFill>
                <a:blip r:embed="rId16"/>
                <a:stretch>
                  <a:fillRect l="-12121" r="-8081"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115">
                <a:extLst>
                  <a:ext uri="{FF2B5EF4-FFF2-40B4-BE49-F238E27FC236}">
                    <a16:creationId xmlns:a16="http://schemas.microsoft.com/office/drawing/2014/main" id="{A3FC9D69-5B48-E27F-6CA4-F1654AB094FD}"/>
                  </a:ext>
                </a:extLst>
              </p:cNvPr>
              <p:cNvSpPr txBox="1"/>
              <p:nvPr/>
            </p:nvSpPr>
            <p:spPr>
              <a:xfrm>
                <a:off x="3515841" y="1230362"/>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𝑪</m:t>
                          </m:r>
                        </m:sub>
                      </m:sSub>
                    </m:oMath>
                  </m:oMathPara>
                </a14:m>
                <a:endParaRPr lang="en-US" sz="2000" b="1" dirty="0">
                  <a:solidFill>
                    <a:srgbClr val="00CC00"/>
                  </a:solidFill>
                </a:endParaRPr>
              </a:p>
            </p:txBody>
          </p:sp>
        </mc:Choice>
        <mc:Fallback xmlns="">
          <p:sp>
            <p:nvSpPr>
              <p:cNvPr id="33" name="TextBox 115">
                <a:extLst>
                  <a:ext uri="{FF2B5EF4-FFF2-40B4-BE49-F238E27FC236}">
                    <a16:creationId xmlns:a16="http://schemas.microsoft.com/office/drawing/2014/main" id="{A3FC9D69-5B48-E27F-6CA4-F1654AB094FD}"/>
                  </a:ext>
                </a:extLst>
              </p:cNvPr>
              <p:cNvSpPr txBox="1">
                <a:spLocks noRot="1" noChangeAspect="1" noMove="1" noResize="1" noEditPoints="1" noAdjustHandles="1" noChangeArrowheads="1" noChangeShapeType="1" noTextEdit="1"/>
              </p:cNvSpPr>
              <p:nvPr/>
            </p:nvSpPr>
            <p:spPr>
              <a:xfrm>
                <a:off x="3515841" y="1230362"/>
                <a:ext cx="539242" cy="307777"/>
              </a:xfrm>
              <a:prstGeom prst="rect">
                <a:avLst/>
              </a:prstGeom>
              <a:blipFill>
                <a:blip r:embed="rId17"/>
                <a:stretch>
                  <a:fillRect b="-1454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115">
                <a:extLst>
                  <a:ext uri="{FF2B5EF4-FFF2-40B4-BE49-F238E27FC236}">
                    <a16:creationId xmlns:a16="http://schemas.microsoft.com/office/drawing/2014/main" id="{5987BC37-68F8-16BA-FDAB-DEEB34C05EA1}"/>
                  </a:ext>
                </a:extLst>
              </p:cNvPr>
              <p:cNvSpPr txBox="1"/>
              <p:nvPr/>
            </p:nvSpPr>
            <p:spPr>
              <a:xfrm>
                <a:off x="4700204" y="4026990"/>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𝑬</m:t>
                          </m:r>
                        </m:sub>
                      </m:sSub>
                    </m:oMath>
                  </m:oMathPara>
                </a14:m>
                <a:endParaRPr lang="en-US" sz="2000" b="1" dirty="0">
                  <a:solidFill>
                    <a:srgbClr val="00CC00"/>
                  </a:solidFill>
                </a:endParaRPr>
              </a:p>
            </p:txBody>
          </p:sp>
        </mc:Choice>
        <mc:Fallback xmlns="">
          <p:sp>
            <p:nvSpPr>
              <p:cNvPr id="26" name="TextBox 115">
                <a:extLst>
                  <a:ext uri="{FF2B5EF4-FFF2-40B4-BE49-F238E27FC236}">
                    <a16:creationId xmlns:a16="http://schemas.microsoft.com/office/drawing/2014/main" id="{5987BC37-68F8-16BA-FDAB-DEEB34C05EA1}"/>
                  </a:ext>
                </a:extLst>
              </p:cNvPr>
              <p:cNvSpPr txBox="1">
                <a:spLocks noRot="1" noChangeAspect="1" noMove="1" noResize="1" noEditPoints="1" noAdjustHandles="1" noChangeArrowheads="1" noChangeShapeType="1" noTextEdit="1"/>
              </p:cNvSpPr>
              <p:nvPr/>
            </p:nvSpPr>
            <p:spPr>
              <a:xfrm>
                <a:off x="4700204" y="4026990"/>
                <a:ext cx="539242" cy="307777"/>
              </a:xfrm>
              <a:prstGeom prst="rect">
                <a:avLst/>
              </a:prstGeom>
              <a:blipFill>
                <a:blip r:embed="rId18"/>
                <a:stretch>
                  <a:fillRect b="-1454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115">
                <a:extLst>
                  <a:ext uri="{FF2B5EF4-FFF2-40B4-BE49-F238E27FC236}">
                    <a16:creationId xmlns:a16="http://schemas.microsoft.com/office/drawing/2014/main" id="{52C5BB48-E4E9-F12A-5DEC-D76521E8405E}"/>
                  </a:ext>
                </a:extLst>
              </p:cNvPr>
              <p:cNvSpPr txBox="1"/>
              <p:nvPr/>
            </p:nvSpPr>
            <p:spPr>
              <a:xfrm>
                <a:off x="2212488" y="2736901"/>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𝑩</m:t>
                          </m:r>
                        </m:sub>
                      </m:sSub>
                    </m:oMath>
                  </m:oMathPara>
                </a14:m>
                <a:endParaRPr lang="en-US" sz="2000" b="1" dirty="0">
                  <a:solidFill>
                    <a:srgbClr val="00CC00"/>
                  </a:solidFill>
                </a:endParaRPr>
              </a:p>
            </p:txBody>
          </p:sp>
        </mc:Choice>
        <mc:Fallback xmlns="">
          <p:sp>
            <p:nvSpPr>
              <p:cNvPr id="36" name="TextBox 115">
                <a:extLst>
                  <a:ext uri="{FF2B5EF4-FFF2-40B4-BE49-F238E27FC236}">
                    <a16:creationId xmlns:a16="http://schemas.microsoft.com/office/drawing/2014/main" id="{52C5BB48-E4E9-F12A-5DEC-D76521E8405E}"/>
                  </a:ext>
                </a:extLst>
              </p:cNvPr>
              <p:cNvSpPr txBox="1">
                <a:spLocks noRot="1" noChangeAspect="1" noMove="1" noResize="1" noEditPoints="1" noAdjustHandles="1" noChangeArrowheads="1" noChangeShapeType="1" noTextEdit="1"/>
              </p:cNvSpPr>
              <p:nvPr/>
            </p:nvSpPr>
            <p:spPr>
              <a:xfrm>
                <a:off x="2212488" y="2736901"/>
                <a:ext cx="539242" cy="307777"/>
              </a:xfrm>
              <a:prstGeom prst="rect">
                <a:avLst/>
              </a:prstGeom>
              <a:blipFill>
                <a:blip r:embed="rId19"/>
                <a:stretch>
                  <a:fillRect b="-1454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23">
                <a:extLst>
                  <a:ext uri="{FF2B5EF4-FFF2-40B4-BE49-F238E27FC236}">
                    <a16:creationId xmlns:a16="http://schemas.microsoft.com/office/drawing/2014/main" id="{5F8BC531-8928-FC93-51A6-FAF614614663}"/>
                  </a:ext>
                </a:extLst>
              </p:cNvPr>
              <p:cNvSpPr txBox="1"/>
              <p:nvPr/>
            </p:nvSpPr>
            <p:spPr>
              <a:xfrm>
                <a:off x="4006291" y="383635"/>
                <a:ext cx="624765"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35" name="TextBox 23">
                <a:extLst>
                  <a:ext uri="{FF2B5EF4-FFF2-40B4-BE49-F238E27FC236}">
                    <a16:creationId xmlns:a16="http://schemas.microsoft.com/office/drawing/2014/main" id="{5F8BC531-8928-FC93-51A6-FAF614614663}"/>
                  </a:ext>
                </a:extLst>
              </p:cNvPr>
              <p:cNvSpPr txBox="1">
                <a:spLocks noRot="1" noChangeAspect="1" noMove="1" noResize="1" noEditPoints="1" noAdjustHandles="1" noChangeArrowheads="1" noChangeShapeType="1" noTextEdit="1"/>
              </p:cNvSpPr>
              <p:nvPr/>
            </p:nvSpPr>
            <p:spPr>
              <a:xfrm>
                <a:off x="4006291" y="383635"/>
                <a:ext cx="624765" cy="307777"/>
              </a:xfrm>
              <a:prstGeom prst="rect">
                <a:avLst/>
              </a:prstGeom>
              <a:blipFill>
                <a:blip r:embed="rId20"/>
                <a:stretch>
                  <a:fillRect l="-2778" b="-545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23">
                <a:extLst>
                  <a:ext uri="{FF2B5EF4-FFF2-40B4-BE49-F238E27FC236}">
                    <a16:creationId xmlns:a16="http://schemas.microsoft.com/office/drawing/2014/main" id="{2ACB33A5-424C-2A0A-8116-C38C6FD0AAEB}"/>
                  </a:ext>
                </a:extLst>
              </p:cNvPr>
              <p:cNvSpPr txBox="1"/>
              <p:nvPr/>
            </p:nvSpPr>
            <p:spPr>
              <a:xfrm>
                <a:off x="4463222" y="1002303"/>
                <a:ext cx="624765"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5 </m:t>
                      </m:r>
                      <m:r>
                        <a:rPr lang="en-US" sz="2000" b="0" i="1" smtClean="0">
                          <a:latin typeface="Cambria Math" panose="02040503050406030204" pitchFamily="18" charset="0"/>
                        </a:rPr>
                        <m:t>𝑉</m:t>
                      </m:r>
                    </m:oMath>
                  </m:oMathPara>
                </a14:m>
                <a:endParaRPr lang="en-US" sz="2000" dirty="0"/>
              </a:p>
            </p:txBody>
          </p:sp>
        </mc:Choice>
        <mc:Fallback xmlns="">
          <p:sp>
            <p:nvSpPr>
              <p:cNvPr id="41" name="TextBox 23">
                <a:extLst>
                  <a:ext uri="{FF2B5EF4-FFF2-40B4-BE49-F238E27FC236}">
                    <a16:creationId xmlns:a16="http://schemas.microsoft.com/office/drawing/2014/main" id="{2ACB33A5-424C-2A0A-8116-C38C6FD0AAEB}"/>
                  </a:ext>
                </a:extLst>
              </p:cNvPr>
              <p:cNvSpPr txBox="1">
                <a:spLocks noRot="1" noChangeAspect="1" noMove="1" noResize="1" noEditPoints="1" noAdjustHandles="1" noChangeArrowheads="1" noChangeShapeType="1" noTextEdit="1"/>
              </p:cNvSpPr>
              <p:nvPr/>
            </p:nvSpPr>
            <p:spPr>
              <a:xfrm>
                <a:off x="4463222" y="1002303"/>
                <a:ext cx="624765" cy="307777"/>
              </a:xfrm>
              <a:prstGeom prst="rect">
                <a:avLst/>
              </a:prstGeom>
              <a:blipFill>
                <a:blip r:embed="rId21"/>
                <a:stretch>
                  <a:fillRect b="-3571"/>
                </a:stretch>
              </a:blipFill>
              <a:ln w="28575">
                <a:solidFill>
                  <a:srgbClr val="00CC00"/>
                </a:solidFill>
              </a:ln>
            </p:spPr>
            <p:txBody>
              <a:bodyPr/>
              <a:lstStyle/>
              <a:p>
                <a:r>
                  <a:rPr lang="en-US">
                    <a:noFill/>
                  </a:rPr>
                  <a:t> </a:t>
                </a:r>
              </a:p>
            </p:txBody>
          </p:sp>
        </mc:Fallback>
      </mc:AlternateContent>
      <p:sp>
        <p:nvSpPr>
          <p:cNvPr id="60" name="TextBox 59">
            <a:extLst>
              <a:ext uri="{FF2B5EF4-FFF2-40B4-BE49-F238E27FC236}">
                <a16:creationId xmlns:a16="http://schemas.microsoft.com/office/drawing/2014/main" id="{E5CC1DAF-6AFF-54D7-FC04-F183BB27A358}"/>
              </a:ext>
            </a:extLst>
          </p:cNvPr>
          <p:cNvSpPr txBox="1"/>
          <p:nvPr/>
        </p:nvSpPr>
        <p:spPr>
          <a:xfrm>
            <a:off x="6729716" y="699875"/>
            <a:ext cx="2325074" cy="707886"/>
          </a:xfrm>
          <a:prstGeom prst="rect">
            <a:avLst/>
          </a:prstGeom>
          <a:noFill/>
          <a:ln>
            <a:solidFill>
              <a:schemeClr val="accent1"/>
            </a:solidFill>
          </a:ln>
        </p:spPr>
        <p:txBody>
          <a:bodyPr wrap="square">
            <a:spAutoFit/>
          </a:bodyPr>
          <a:lstStyle/>
          <a:p>
            <a:pPr lvl="0" algn="just"/>
            <a:r>
              <a:rPr lang="en-US" sz="2000" dirty="0">
                <a:solidFill>
                  <a:srgbClr val="080808"/>
                </a:solidFill>
              </a:rPr>
              <a:t>What is the AC swing you want?</a:t>
            </a:r>
            <a:endParaRPr lang="en-US" sz="2000" dirty="0"/>
          </a:p>
        </p:txBody>
      </p:sp>
      <p:cxnSp>
        <p:nvCxnSpPr>
          <p:cNvPr id="42" name="Straight Connector 41">
            <a:extLst>
              <a:ext uri="{FF2B5EF4-FFF2-40B4-BE49-F238E27FC236}">
                <a16:creationId xmlns:a16="http://schemas.microsoft.com/office/drawing/2014/main" id="{2FEB9F02-443F-2B9F-691C-DC993E79E565}"/>
              </a:ext>
            </a:extLst>
          </p:cNvPr>
          <p:cNvCxnSpPr>
            <a:cxnSpLocks/>
          </p:cNvCxnSpPr>
          <p:nvPr/>
        </p:nvCxnSpPr>
        <p:spPr>
          <a:xfrm flipV="1">
            <a:off x="1539353" y="2692036"/>
            <a:ext cx="661991" cy="49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A36047A-BBA9-AC53-6F04-E676FA157395}"/>
              </a:ext>
            </a:extLst>
          </p:cNvPr>
          <p:cNvCxnSpPr>
            <a:cxnSpLocks/>
          </p:cNvCxnSpPr>
          <p:nvPr/>
        </p:nvCxnSpPr>
        <p:spPr>
          <a:xfrm>
            <a:off x="1539353" y="2547852"/>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6BB7721-ED54-1E28-F829-901B77499E89}"/>
              </a:ext>
            </a:extLst>
          </p:cNvPr>
          <p:cNvCxnSpPr>
            <a:cxnSpLocks/>
          </p:cNvCxnSpPr>
          <p:nvPr/>
        </p:nvCxnSpPr>
        <p:spPr>
          <a:xfrm>
            <a:off x="1463153" y="2547852"/>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624DED2-B047-6207-649D-8B1FA7D41FDF}"/>
              </a:ext>
            </a:extLst>
          </p:cNvPr>
          <p:cNvCxnSpPr>
            <a:cxnSpLocks/>
          </p:cNvCxnSpPr>
          <p:nvPr/>
        </p:nvCxnSpPr>
        <p:spPr>
          <a:xfrm flipV="1">
            <a:off x="864104" y="2695056"/>
            <a:ext cx="605078" cy="449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51" name="TextBox 41">
            <a:extLst>
              <a:ext uri="{FF2B5EF4-FFF2-40B4-BE49-F238E27FC236}">
                <a16:creationId xmlns:a16="http://schemas.microsoft.com/office/drawing/2014/main" id="{30C43CF4-0D73-8272-2C87-12310128E36B}"/>
              </a:ext>
            </a:extLst>
          </p:cNvPr>
          <p:cNvSpPr txBox="1"/>
          <p:nvPr/>
        </p:nvSpPr>
        <p:spPr>
          <a:xfrm>
            <a:off x="0" y="3350351"/>
            <a:ext cx="683199" cy="73866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rgbClr val="FF0000"/>
                </a:solidFill>
                <a:highlight>
                  <a:srgbClr val="FFFF00"/>
                </a:highlight>
              </a:rPr>
              <a:t>AC</a:t>
            </a:r>
          </a:p>
          <a:p>
            <a:pPr algn="ctr"/>
            <a:r>
              <a:rPr lang="en-US" dirty="0"/>
              <a:t>Input</a:t>
            </a:r>
          </a:p>
          <a:p>
            <a:pPr algn="ctr"/>
            <a:r>
              <a:rPr lang="en-US" dirty="0"/>
              <a:t>Signal</a:t>
            </a:r>
          </a:p>
        </p:txBody>
      </p:sp>
      <p:sp>
        <p:nvSpPr>
          <p:cNvPr id="94" name="Oval 93">
            <a:extLst>
              <a:ext uri="{FF2B5EF4-FFF2-40B4-BE49-F238E27FC236}">
                <a16:creationId xmlns:a16="http://schemas.microsoft.com/office/drawing/2014/main" id="{483C253C-7155-3808-5BFA-71BB9F87664A}"/>
              </a:ext>
            </a:extLst>
          </p:cNvPr>
          <p:cNvSpPr/>
          <p:nvPr/>
        </p:nvSpPr>
        <p:spPr>
          <a:xfrm>
            <a:off x="586413" y="3302277"/>
            <a:ext cx="541571" cy="523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95" name="Straight Connector 94">
            <a:extLst>
              <a:ext uri="{FF2B5EF4-FFF2-40B4-BE49-F238E27FC236}">
                <a16:creationId xmlns:a16="http://schemas.microsoft.com/office/drawing/2014/main" id="{CDFD34AC-05F6-19A3-BC74-9BDA0E5C2CE0}"/>
              </a:ext>
            </a:extLst>
          </p:cNvPr>
          <p:cNvCxnSpPr>
            <a:cxnSpLocks/>
            <a:endCxn id="94" idx="0"/>
          </p:cNvCxnSpPr>
          <p:nvPr/>
        </p:nvCxnSpPr>
        <p:spPr>
          <a:xfrm flipH="1">
            <a:off x="857199" y="2695056"/>
            <a:ext cx="6905" cy="6072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8C94D0B-8428-24B3-E16F-3E5975030F15}"/>
              </a:ext>
            </a:extLst>
          </p:cNvPr>
          <p:cNvCxnSpPr>
            <a:cxnSpLocks/>
          </p:cNvCxnSpPr>
          <p:nvPr/>
        </p:nvCxnSpPr>
        <p:spPr>
          <a:xfrm flipH="1">
            <a:off x="845274" y="3825332"/>
            <a:ext cx="6905" cy="6072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Freeform: Shape 96">
            <a:extLst>
              <a:ext uri="{FF2B5EF4-FFF2-40B4-BE49-F238E27FC236}">
                <a16:creationId xmlns:a16="http://schemas.microsoft.com/office/drawing/2014/main" id="{4C084698-9D88-6674-5598-7292E757CB22}"/>
              </a:ext>
            </a:extLst>
          </p:cNvPr>
          <p:cNvSpPr/>
          <p:nvPr/>
        </p:nvSpPr>
        <p:spPr>
          <a:xfrm>
            <a:off x="694274" y="3418109"/>
            <a:ext cx="315310" cy="283865"/>
          </a:xfrm>
          <a:custGeom>
            <a:avLst/>
            <a:gdLst>
              <a:gd name="connsiteX0" fmla="*/ 0 w 315310"/>
              <a:gd name="connsiteY0" fmla="*/ 283779 h 283865"/>
              <a:gd name="connsiteX1" fmla="*/ 70945 w 315310"/>
              <a:gd name="connsiteY1" fmla="*/ 0 h 283865"/>
              <a:gd name="connsiteX2" fmla="*/ 220717 w 315310"/>
              <a:gd name="connsiteY2" fmla="*/ 283779 h 283865"/>
              <a:gd name="connsiteX3" fmla="*/ 315310 w 315310"/>
              <a:gd name="connsiteY3" fmla="*/ 23648 h 283865"/>
            </a:gdLst>
            <a:ahLst/>
            <a:cxnLst>
              <a:cxn ang="0">
                <a:pos x="connsiteX0" y="connsiteY0"/>
              </a:cxn>
              <a:cxn ang="0">
                <a:pos x="connsiteX1" y="connsiteY1"/>
              </a:cxn>
              <a:cxn ang="0">
                <a:pos x="connsiteX2" y="connsiteY2"/>
              </a:cxn>
              <a:cxn ang="0">
                <a:pos x="connsiteX3" y="connsiteY3"/>
              </a:cxn>
            </a:cxnLst>
            <a:rect l="l" t="t" r="r" b="b"/>
            <a:pathLst>
              <a:path w="315310" h="283865">
                <a:moveTo>
                  <a:pt x="0" y="283779"/>
                </a:moveTo>
                <a:cubicBezTo>
                  <a:pt x="17079" y="141889"/>
                  <a:pt x="34159" y="0"/>
                  <a:pt x="70945" y="0"/>
                </a:cubicBezTo>
                <a:cubicBezTo>
                  <a:pt x="107731" y="0"/>
                  <a:pt x="179990" y="279838"/>
                  <a:pt x="220717" y="283779"/>
                </a:cubicBezTo>
                <a:cubicBezTo>
                  <a:pt x="261444" y="287720"/>
                  <a:pt x="288377" y="155684"/>
                  <a:pt x="315310" y="236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94B984FF-5A0A-293B-EAE4-76FD67CF4FF2}"/>
              </a:ext>
            </a:extLst>
          </p:cNvPr>
          <p:cNvSpPr txBox="1"/>
          <p:nvPr/>
        </p:nvSpPr>
        <p:spPr>
          <a:xfrm>
            <a:off x="2116768" y="2384367"/>
            <a:ext cx="472402" cy="307777"/>
          </a:xfrm>
          <a:prstGeom prst="rect">
            <a:avLst/>
          </a:prstGeom>
          <a:noFill/>
        </p:spPr>
        <p:txBody>
          <a:bodyPr wrap="square">
            <a:spAutoFit/>
          </a:bodyPr>
          <a:lstStyle/>
          <a:p>
            <a:pPr algn="ctr"/>
            <a:r>
              <a:rPr lang="en-US" dirty="0">
                <a:solidFill>
                  <a:srgbClr val="FF0000"/>
                </a:solidFill>
                <a:highlight>
                  <a:srgbClr val="FFFF00"/>
                </a:highlight>
              </a:rPr>
              <a:t>DC</a:t>
            </a:r>
          </a:p>
        </p:txBody>
      </p:sp>
      <p:sp>
        <p:nvSpPr>
          <p:cNvPr id="99" name="TextBox 98">
            <a:extLst>
              <a:ext uri="{FF2B5EF4-FFF2-40B4-BE49-F238E27FC236}">
                <a16:creationId xmlns:a16="http://schemas.microsoft.com/office/drawing/2014/main" id="{DA6A1495-E652-106E-7DB3-C96BBE178790}"/>
              </a:ext>
            </a:extLst>
          </p:cNvPr>
          <p:cNvSpPr txBox="1"/>
          <p:nvPr/>
        </p:nvSpPr>
        <p:spPr>
          <a:xfrm>
            <a:off x="6729716" y="1452793"/>
            <a:ext cx="2388349" cy="707886"/>
          </a:xfrm>
          <a:prstGeom prst="rect">
            <a:avLst/>
          </a:prstGeom>
          <a:noFill/>
          <a:ln>
            <a:solidFill>
              <a:schemeClr val="accent1"/>
            </a:solidFill>
          </a:ln>
        </p:spPr>
        <p:txBody>
          <a:bodyPr wrap="square">
            <a:spAutoFit/>
          </a:bodyPr>
          <a:lstStyle/>
          <a:p>
            <a:pPr lvl="0" algn="just"/>
            <a:r>
              <a:rPr lang="en-US" sz="2000" dirty="0">
                <a:solidFill>
                  <a:srgbClr val="080808"/>
                </a:solidFill>
              </a:rPr>
              <a:t>Variation in base = </a:t>
            </a:r>
            <a:r>
              <a:rPr lang="en-US" sz="2000" dirty="0">
                <a:solidFill>
                  <a:srgbClr val="080808"/>
                </a:solidFill>
                <a:highlight>
                  <a:srgbClr val="FFFF00"/>
                </a:highlight>
              </a:rPr>
              <a:t>AC+DC</a:t>
            </a:r>
            <a:endParaRPr lang="en-US" sz="2000" dirty="0">
              <a:highlight>
                <a:srgbClr val="FFFF00"/>
              </a:highlight>
            </a:endParaRPr>
          </a:p>
        </p:txBody>
      </p:sp>
      <p:sp>
        <p:nvSpPr>
          <p:cNvPr id="100" name="TextBox 99">
            <a:extLst>
              <a:ext uri="{FF2B5EF4-FFF2-40B4-BE49-F238E27FC236}">
                <a16:creationId xmlns:a16="http://schemas.microsoft.com/office/drawing/2014/main" id="{B48DFE09-D89B-2491-8440-C5AD3D78C1A3}"/>
              </a:ext>
            </a:extLst>
          </p:cNvPr>
          <p:cNvSpPr txBox="1"/>
          <p:nvPr/>
        </p:nvSpPr>
        <p:spPr>
          <a:xfrm>
            <a:off x="6771488" y="2622001"/>
            <a:ext cx="2372512" cy="1015663"/>
          </a:xfrm>
          <a:prstGeom prst="rect">
            <a:avLst/>
          </a:prstGeom>
          <a:noFill/>
          <a:ln>
            <a:solidFill>
              <a:schemeClr val="accent1"/>
            </a:solidFill>
          </a:ln>
        </p:spPr>
        <p:txBody>
          <a:bodyPr wrap="square">
            <a:spAutoFit/>
          </a:bodyPr>
          <a:lstStyle/>
          <a:p>
            <a:pPr lvl="0" algn="just"/>
            <a:r>
              <a:rPr lang="en-US" sz="2000" dirty="0">
                <a:solidFill>
                  <a:srgbClr val="080808"/>
                </a:solidFill>
              </a:rPr>
              <a:t>Variation in the base will reflect the emitter voltage.</a:t>
            </a:r>
            <a:endParaRPr lang="en-US" sz="2000" dirty="0">
              <a:highlight>
                <a:srgbClr val="FFFF00"/>
              </a:highlight>
            </a:endParaRPr>
          </a:p>
        </p:txBody>
      </p:sp>
      <p:sp>
        <p:nvSpPr>
          <p:cNvPr id="101" name="TextBox 100">
            <a:extLst>
              <a:ext uri="{FF2B5EF4-FFF2-40B4-BE49-F238E27FC236}">
                <a16:creationId xmlns:a16="http://schemas.microsoft.com/office/drawing/2014/main" id="{D059A568-79A4-A44B-5033-CE7E53F52E42}"/>
              </a:ext>
            </a:extLst>
          </p:cNvPr>
          <p:cNvSpPr txBox="1"/>
          <p:nvPr/>
        </p:nvSpPr>
        <p:spPr>
          <a:xfrm>
            <a:off x="6771488" y="3673282"/>
            <a:ext cx="2372512" cy="1169551"/>
          </a:xfrm>
          <a:prstGeom prst="rect">
            <a:avLst/>
          </a:prstGeom>
          <a:noFill/>
          <a:ln>
            <a:solidFill>
              <a:schemeClr val="accent1"/>
            </a:solidFill>
          </a:ln>
        </p:spPr>
        <p:txBody>
          <a:bodyPr wrap="square">
            <a:spAutoFit/>
          </a:bodyPr>
          <a:lstStyle/>
          <a:p>
            <a:pPr lvl="0" algn="just"/>
            <a:r>
              <a:rPr lang="en-US" dirty="0">
                <a:solidFill>
                  <a:srgbClr val="080808"/>
                </a:solidFill>
              </a:rPr>
              <a:t>For example, if base voltage 8V the emitter voltage will be 7.4 V. If base voltage is 7V then emitter voltage will be 6.4V</a:t>
            </a:r>
            <a:endParaRPr lang="en-US" dirty="0">
              <a:highlight>
                <a:srgbClr val="FFFF00"/>
              </a:highlight>
            </a:endParaRPr>
          </a:p>
        </p:txBody>
      </p:sp>
      <p:sp>
        <p:nvSpPr>
          <p:cNvPr id="102" name="TextBox 101">
            <a:extLst>
              <a:ext uri="{FF2B5EF4-FFF2-40B4-BE49-F238E27FC236}">
                <a16:creationId xmlns:a16="http://schemas.microsoft.com/office/drawing/2014/main" id="{B1E409EB-A17D-0C92-D77A-97E6B77414C0}"/>
              </a:ext>
            </a:extLst>
          </p:cNvPr>
          <p:cNvSpPr txBox="1"/>
          <p:nvPr/>
        </p:nvSpPr>
        <p:spPr>
          <a:xfrm>
            <a:off x="1694101" y="4841837"/>
            <a:ext cx="6551448" cy="307777"/>
          </a:xfrm>
          <a:prstGeom prst="rect">
            <a:avLst/>
          </a:prstGeom>
          <a:noFill/>
          <a:ln>
            <a:solidFill>
              <a:schemeClr val="accent1"/>
            </a:solidFill>
          </a:ln>
        </p:spPr>
        <p:txBody>
          <a:bodyPr wrap="square">
            <a:spAutoFit/>
          </a:bodyPr>
          <a:lstStyle/>
          <a:p>
            <a:pPr lvl="0" algn="just"/>
            <a:r>
              <a:rPr lang="en-US" dirty="0">
                <a:solidFill>
                  <a:srgbClr val="080808"/>
                </a:solidFill>
                <a:highlight>
                  <a:srgbClr val="FFFF00"/>
                </a:highlight>
              </a:rPr>
              <a:t>This indicates whatever AC signal is given to base that will appear to the emitter</a:t>
            </a:r>
            <a:endParaRPr lang="en-US" dirty="0">
              <a:highlight>
                <a:srgbClr val="FFFF00"/>
              </a:highlight>
            </a:endParaRPr>
          </a:p>
        </p:txBody>
      </p:sp>
    </p:spTree>
    <p:extLst>
      <p:ext uri="{BB962C8B-B14F-4D97-AF65-F5344CB8AC3E}">
        <p14:creationId xmlns:p14="http://schemas.microsoft.com/office/powerpoint/2010/main" val="277624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11</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5CC1DAF-6AFF-54D7-FC04-F183BB27A358}"/>
                  </a:ext>
                </a:extLst>
              </p:cNvPr>
              <p:cNvSpPr txBox="1"/>
              <p:nvPr/>
            </p:nvSpPr>
            <p:spPr>
              <a:xfrm>
                <a:off x="5824777" y="659415"/>
                <a:ext cx="3197590" cy="1815882"/>
              </a:xfrm>
              <a:prstGeom prst="rect">
                <a:avLst/>
              </a:prstGeom>
              <a:noFill/>
              <a:ln>
                <a:solidFill>
                  <a:schemeClr val="accent1"/>
                </a:solidFill>
              </a:ln>
            </p:spPr>
            <p:txBody>
              <a:bodyPr wrap="square">
                <a:spAutoFit/>
              </a:bodyPr>
              <a:lstStyle/>
              <a:p>
                <a:pPr lvl="0" algn="just"/>
                <a:r>
                  <a:rPr lang="en-US" sz="1600" dirty="0">
                    <a:solidFill>
                      <a:srgbClr val="080808"/>
                    </a:solidFill>
                  </a:rPr>
                  <a:t>If AC=10mV then the 10mV will appear the emitter terminal along with the DC. Then automatically 10mV AC will produce varying current in emitter terminal hence producing the varying current in the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𝐿</m:t>
                        </m:r>
                      </m:sub>
                    </m:sSub>
                  </m:oMath>
                </a14:m>
                <a:r>
                  <a:rPr lang="en-US" sz="1600" dirty="0">
                    <a:solidFill>
                      <a:srgbClr val="080808"/>
                    </a:solidFill>
                  </a:rPr>
                  <a:t> and output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𝑜</m:t>
                        </m:r>
                      </m:sub>
                    </m:sSub>
                  </m:oMath>
                </a14:m>
                <a:endParaRPr lang="en-US" sz="1600" dirty="0"/>
              </a:p>
            </p:txBody>
          </p:sp>
        </mc:Choice>
        <mc:Fallback xmlns="">
          <p:sp>
            <p:nvSpPr>
              <p:cNvPr id="60" name="TextBox 59">
                <a:extLst>
                  <a:ext uri="{FF2B5EF4-FFF2-40B4-BE49-F238E27FC236}">
                    <a16:creationId xmlns:a16="http://schemas.microsoft.com/office/drawing/2014/main" id="{E5CC1DAF-6AFF-54D7-FC04-F183BB27A358}"/>
                  </a:ext>
                </a:extLst>
              </p:cNvPr>
              <p:cNvSpPr txBox="1">
                <a:spLocks noRot="1" noChangeAspect="1" noMove="1" noResize="1" noEditPoints="1" noAdjustHandles="1" noChangeArrowheads="1" noChangeShapeType="1" noTextEdit="1"/>
              </p:cNvSpPr>
              <p:nvPr/>
            </p:nvSpPr>
            <p:spPr>
              <a:xfrm>
                <a:off x="5824777" y="659415"/>
                <a:ext cx="3197590" cy="1815882"/>
              </a:xfrm>
              <a:prstGeom prst="rect">
                <a:avLst/>
              </a:prstGeom>
              <a:blipFill>
                <a:blip r:embed="rId4"/>
                <a:stretch>
                  <a:fillRect l="-951" t="-667" r="-951" b="-3000"/>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5303379" y="1899825"/>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5303379" y="1899825"/>
                <a:ext cx="364324" cy="252966"/>
              </a:xfrm>
              <a:prstGeom prst="rect">
                <a:avLst/>
              </a:prstGeom>
              <a:blipFill>
                <a:blip r:embed="rId5"/>
                <a:stretch>
                  <a:fillRect l="-25000" r="-58333" b="-36585"/>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5299637" y="744859"/>
            <a:ext cx="0" cy="1404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2716117" y="1789117"/>
            <a:ext cx="1094766"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3048144" y="1936430"/>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3048144" y="1840279"/>
            <a:ext cx="446028"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3048144" y="2481297"/>
            <a:ext cx="48936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3326240" y="2738097"/>
            <a:ext cx="211265"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3429675" y="2616669"/>
            <a:ext cx="116990"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1791355" y="3626748"/>
            <a:ext cx="0" cy="184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2567154" y="2346890"/>
            <a:ext cx="468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3344658" y="3873840"/>
            <a:ext cx="4082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3450138" y="3952439"/>
            <a:ext cx="2109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3506195" y="4029241"/>
            <a:ext cx="101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flipV="1">
            <a:off x="674594" y="3784929"/>
            <a:ext cx="4643137" cy="16622"/>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3485138" y="764779"/>
            <a:ext cx="1821367" cy="11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2970037" y="1164475"/>
            <a:ext cx="1091826" cy="272050"/>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5043464" y="2158961"/>
            <a:ext cx="551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5136197" y="2236816"/>
            <a:ext cx="340617" cy="2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5303794" y="2236816"/>
            <a:ext cx="0" cy="15671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E84F4079-E34D-ED43-29EB-F9C1DCECC276}"/>
                  </a:ext>
                </a:extLst>
              </p:cNvPr>
              <p:cNvSpPr txBox="1"/>
              <p:nvPr/>
            </p:nvSpPr>
            <p:spPr>
              <a:xfrm>
                <a:off x="3630171" y="1215918"/>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27" name="TextBox 24">
                <a:extLst>
                  <a:ext uri="{FF2B5EF4-FFF2-40B4-BE49-F238E27FC236}">
                    <a16:creationId xmlns:a16="http://schemas.microsoft.com/office/drawing/2014/main" id="{E84F4079-E34D-ED43-29EB-F9C1DCECC276}"/>
                  </a:ext>
                </a:extLst>
              </p:cNvPr>
              <p:cNvSpPr txBox="1">
                <a:spLocks noRot="1" noChangeAspect="1" noMove="1" noResize="1" noEditPoints="1" noAdjustHandles="1" noChangeArrowheads="1" noChangeShapeType="1" noTextEdit="1"/>
              </p:cNvSpPr>
              <p:nvPr/>
            </p:nvSpPr>
            <p:spPr>
              <a:xfrm>
                <a:off x="3630171" y="1215918"/>
                <a:ext cx="364324" cy="252966"/>
              </a:xfrm>
              <a:prstGeom prst="rect">
                <a:avLst/>
              </a:prstGeom>
              <a:blipFill>
                <a:blip r:embed="rId6"/>
                <a:stretch>
                  <a:fillRect l="-13559" r="-1695" b="-452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5">
                <a:extLst>
                  <a:ext uri="{FF2B5EF4-FFF2-40B4-BE49-F238E27FC236}">
                    <a16:creationId xmlns:a16="http://schemas.microsoft.com/office/drawing/2014/main" id="{BF8A4A36-43F2-1D1B-BFCC-0EC733CEB4F4}"/>
                  </a:ext>
                </a:extLst>
              </p:cNvPr>
              <p:cNvSpPr txBox="1"/>
              <p:nvPr/>
            </p:nvSpPr>
            <p:spPr>
              <a:xfrm>
                <a:off x="4304933" y="1620432"/>
                <a:ext cx="1062066" cy="312520"/>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𝑜</m:t>
                          </m:r>
                        </m:sub>
                      </m:sSub>
                      <m:r>
                        <a:rPr lang="en-US" sz="2000" b="0" i="1" smtClean="0">
                          <a:latin typeface="Cambria Math" panose="02040503050406030204" pitchFamily="18" charset="0"/>
                        </a:rPr>
                        <m:t>=10</m:t>
                      </m:r>
                      <m:r>
                        <a:rPr lang="en-US" sz="2000" b="0" i="1" smtClean="0">
                          <a:latin typeface="Cambria Math" panose="02040503050406030204" pitchFamily="18" charset="0"/>
                        </a:rPr>
                        <m:t>𝑉</m:t>
                      </m:r>
                    </m:oMath>
                  </m:oMathPara>
                </a14:m>
                <a:endParaRPr lang="en-US" sz="2000" dirty="0"/>
              </a:p>
            </p:txBody>
          </p:sp>
        </mc:Choice>
        <mc:Fallback xmlns="">
          <p:sp>
            <p:nvSpPr>
              <p:cNvPr id="28" name="TextBox 25">
                <a:extLst>
                  <a:ext uri="{FF2B5EF4-FFF2-40B4-BE49-F238E27FC236}">
                    <a16:creationId xmlns:a16="http://schemas.microsoft.com/office/drawing/2014/main" id="{BF8A4A36-43F2-1D1B-BFCC-0EC733CEB4F4}"/>
                  </a:ext>
                </a:extLst>
              </p:cNvPr>
              <p:cNvSpPr txBox="1">
                <a:spLocks noRot="1" noChangeAspect="1" noMove="1" noResize="1" noEditPoints="1" noAdjustHandles="1" noChangeArrowheads="1" noChangeShapeType="1" noTextEdit="1"/>
              </p:cNvSpPr>
              <p:nvPr/>
            </p:nvSpPr>
            <p:spPr>
              <a:xfrm>
                <a:off x="4304933" y="1620432"/>
                <a:ext cx="1062066" cy="312520"/>
              </a:xfrm>
              <a:prstGeom prst="rect">
                <a:avLst/>
              </a:prstGeom>
              <a:blipFill>
                <a:blip r:embed="rId7"/>
                <a:stretch>
                  <a:fillRect l="-3911" r="-3352" b="-7143"/>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6">
                <a:extLst>
                  <a:ext uri="{FF2B5EF4-FFF2-40B4-BE49-F238E27FC236}">
                    <a16:creationId xmlns:a16="http://schemas.microsoft.com/office/drawing/2014/main" id="{21845ED9-5AEB-2885-8C44-86B6CE74A9C2}"/>
                  </a:ext>
                </a:extLst>
              </p:cNvPr>
              <p:cNvSpPr txBox="1"/>
              <p:nvPr/>
            </p:nvSpPr>
            <p:spPr>
              <a:xfrm>
                <a:off x="2530239" y="2540899"/>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𝐵𝐸</m:t>
                          </m:r>
                        </m:sub>
                      </m:sSub>
                    </m:oMath>
                  </m:oMathPara>
                </a14:m>
                <a:endParaRPr lang="en-US" sz="2000" dirty="0"/>
              </a:p>
            </p:txBody>
          </p:sp>
        </mc:Choice>
        <mc:Fallback xmlns="">
          <p:sp>
            <p:nvSpPr>
              <p:cNvPr id="29" name="TextBox 26">
                <a:extLst>
                  <a:ext uri="{FF2B5EF4-FFF2-40B4-BE49-F238E27FC236}">
                    <a16:creationId xmlns:a16="http://schemas.microsoft.com/office/drawing/2014/main" id="{21845ED9-5AEB-2885-8C44-86B6CE74A9C2}"/>
                  </a:ext>
                </a:extLst>
              </p:cNvPr>
              <p:cNvSpPr txBox="1">
                <a:spLocks noRot="1" noChangeAspect="1" noMove="1" noResize="1" noEditPoints="1" noAdjustHandles="1" noChangeArrowheads="1" noChangeShapeType="1" noTextEdit="1"/>
              </p:cNvSpPr>
              <p:nvPr/>
            </p:nvSpPr>
            <p:spPr>
              <a:xfrm>
                <a:off x="2530239" y="2540899"/>
                <a:ext cx="364324" cy="252966"/>
              </a:xfrm>
              <a:prstGeom prst="rect">
                <a:avLst/>
              </a:prstGeom>
              <a:blipFill>
                <a:blip r:embed="rId8"/>
                <a:stretch>
                  <a:fillRect l="-23333" r="-20000" b="-46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2236347" y="2364946"/>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2236347" y="2364946"/>
                <a:ext cx="364324" cy="252966"/>
              </a:xfrm>
              <a:prstGeom prst="rect">
                <a:avLst/>
              </a:prstGeom>
              <a:blipFill>
                <a:blip r:embed="rId9"/>
                <a:stretch>
                  <a:fillRect b="-36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2706957" y="2774714"/>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2706957" y="2774714"/>
                <a:ext cx="364324" cy="252966"/>
              </a:xfrm>
              <a:prstGeom prst="rect">
                <a:avLst/>
              </a:prstGeom>
              <a:blipFill>
                <a:blip r:embed="rId10"/>
                <a:stretch>
                  <a:fillRect b="-16667"/>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1268229" y="1673613"/>
            <a:ext cx="1091826" cy="288092"/>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1778459" y="2348844"/>
            <a:ext cx="792880" cy="3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1783306" y="754824"/>
            <a:ext cx="1754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1784200" y="752027"/>
            <a:ext cx="0" cy="695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3485241" y="1722261"/>
            <a:ext cx="351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3920357" y="1593354"/>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3857727" y="1593354"/>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3920064" y="1717353"/>
            <a:ext cx="306038" cy="836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1271623" y="2951132"/>
            <a:ext cx="1091826" cy="288092"/>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3030076" y="3182679"/>
            <a:ext cx="1091826" cy="288092"/>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1784200" y="2359319"/>
            <a:ext cx="0" cy="264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115">
                <a:extLst>
                  <a:ext uri="{FF2B5EF4-FFF2-40B4-BE49-F238E27FC236}">
                    <a16:creationId xmlns:a16="http://schemas.microsoft.com/office/drawing/2014/main" id="{71AB5A49-35F2-58CC-4191-EE2C3A3E28BB}"/>
                  </a:ext>
                </a:extLst>
              </p:cNvPr>
              <p:cNvSpPr txBox="1"/>
              <p:nvPr/>
            </p:nvSpPr>
            <p:spPr>
              <a:xfrm>
                <a:off x="3088996" y="3259201"/>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oMath>
                  </m:oMathPara>
                </a14:m>
                <a:endParaRPr lang="en-US" sz="2000" dirty="0"/>
              </a:p>
            </p:txBody>
          </p:sp>
        </mc:Choice>
        <mc:Fallback xmlns="">
          <p:sp>
            <p:nvSpPr>
              <p:cNvPr id="54" name="TextBox 115">
                <a:extLst>
                  <a:ext uri="{FF2B5EF4-FFF2-40B4-BE49-F238E27FC236}">
                    <a16:creationId xmlns:a16="http://schemas.microsoft.com/office/drawing/2014/main" id="{71AB5A49-35F2-58CC-4191-EE2C3A3E28BB}"/>
                  </a:ext>
                </a:extLst>
              </p:cNvPr>
              <p:cNvSpPr txBox="1">
                <a:spLocks noRot="1" noChangeAspect="1" noMove="1" noResize="1" noEditPoints="1" noAdjustHandles="1" noChangeArrowheads="1" noChangeShapeType="1" noTextEdit="1"/>
              </p:cNvSpPr>
              <p:nvPr/>
            </p:nvSpPr>
            <p:spPr>
              <a:xfrm>
                <a:off x="3088996" y="3259201"/>
                <a:ext cx="364324" cy="252966"/>
              </a:xfrm>
              <a:prstGeom prst="rect">
                <a:avLst/>
              </a:prstGeom>
              <a:blipFill>
                <a:blip r:embed="rId11"/>
                <a:stretch>
                  <a:fillRect l="-15254" r="-5085" b="-46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3922165" y="1424719"/>
                <a:ext cx="269145" cy="252966"/>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3922165" y="1424719"/>
                <a:ext cx="269145" cy="252966"/>
              </a:xfrm>
              <a:prstGeom prst="rect">
                <a:avLst/>
              </a:prstGeom>
              <a:blipFill>
                <a:blip r:embed="rId12"/>
                <a:stretch>
                  <a:fillRect l="-28889" r="-17778" b="-46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a:off x="437302" y="1436882"/>
                <a:ext cx="1324708"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a:off x="437302" y="1436882"/>
                <a:ext cx="1324708" cy="307777"/>
              </a:xfrm>
              <a:prstGeom prst="rect">
                <a:avLst/>
              </a:prstGeom>
              <a:blipFill>
                <a:blip r:embed="rId13"/>
                <a:stretch>
                  <a:fillRect l="-2304" r="-1843"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ABCF84C9-5AD2-F9EB-573B-CFB1C1DFAD8E}"/>
                  </a:ext>
                </a:extLst>
              </p:cNvPr>
              <p:cNvSpPr txBox="1"/>
              <p:nvPr/>
            </p:nvSpPr>
            <p:spPr>
              <a:xfrm>
                <a:off x="1979895" y="3061225"/>
                <a:ext cx="586517" cy="500082"/>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55" name="TextBox 22">
                <a:extLst>
                  <a:ext uri="{FF2B5EF4-FFF2-40B4-BE49-F238E27FC236}">
                    <a16:creationId xmlns:a16="http://schemas.microsoft.com/office/drawing/2014/main" id="{ABCF84C9-5AD2-F9EB-573B-CFB1C1DFAD8E}"/>
                  </a:ext>
                </a:extLst>
              </p:cNvPr>
              <p:cNvSpPr txBox="1">
                <a:spLocks noRot="1" noChangeAspect="1" noMove="1" noResize="1" noEditPoints="1" noAdjustHandles="1" noChangeArrowheads="1" noChangeShapeType="1" noTextEdit="1"/>
              </p:cNvSpPr>
              <p:nvPr/>
            </p:nvSpPr>
            <p:spPr>
              <a:xfrm>
                <a:off x="1979895" y="3061225"/>
                <a:ext cx="586517" cy="500082"/>
              </a:xfrm>
              <a:prstGeom prst="rect">
                <a:avLst/>
              </a:prstGeom>
              <a:blipFill>
                <a:blip r:embed="rId14"/>
                <a:stretch>
                  <a:fillRect l="-15625" r="-61458" b="-268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0F51C477-3A05-536C-2EA7-724B4BB7B91B}"/>
                  </a:ext>
                </a:extLst>
              </p:cNvPr>
              <p:cNvSpPr txBox="1"/>
              <p:nvPr/>
            </p:nvSpPr>
            <p:spPr>
              <a:xfrm>
                <a:off x="1195718" y="1956572"/>
                <a:ext cx="552341"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7" name="TextBox 23">
                <a:extLst>
                  <a:ext uri="{FF2B5EF4-FFF2-40B4-BE49-F238E27FC236}">
                    <a16:creationId xmlns:a16="http://schemas.microsoft.com/office/drawing/2014/main" id="{0F51C477-3A05-536C-2EA7-724B4BB7B91B}"/>
                  </a:ext>
                </a:extLst>
              </p:cNvPr>
              <p:cNvSpPr txBox="1">
                <a:spLocks noRot="1" noChangeAspect="1" noMove="1" noResize="1" noEditPoints="1" noAdjustHandles="1" noChangeArrowheads="1" noChangeShapeType="1" noTextEdit="1"/>
              </p:cNvSpPr>
              <p:nvPr/>
            </p:nvSpPr>
            <p:spPr>
              <a:xfrm>
                <a:off x="1195718" y="1956572"/>
                <a:ext cx="552341" cy="307777"/>
              </a:xfrm>
              <a:prstGeom prst="rect">
                <a:avLst/>
              </a:prstGeom>
              <a:blipFill>
                <a:blip r:embed="rId15"/>
                <a:stretch>
                  <a:fillRect l="-12500" r="-11458" b="-545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23">
                <a:extLst>
                  <a:ext uri="{FF2B5EF4-FFF2-40B4-BE49-F238E27FC236}">
                    <a16:creationId xmlns:a16="http://schemas.microsoft.com/office/drawing/2014/main" id="{AB8BA354-1B4C-B46C-3443-9BF9BC963646}"/>
                  </a:ext>
                </a:extLst>
              </p:cNvPr>
              <p:cNvSpPr txBox="1"/>
              <p:nvPr/>
            </p:nvSpPr>
            <p:spPr>
              <a:xfrm>
                <a:off x="2192087" y="2014365"/>
                <a:ext cx="547399" cy="304943"/>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8" name="TextBox 23">
                <a:extLst>
                  <a:ext uri="{FF2B5EF4-FFF2-40B4-BE49-F238E27FC236}">
                    <a16:creationId xmlns:a16="http://schemas.microsoft.com/office/drawing/2014/main" id="{AB8BA354-1B4C-B46C-3443-9BF9BC963646}"/>
                  </a:ext>
                </a:extLst>
              </p:cNvPr>
              <p:cNvSpPr txBox="1">
                <a:spLocks noRot="1" noChangeAspect="1" noMove="1" noResize="1" noEditPoints="1" noAdjustHandles="1" noChangeArrowheads="1" noChangeShapeType="1" noTextEdit="1"/>
              </p:cNvSpPr>
              <p:nvPr/>
            </p:nvSpPr>
            <p:spPr>
              <a:xfrm>
                <a:off x="2192087" y="2014365"/>
                <a:ext cx="547399" cy="304943"/>
              </a:xfrm>
              <a:prstGeom prst="rect">
                <a:avLst/>
              </a:prstGeom>
              <a:blipFill>
                <a:blip r:embed="rId16"/>
                <a:stretch>
                  <a:fillRect l="-13830" r="-12766" b="-545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23">
                <a:extLst>
                  <a:ext uri="{FF2B5EF4-FFF2-40B4-BE49-F238E27FC236}">
                    <a16:creationId xmlns:a16="http://schemas.microsoft.com/office/drawing/2014/main" id="{C4C9B2F5-8234-F376-1C77-37C1A867981C}"/>
                  </a:ext>
                </a:extLst>
              </p:cNvPr>
              <p:cNvSpPr txBox="1"/>
              <p:nvPr/>
            </p:nvSpPr>
            <p:spPr>
              <a:xfrm>
                <a:off x="3621655" y="2729319"/>
                <a:ext cx="55367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6.9 </m:t>
                      </m:r>
                      <m:r>
                        <a:rPr lang="en-US" sz="2000" b="0" i="1" smtClean="0">
                          <a:latin typeface="Cambria Math" panose="02040503050406030204" pitchFamily="18" charset="0"/>
                        </a:rPr>
                        <m:t>𝑉</m:t>
                      </m:r>
                    </m:oMath>
                  </m:oMathPara>
                </a14:m>
                <a:endParaRPr lang="en-US" sz="2000" dirty="0"/>
              </a:p>
            </p:txBody>
          </p:sp>
        </mc:Choice>
        <mc:Fallback xmlns="">
          <p:sp>
            <p:nvSpPr>
              <p:cNvPr id="2" name="TextBox 23">
                <a:extLst>
                  <a:ext uri="{FF2B5EF4-FFF2-40B4-BE49-F238E27FC236}">
                    <a16:creationId xmlns:a16="http://schemas.microsoft.com/office/drawing/2014/main" id="{C4C9B2F5-8234-F376-1C77-37C1A867981C}"/>
                  </a:ext>
                </a:extLst>
              </p:cNvPr>
              <p:cNvSpPr txBox="1">
                <a:spLocks noRot="1" noChangeAspect="1" noMove="1" noResize="1" noEditPoints="1" noAdjustHandles="1" noChangeArrowheads="1" noChangeShapeType="1" noTextEdit="1"/>
              </p:cNvSpPr>
              <p:nvPr/>
            </p:nvSpPr>
            <p:spPr>
              <a:xfrm>
                <a:off x="3621655" y="2729319"/>
                <a:ext cx="553676" cy="307777"/>
              </a:xfrm>
              <a:prstGeom prst="rect">
                <a:avLst/>
              </a:prstGeom>
              <a:blipFill>
                <a:blip r:embed="rId17"/>
                <a:stretch>
                  <a:fillRect l="-12500" r="-11458" b="-3636"/>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115">
                <a:extLst>
                  <a:ext uri="{FF2B5EF4-FFF2-40B4-BE49-F238E27FC236}">
                    <a16:creationId xmlns:a16="http://schemas.microsoft.com/office/drawing/2014/main" id="{A3FC9D69-5B48-E27F-6CA4-F1654AB094FD}"/>
                  </a:ext>
                </a:extLst>
              </p:cNvPr>
              <p:cNvSpPr txBox="1"/>
              <p:nvPr/>
            </p:nvSpPr>
            <p:spPr>
              <a:xfrm>
                <a:off x="2839168" y="1165075"/>
                <a:ext cx="464254"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𝑪</m:t>
                          </m:r>
                        </m:sub>
                      </m:sSub>
                    </m:oMath>
                  </m:oMathPara>
                </a14:m>
                <a:endParaRPr lang="en-US" sz="2000" b="1" dirty="0">
                  <a:solidFill>
                    <a:srgbClr val="00CC00"/>
                  </a:solidFill>
                </a:endParaRPr>
              </a:p>
            </p:txBody>
          </p:sp>
        </mc:Choice>
        <mc:Fallback xmlns="">
          <p:sp>
            <p:nvSpPr>
              <p:cNvPr id="33" name="TextBox 115">
                <a:extLst>
                  <a:ext uri="{FF2B5EF4-FFF2-40B4-BE49-F238E27FC236}">
                    <a16:creationId xmlns:a16="http://schemas.microsoft.com/office/drawing/2014/main" id="{A3FC9D69-5B48-E27F-6CA4-F1654AB094FD}"/>
                  </a:ext>
                </a:extLst>
              </p:cNvPr>
              <p:cNvSpPr txBox="1">
                <a:spLocks noRot="1" noChangeAspect="1" noMove="1" noResize="1" noEditPoints="1" noAdjustHandles="1" noChangeArrowheads="1" noChangeShapeType="1" noTextEdit="1"/>
              </p:cNvSpPr>
              <p:nvPr/>
            </p:nvSpPr>
            <p:spPr>
              <a:xfrm>
                <a:off x="2839168" y="1165075"/>
                <a:ext cx="464254" cy="307777"/>
              </a:xfrm>
              <a:prstGeom prst="rect">
                <a:avLst/>
              </a:prstGeom>
              <a:blipFill>
                <a:blip r:embed="rId18"/>
                <a:stretch>
                  <a:fillRect b="-12500"/>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115">
                <a:extLst>
                  <a:ext uri="{FF2B5EF4-FFF2-40B4-BE49-F238E27FC236}">
                    <a16:creationId xmlns:a16="http://schemas.microsoft.com/office/drawing/2014/main" id="{5987BC37-68F8-16BA-FDAB-DEEB34C05EA1}"/>
                  </a:ext>
                </a:extLst>
              </p:cNvPr>
              <p:cNvSpPr txBox="1"/>
              <p:nvPr/>
            </p:nvSpPr>
            <p:spPr>
              <a:xfrm>
                <a:off x="3863160" y="3451591"/>
                <a:ext cx="509371"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𝑬</m:t>
                          </m:r>
                        </m:sub>
                      </m:sSub>
                    </m:oMath>
                  </m:oMathPara>
                </a14:m>
                <a:endParaRPr lang="en-US" sz="2000" b="1" dirty="0">
                  <a:solidFill>
                    <a:srgbClr val="00CC00"/>
                  </a:solidFill>
                </a:endParaRPr>
              </a:p>
            </p:txBody>
          </p:sp>
        </mc:Choice>
        <mc:Fallback xmlns="">
          <p:sp>
            <p:nvSpPr>
              <p:cNvPr id="26" name="TextBox 115">
                <a:extLst>
                  <a:ext uri="{FF2B5EF4-FFF2-40B4-BE49-F238E27FC236}">
                    <a16:creationId xmlns:a16="http://schemas.microsoft.com/office/drawing/2014/main" id="{5987BC37-68F8-16BA-FDAB-DEEB34C05EA1}"/>
                  </a:ext>
                </a:extLst>
              </p:cNvPr>
              <p:cNvSpPr txBox="1">
                <a:spLocks noRot="1" noChangeAspect="1" noMove="1" noResize="1" noEditPoints="1" noAdjustHandles="1" noChangeArrowheads="1" noChangeShapeType="1" noTextEdit="1"/>
              </p:cNvSpPr>
              <p:nvPr/>
            </p:nvSpPr>
            <p:spPr>
              <a:xfrm>
                <a:off x="3863160" y="3451591"/>
                <a:ext cx="509371" cy="307777"/>
              </a:xfrm>
              <a:prstGeom prst="rect">
                <a:avLst/>
              </a:prstGeom>
              <a:blipFill>
                <a:blip r:embed="rId19"/>
                <a:stretch>
                  <a:fillRect b="-12500"/>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115">
                <a:extLst>
                  <a:ext uri="{FF2B5EF4-FFF2-40B4-BE49-F238E27FC236}">
                    <a16:creationId xmlns:a16="http://schemas.microsoft.com/office/drawing/2014/main" id="{52C5BB48-E4E9-F12A-5DEC-D76521E8405E}"/>
                  </a:ext>
                </a:extLst>
              </p:cNvPr>
              <p:cNvSpPr txBox="1"/>
              <p:nvPr/>
            </p:nvSpPr>
            <p:spPr>
              <a:xfrm>
                <a:off x="1818473" y="2391249"/>
                <a:ext cx="500397"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𝑩</m:t>
                          </m:r>
                        </m:sub>
                      </m:sSub>
                    </m:oMath>
                  </m:oMathPara>
                </a14:m>
                <a:endParaRPr lang="en-US" sz="2000" b="1" dirty="0">
                  <a:solidFill>
                    <a:srgbClr val="00CC00"/>
                  </a:solidFill>
                </a:endParaRPr>
              </a:p>
            </p:txBody>
          </p:sp>
        </mc:Choice>
        <mc:Fallback xmlns="">
          <p:sp>
            <p:nvSpPr>
              <p:cNvPr id="36" name="TextBox 115">
                <a:extLst>
                  <a:ext uri="{FF2B5EF4-FFF2-40B4-BE49-F238E27FC236}">
                    <a16:creationId xmlns:a16="http://schemas.microsoft.com/office/drawing/2014/main" id="{52C5BB48-E4E9-F12A-5DEC-D76521E8405E}"/>
                  </a:ext>
                </a:extLst>
              </p:cNvPr>
              <p:cNvSpPr txBox="1">
                <a:spLocks noRot="1" noChangeAspect="1" noMove="1" noResize="1" noEditPoints="1" noAdjustHandles="1" noChangeArrowheads="1" noChangeShapeType="1" noTextEdit="1"/>
              </p:cNvSpPr>
              <p:nvPr/>
            </p:nvSpPr>
            <p:spPr>
              <a:xfrm>
                <a:off x="1818473" y="2391249"/>
                <a:ext cx="500397" cy="307777"/>
              </a:xfrm>
              <a:prstGeom prst="rect">
                <a:avLst/>
              </a:prstGeom>
              <a:blipFill>
                <a:blip r:embed="rId20"/>
                <a:stretch>
                  <a:fillRect b="-12500"/>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23">
                <a:extLst>
                  <a:ext uri="{FF2B5EF4-FFF2-40B4-BE49-F238E27FC236}">
                    <a16:creationId xmlns:a16="http://schemas.microsoft.com/office/drawing/2014/main" id="{5F8BC531-8928-FC93-51A6-FAF614614663}"/>
                  </a:ext>
                </a:extLst>
              </p:cNvPr>
              <p:cNvSpPr txBox="1"/>
              <p:nvPr/>
            </p:nvSpPr>
            <p:spPr>
              <a:xfrm>
                <a:off x="3292824" y="457069"/>
                <a:ext cx="513503" cy="252966"/>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35" name="TextBox 23">
                <a:extLst>
                  <a:ext uri="{FF2B5EF4-FFF2-40B4-BE49-F238E27FC236}">
                    <a16:creationId xmlns:a16="http://schemas.microsoft.com/office/drawing/2014/main" id="{5F8BC531-8928-FC93-51A6-FAF614614663}"/>
                  </a:ext>
                </a:extLst>
              </p:cNvPr>
              <p:cNvSpPr txBox="1">
                <a:spLocks noRot="1" noChangeAspect="1" noMove="1" noResize="1" noEditPoints="1" noAdjustHandles="1" noChangeArrowheads="1" noChangeShapeType="1" noTextEdit="1"/>
              </p:cNvSpPr>
              <p:nvPr/>
            </p:nvSpPr>
            <p:spPr>
              <a:xfrm>
                <a:off x="3292824" y="457069"/>
                <a:ext cx="513503" cy="252966"/>
              </a:xfrm>
              <a:prstGeom prst="rect">
                <a:avLst/>
              </a:prstGeom>
              <a:blipFill>
                <a:blip r:embed="rId21"/>
                <a:stretch>
                  <a:fillRect l="-13483" r="-11236" b="-26087"/>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23">
                <a:extLst>
                  <a:ext uri="{FF2B5EF4-FFF2-40B4-BE49-F238E27FC236}">
                    <a16:creationId xmlns:a16="http://schemas.microsoft.com/office/drawing/2014/main" id="{2ACB33A5-424C-2A0A-8116-C38C6FD0AAEB}"/>
                  </a:ext>
                </a:extLst>
              </p:cNvPr>
              <p:cNvSpPr txBox="1"/>
              <p:nvPr/>
            </p:nvSpPr>
            <p:spPr>
              <a:xfrm>
                <a:off x="3668382" y="965561"/>
                <a:ext cx="513503" cy="252966"/>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5 </m:t>
                      </m:r>
                      <m:r>
                        <a:rPr lang="en-US" sz="2000" b="0" i="1" smtClean="0">
                          <a:latin typeface="Cambria Math" panose="02040503050406030204" pitchFamily="18" charset="0"/>
                        </a:rPr>
                        <m:t>𝑉</m:t>
                      </m:r>
                    </m:oMath>
                  </m:oMathPara>
                </a14:m>
                <a:endParaRPr lang="en-US" sz="2000" dirty="0"/>
              </a:p>
            </p:txBody>
          </p:sp>
        </mc:Choice>
        <mc:Fallback xmlns="">
          <p:sp>
            <p:nvSpPr>
              <p:cNvPr id="41" name="TextBox 23">
                <a:extLst>
                  <a:ext uri="{FF2B5EF4-FFF2-40B4-BE49-F238E27FC236}">
                    <a16:creationId xmlns:a16="http://schemas.microsoft.com/office/drawing/2014/main" id="{2ACB33A5-424C-2A0A-8116-C38C6FD0AAEB}"/>
                  </a:ext>
                </a:extLst>
              </p:cNvPr>
              <p:cNvSpPr txBox="1">
                <a:spLocks noRot="1" noChangeAspect="1" noMove="1" noResize="1" noEditPoints="1" noAdjustHandles="1" noChangeArrowheads="1" noChangeShapeType="1" noTextEdit="1"/>
              </p:cNvSpPr>
              <p:nvPr/>
            </p:nvSpPr>
            <p:spPr>
              <a:xfrm>
                <a:off x="3668382" y="965561"/>
                <a:ext cx="513503" cy="252966"/>
              </a:xfrm>
              <a:prstGeom prst="rect">
                <a:avLst/>
              </a:prstGeom>
              <a:blipFill>
                <a:blip r:embed="rId22"/>
                <a:stretch>
                  <a:fillRect l="-1124" b="-23404"/>
                </a:stretch>
              </a:blipFill>
              <a:ln w="28575">
                <a:solidFill>
                  <a:srgbClr val="00CC00"/>
                </a:solidFill>
              </a:ln>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2FEB9F02-443F-2B9F-691C-DC993E79E565}"/>
              </a:ext>
            </a:extLst>
          </p:cNvPr>
          <p:cNvCxnSpPr>
            <a:cxnSpLocks/>
          </p:cNvCxnSpPr>
          <p:nvPr/>
        </p:nvCxnSpPr>
        <p:spPr>
          <a:xfrm flipV="1">
            <a:off x="1265215" y="2354375"/>
            <a:ext cx="544099" cy="40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A36047A-BBA9-AC53-6F04-E676FA157395}"/>
              </a:ext>
            </a:extLst>
          </p:cNvPr>
          <p:cNvCxnSpPr>
            <a:cxnSpLocks/>
          </p:cNvCxnSpPr>
          <p:nvPr/>
        </p:nvCxnSpPr>
        <p:spPr>
          <a:xfrm>
            <a:off x="1265215" y="2235868"/>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6BB7721-ED54-1E28-F829-901B77499E89}"/>
              </a:ext>
            </a:extLst>
          </p:cNvPr>
          <p:cNvCxnSpPr>
            <a:cxnSpLocks/>
          </p:cNvCxnSpPr>
          <p:nvPr/>
        </p:nvCxnSpPr>
        <p:spPr>
          <a:xfrm>
            <a:off x="1202585" y="2235868"/>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624DED2-B047-6207-649D-8B1FA7D41FDF}"/>
              </a:ext>
            </a:extLst>
          </p:cNvPr>
          <p:cNvCxnSpPr>
            <a:cxnSpLocks/>
          </p:cNvCxnSpPr>
          <p:nvPr/>
        </p:nvCxnSpPr>
        <p:spPr>
          <a:xfrm flipV="1">
            <a:off x="710219" y="2356857"/>
            <a:ext cx="497322" cy="369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51" name="TextBox 41">
            <a:extLst>
              <a:ext uri="{FF2B5EF4-FFF2-40B4-BE49-F238E27FC236}">
                <a16:creationId xmlns:a16="http://schemas.microsoft.com/office/drawing/2014/main" id="{30C43CF4-0D73-8272-2C87-12310128E36B}"/>
              </a:ext>
            </a:extLst>
          </p:cNvPr>
          <p:cNvSpPr txBox="1"/>
          <p:nvPr/>
        </p:nvSpPr>
        <p:spPr>
          <a:xfrm>
            <a:off x="0" y="2895453"/>
            <a:ext cx="561530" cy="607118"/>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rgbClr val="FF0000"/>
                </a:solidFill>
                <a:highlight>
                  <a:srgbClr val="FFFF00"/>
                </a:highlight>
              </a:rPr>
              <a:t>AC</a:t>
            </a:r>
          </a:p>
          <a:p>
            <a:pPr algn="ctr"/>
            <a:r>
              <a:rPr lang="en-US" dirty="0"/>
              <a:t>Input</a:t>
            </a:r>
          </a:p>
          <a:p>
            <a:pPr algn="ctr"/>
            <a:r>
              <a:rPr lang="en-US" dirty="0"/>
              <a:t>Signal</a:t>
            </a:r>
          </a:p>
        </p:txBody>
      </p:sp>
      <p:sp>
        <p:nvSpPr>
          <p:cNvPr id="94" name="Oval 93">
            <a:extLst>
              <a:ext uri="{FF2B5EF4-FFF2-40B4-BE49-F238E27FC236}">
                <a16:creationId xmlns:a16="http://schemas.microsoft.com/office/drawing/2014/main" id="{483C253C-7155-3808-5BFA-71BB9F87664A}"/>
              </a:ext>
            </a:extLst>
          </p:cNvPr>
          <p:cNvSpPr/>
          <p:nvPr/>
        </p:nvSpPr>
        <p:spPr>
          <a:xfrm>
            <a:off x="481981" y="2855940"/>
            <a:ext cx="445124" cy="429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95" name="Straight Connector 94">
            <a:extLst>
              <a:ext uri="{FF2B5EF4-FFF2-40B4-BE49-F238E27FC236}">
                <a16:creationId xmlns:a16="http://schemas.microsoft.com/office/drawing/2014/main" id="{CDFD34AC-05F6-19A3-BC74-9BDA0E5C2CE0}"/>
              </a:ext>
            </a:extLst>
          </p:cNvPr>
          <p:cNvCxnSpPr>
            <a:cxnSpLocks/>
            <a:endCxn id="94" idx="0"/>
          </p:cNvCxnSpPr>
          <p:nvPr/>
        </p:nvCxnSpPr>
        <p:spPr>
          <a:xfrm flipH="1">
            <a:off x="704543" y="2356857"/>
            <a:ext cx="5675" cy="499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8C94D0B-8428-24B3-E16F-3E5975030F15}"/>
              </a:ext>
            </a:extLst>
          </p:cNvPr>
          <p:cNvCxnSpPr>
            <a:cxnSpLocks/>
          </p:cNvCxnSpPr>
          <p:nvPr/>
        </p:nvCxnSpPr>
        <p:spPr>
          <a:xfrm flipH="1">
            <a:off x="694742" y="3285846"/>
            <a:ext cx="5675" cy="499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Freeform: Shape 96">
            <a:extLst>
              <a:ext uri="{FF2B5EF4-FFF2-40B4-BE49-F238E27FC236}">
                <a16:creationId xmlns:a16="http://schemas.microsoft.com/office/drawing/2014/main" id="{4C084698-9D88-6674-5598-7292E757CB22}"/>
              </a:ext>
            </a:extLst>
          </p:cNvPr>
          <p:cNvSpPr/>
          <p:nvPr/>
        </p:nvSpPr>
        <p:spPr>
          <a:xfrm>
            <a:off x="570633" y="2951144"/>
            <a:ext cx="259158" cy="233312"/>
          </a:xfrm>
          <a:custGeom>
            <a:avLst/>
            <a:gdLst>
              <a:gd name="connsiteX0" fmla="*/ 0 w 315310"/>
              <a:gd name="connsiteY0" fmla="*/ 283779 h 283865"/>
              <a:gd name="connsiteX1" fmla="*/ 70945 w 315310"/>
              <a:gd name="connsiteY1" fmla="*/ 0 h 283865"/>
              <a:gd name="connsiteX2" fmla="*/ 220717 w 315310"/>
              <a:gd name="connsiteY2" fmla="*/ 283779 h 283865"/>
              <a:gd name="connsiteX3" fmla="*/ 315310 w 315310"/>
              <a:gd name="connsiteY3" fmla="*/ 23648 h 283865"/>
            </a:gdLst>
            <a:ahLst/>
            <a:cxnLst>
              <a:cxn ang="0">
                <a:pos x="connsiteX0" y="connsiteY0"/>
              </a:cxn>
              <a:cxn ang="0">
                <a:pos x="connsiteX1" y="connsiteY1"/>
              </a:cxn>
              <a:cxn ang="0">
                <a:pos x="connsiteX2" y="connsiteY2"/>
              </a:cxn>
              <a:cxn ang="0">
                <a:pos x="connsiteX3" y="connsiteY3"/>
              </a:cxn>
            </a:cxnLst>
            <a:rect l="l" t="t" r="r" b="b"/>
            <a:pathLst>
              <a:path w="315310" h="283865">
                <a:moveTo>
                  <a:pt x="0" y="283779"/>
                </a:moveTo>
                <a:cubicBezTo>
                  <a:pt x="17079" y="141889"/>
                  <a:pt x="34159" y="0"/>
                  <a:pt x="70945" y="0"/>
                </a:cubicBezTo>
                <a:cubicBezTo>
                  <a:pt x="107731" y="0"/>
                  <a:pt x="179990" y="279838"/>
                  <a:pt x="220717" y="283779"/>
                </a:cubicBezTo>
                <a:cubicBezTo>
                  <a:pt x="261444" y="287720"/>
                  <a:pt x="288377" y="155684"/>
                  <a:pt x="315310" y="236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94B984FF-5A0A-293B-EAE4-76FD67CF4FF2}"/>
              </a:ext>
            </a:extLst>
          </p:cNvPr>
          <p:cNvSpPr txBox="1"/>
          <p:nvPr/>
        </p:nvSpPr>
        <p:spPr>
          <a:xfrm>
            <a:off x="1739799" y="2101496"/>
            <a:ext cx="482267" cy="307777"/>
          </a:xfrm>
          <a:prstGeom prst="rect">
            <a:avLst/>
          </a:prstGeom>
          <a:noFill/>
        </p:spPr>
        <p:txBody>
          <a:bodyPr wrap="square">
            <a:spAutoFit/>
          </a:bodyPr>
          <a:lstStyle/>
          <a:p>
            <a:pPr algn="ctr"/>
            <a:r>
              <a:rPr lang="en-US" dirty="0">
                <a:solidFill>
                  <a:srgbClr val="FF0000"/>
                </a:solidFill>
                <a:highlight>
                  <a:srgbClr val="FFFF00"/>
                </a:highlight>
              </a:rPr>
              <a:t>DC</a:t>
            </a:r>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D059A568-79A4-A44B-5033-CE7E53F52E42}"/>
                  </a:ext>
                </a:extLst>
              </p:cNvPr>
              <p:cNvSpPr txBox="1"/>
              <p:nvPr/>
            </p:nvSpPr>
            <p:spPr>
              <a:xfrm>
                <a:off x="5824777" y="2624613"/>
                <a:ext cx="3197589" cy="1200329"/>
              </a:xfrm>
              <a:prstGeom prst="rect">
                <a:avLst/>
              </a:prstGeom>
              <a:noFill/>
              <a:ln>
                <a:solidFill>
                  <a:schemeClr val="accent1"/>
                </a:solidFill>
              </a:ln>
            </p:spPr>
            <p:txBody>
              <a:bodyPr wrap="square">
                <a:spAutoFit/>
              </a:bodyPr>
              <a:lstStyle/>
              <a:p>
                <a:pPr lvl="0" algn="just"/>
                <a:r>
                  <a:rPr lang="en-US" sz="1800" dirty="0">
                    <a:solidFill>
                      <a:srgbClr val="080808"/>
                    </a:solidFill>
                  </a:rPr>
                  <a:t>The ac voltage across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𝐿</m:t>
                        </m:r>
                      </m:sub>
                    </m:sSub>
                  </m:oMath>
                </a14:m>
                <a:r>
                  <a:rPr lang="en-US" sz="1800" dirty="0"/>
                  <a:t>will be more if resistance is high and the AC voltage will be less if the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𝐿</m:t>
                        </m:r>
                      </m:sub>
                    </m:sSub>
                  </m:oMath>
                </a14:m>
                <a:r>
                  <a:rPr lang="en-US" sz="1800" dirty="0"/>
                  <a:t> is low.</a:t>
                </a:r>
              </a:p>
            </p:txBody>
          </p:sp>
        </mc:Choice>
        <mc:Fallback xmlns="">
          <p:sp>
            <p:nvSpPr>
              <p:cNvPr id="101" name="TextBox 100">
                <a:extLst>
                  <a:ext uri="{FF2B5EF4-FFF2-40B4-BE49-F238E27FC236}">
                    <a16:creationId xmlns:a16="http://schemas.microsoft.com/office/drawing/2014/main" id="{D059A568-79A4-A44B-5033-CE7E53F52E42}"/>
                  </a:ext>
                </a:extLst>
              </p:cNvPr>
              <p:cNvSpPr txBox="1">
                <a:spLocks noRot="1" noChangeAspect="1" noMove="1" noResize="1" noEditPoints="1" noAdjustHandles="1" noChangeArrowheads="1" noChangeShapeType="1" noTextEdit="1"/>
              </p:cNvSpPr>
              <p:nvPr/>
            </p:nvSpPr>
            <p:spPr>
              <a:xfrm>
                <a:off x="5824777" y="2624613"/>
                <a:ext cx="3197589" cy="1200329"/>
              </a:xfrm>
              <a:prstGeom prst="rect">
                <a:avLst/>
              </a:prstGeom>
              <a:blipFill>
                <a:blip r:embed="rId23"/>
                <a:stretch>
                  <a:fillRect l="-1521" t="-2525" r="-1521" b="-707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B1E409EB-A17D-0C92-D77A-97E6B77414C0}"/>
                  </a:ext>
                </a:extLst>
              </p:cNvPr>
              <p:cNvSpPr txBox="1"/>
              <p:nvPr/>
            </p:nvSpPr>
            <p:spPr>
              <a:xfrm>
                <a:off x="164775" y="4117556"/>
                <a:ext cx="8814449" cy="660630"/>
              </a:xfrm>
              <a:prstGeom prst="rect">
                <a:avLst/>
              </a:prstGeom>
              <a:noFill/>
              <a:ln>
                <a:solidFill>
                  <a:srgbClr val="0000FF"/>
                </a:solidFill>
              </a:ln>
            </p:spPr>
            <p:txBody>
              <a:bodyPr wrap="square">
                <a:spAutoFit/>
              </a:bodyPr>
              <a:lstStyle/>
              <a:p>
                <a:pPr lvl="0" algn="just"/>
                <a:r>
                  <a:rPr lang="en-US" sz="2400" dirty="0">
                    <a:solidFill>
                      <a:srgbClr val="080808"/>
                    </a:solidFill>
                  </a:rPr>
                  <a:t>The gain is determined by the ratio between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𝐿</m:t>
                        </m:r>
                      </m:sub>
                    </m:sSub>
                  </m:oMath>
                </a14:m>
                <a:r>
                  <a:rPr lang="en-US" sz="2400" dirty="0"/>
                  <a:t>and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𝐸</m:t>
                        </m:r>
                      </m:sub>
                    </m:sSub>
                  </m:oMath>
                </a14:m>
                <a:r>
                  <a:rPr lang="en-US" sz="2400" dirty="0"/>
                  <a:t>, </a:t>
                </a:r>
                <a14:m>
                  <m:oMath xmlns:m="http://schemas.openxmlformats.org/officeDocument/2006/math">
                    <m:r>
                      <m:rPr>
                        <m:sty m:val="p"/>
                      </m:rPr>
                      <a:rPr lang="en-US" sz="2400" b="0" i="0" smtClean="0">
                        <a:latin typeface="Cambria Math" panose="02040503050406030204" pitchFamily="18" charset="0"/>
                      </a:rPr>
                      <m:t>g</m:t>
                    </m:r>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𝐿</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b="0" i="1" smtClean="0">
                                <a:latin typeface="Cambria Math" panose="02040503050406030204" pitchFamily="18" charset="0"/>
                              </a:rPr>
                              <m:t>𝐸</m:t>
                            </m:r>
                          </m:sub>
                        </m:sSub>
                      </m:den>
                    </m:f>
                  </m:oMath>
                </a14:m>
                <a:endParaRPr lang="en-US" sz="2400" dirty="0"/>
              </a:p>
            </p:txBody>
          </p:sp>
        </mc:Choice>
        <mc:Fallback xmlns="">
          <p:sp>
            <p:nvSpPr>
              <p:cNvPr id="102" name="TextBox 101">
                <a:extLst>
                  <a:ext uri="{FF2B5EF4-FFF2-40B4-BE49-F238E27FC236}">
                    <a16:creationId xmlns:a16="http://schemas.microsoft.com/office/drawing/2014/main" id="{B1E409EB-A17D-0C92-D77A-97E6B77414C0}"/>
                  </a:ext>
                </a:extLst>
              </p:cNvPr>
              <p:cNvSpPr txBox="1">
                <a:spLocks noRot="1" noChangeAspect="1" noMove="1" noResize="1" noEditPoints="1" noAdjustHandles="1" noChangeArrowheads="1" noChangeShapeType="1" noTextEdit="1"/>
              </p:cNvSpPr>
              <p:nvPr/>
            </p:nvSpPr>
            <p:spPr>
              <a:xfrm>
                <a:off x="164775" y="4117556"/>
                <a:ext cx="8814449" cy="660630"/>
              </a:xfrm>
              <a:prstGeom prst="rect">
                <a:avLst/>
              </a:prstGeom>
              <a:blipFill>
                <a:blip r:embed="rId24"/>
                <a:stretch>
                  <a:fillRect l="-967"/>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99256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12</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E5CC1DAF-6AFF-54D7-FC04-F183BB27A358}"/>
              </a:ext>
            </a:extLst>
          </p:cNvPr>
          <p:cNvSpPr txBox="1"/>
          <p:nvPr/>
        </p:nvSpPr>
        <p:spPr>
          <a:xfrm>
            <a:off x="4515029" y="634542"/>
            <a:ext cx="4613375" cy="338554"/>
          </a:xfrm>
          <a:prstGeom prst="rect">
            <a:avLst/>
          </a:prstGeom>
          <a:noFill/>
          <a:ln>
            <a:solidFill>
              <a:schemeClr val="accent1"/>
            </a:solidFill>
          </a:ln>
        </p:spPr>
        <p:txBody>
          <a:bodyPr wrap="square">
            <a:spAutoFit/>
          </a:bodyPr>
          <a:lstStyle/>
          <a:p>
            <a:pPr lvl="0" algn="just"/>
            <a:r>
              <a:rPr lang="en-US" sz="1600" b="1" dirty="0">
                <a:solidFill>
                  <a:srgbClr val="FF0000"/>
                </a:solidFill>
              </a:rPr>
              <a:t>What happened if I need a gain 10?</a:t>
            </a:r>
          </a:p>
        </p:txBody>
      </p:sp>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3964321" y="1788300"/>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3964321" y="1788300"/>
                <a:ext cx="364324" cy="252966"/>
              </a:xfrm>
              <a:prstGeom prst="rect">
                <a:avLst/>
              </a:prstGeom>
              <a:blipFill>
                <a:blip r:embed="rId4"/>
                <a:stretch>
                  <a:fillRect l="-25000" r="-60000" b="-33333"/>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3954735" y="656618"/>
            <a:ext cx="0" cy="13971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1647113" y="1693708"/>
            <a:ext cx="1094766"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1979140" y="1841021"/>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1979140" y="1744870"/>
            <a:ext cx="446028"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1979140" y="2385888"/>
            <a:ext cx="48936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2257236" y="2642688"/>
            <a:ext cx="211265"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2360671" y="2521261"/>
            <a:ext cx="116990"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722351" y="3531339"/>
            <a:ext cx="0" cy="184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1498150" y="2251481"/>
            <a:ext cx="468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2275654" y="3778431"/>
            <a:ext cx="4082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2381134" y="3857030"/>
            <a:ext cx="2109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2437191" y="3933832"/>
            <a:ext cx="101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a:off x="716897" y="3697831"/>
            <a:ext cx="3249792"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2416134" y="669371"/>
            <a:ext cx="1538601" cy="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1901033" y="1069066"/>
            <a:ext cx="1091826" cy="272050"/>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3698562" y="2063553"/>
            <a:ext cx="551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3791295" y="2141408"/>
            <a:ext cx="340617" cy="2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3958892" y="2141408"/>
            <a:ext cx="0" cy="15671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E84F4079-E34D-ED43-29EB-F9C1DCECC276}"/>
                  </a:ext>
                </a:extLst>
              </p:cNvPr>
              <p:cNvSpPr txBox="1"/>
              <p:nvPr/>
            </p:nvSpPr>
            <p:spPr>
              <a:xfrm>
                <a:off x="2629114" y="945766"/>
                <a:ext cx="1277693"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r>
                        <a:rPr lang="en-US" sz="2000" i="1">
                          <a:latin typeface="Cambria Math" panose="02040503050406030204" pitchFamily="18" charset="0"/>
                        </a:rPr>
                        <m:t>=1</m:t>
                      </m:r>
                      <m:r>
                        <a:rPr lang="en-US" sz="2000" b="0" i="1" smtClean="0">
                          <a:latin typeface="Cambria Math" panose="02040503050406030204" pitchFamily="18" charset="0"/>
                        </a:rPr>
                        <m:t>0</m:t>
                      </m:r>
                      <m:r>
                        <a:rPr lang="en-US" sz="2000" i="1">
                          <a:latin typeface="Cambria Math" panose="02040503050406030204" pitchFamily="18" charset="0"/>
                        </a:rPr>
                        <m:t>𝑘</m:t>
                      </m:r>
                      <m:r>
                        <m:rPr>
                          <m:sty m:val="p"/>
                        </m:rPr>
                        <a:rPr lang="el-GR" sz="2000" i="1">
                          <a:latin typeface="Cambria Math" panose="02040503050406030204" pitchFamily="18" charset="0"/>
                        </a:rPr>
                        <m:t>Ω</m:t>
                      </m:r>
                    </m:oMath>
                  </m:oMathPara>
                </a14:m>
                <a:endParaRPr lang="en-US" sz="2000" dirty="0"/>
              </a:p>
            </p:txBody>
          </p:sp>
        </mc:Choice>
        <mc:Fallback xmlns="">
          <p:sp>
            <p:nvSpPr>
              <p:cNvPr id="27" name="TextBox 24">
                <a:extLst>
                  <a:ext uri="{FF2B5EF4-FFF2-40B4-BE49-F238E27FC236}">
                    <a16:creationId xmlns:a16="http://schemas.microsoft.com/office/drawing/2014/main" id="{E84F4079-E34D-ED43-29EB-F9C1DCECC276}"/>
                  </a:ext>
                </a:extLst>
              </p:cNvPr>
              <p:cNvSpPr txBox="1">
                <a:spLocks noRot="1" noChangeAspect="1" noMove="1" noResize="1" noEditPoints="1" noAdjustHandles="1" noChangeArrowheads="1" noChangeShapeType="1" noTextEdit="1"/>
              </p:cNvSpPr>
              <p:nvPr/>
            </p:nvSpPr>
            <p:spPr>
              <a:xfrm>
                <a:off x="2629114" y="945766"/>
                <a:ext cx="1277693" cy="307777"/>
              </a:xfrm>
              <a:prstGeom prst="rect">
                <a:avLst/>
              </a:prstGeom>
              <a:blipFill>
                <a:blip r:embed="rId5"/>
                <a:stretch>
                  <a:fillRect l="-3286" r="-3286" b="-14815"/>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6">
                <a:extLst>
                  <a:ext uri="{FF2B5EF4-FFF2-40B4-BE49-F238E27FC236}">
                    <a16:creationId xmlns:a16="http://schemas.microsoft.com/office/drawing/2014/main" id="{21845ED9-5AEB-2885-8C44-86B6CE74A9C2}"/>
                  </a:ext>
                </a:extLst>
              </p:cNvPr>
              <p:cNvSpPr txBox="1"/>
              <p:nvPr/>
            </p:nvSpPr>
            <p:spPr>
              <a:xfrm>
                <a:off x="1461235" y="2445490"/>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𝐵𝐸</m:t>
                          </m:r>
                        </m:sub>
                      </m:sSub>
                    </m:oMath>
                  </m:oMathPara>
                </a14:m>
                <a:endParaRPr lang="en-US" sz="2000" dirty="0"/>
              </a:p>
            </p:txBody>
          </p:sp>
        </mc:Choice>
        <mc:Fallback xmlns="">
          <p:sp>
            <p:nvSpPr>
              <p:cNvPr id="29" name="TextBox 26">
                <a:extLst>
                  <a:ext uri="{FF2B5EF4-FFF2-40B4-BE49-F238E27FC236}">
                    <a16:creationId xmlns:a16="http://schemas.microsoft.com/office/drawing/2014/main" id="{21845ED9-5AEB-2885-8C44-86B6CE74A9C2}"/>
                  </a:ext>
                </a:extLst>
              </p:cNvPr>
              <p:cNvSpPr txBox="1">
                <a:spLocks noRot="1" noChangeAspect="1" noMove="1" noResize="1" noEditPoints="1" noAdjustHandles="1" noChangeArrowheads="1" noChangeShapeType="1" noTextEdit="1"/>
              </p:cNvSpPr>
              <p:nvPr/>
            </p:nvSpPr>
            <p:spPr>
              <a:xfrm>
                <a:off x="1461235" y="2445490"/>
                <a:ext cx="364324" cy="252966"/>
              </a:xfrm>
              <a:prstGeom prst="rect">
                <a:avLst/>
              </a:prstGeom>
              <a:blipFill>
                <a:blip r:embed="rId6"/>
                <a:stretch>
                  <a:fillRect l="-25424" r="-20339" b="-452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1167343" y="2269537"/>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1167343" y="2269537"/>
                <a:ext cx="364324" cy="252966"/>
              </a:xfrm>
              <a:prstGeom prst="rect">
                <a:avLst/>
              </a:prstGeom>
              <a:blipFill>
                <a:blip r:embed="rId7"/>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1637953" y="2679305"/>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1637953" y="2679305"/>
                <a:ext cx="364324" cy="252966"/>
              </a:xfrm>
              <a:prstGeom prst="rect">
                <a:avLst/>
              </a:prstGeom>
              <a:blipFill>
                <a:blip r:embed="rId8"/>
                <a:stretch>
                  <a:fillRect b="-17073"/>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199225" y="1578205"/>
            <a:ext cx="1091826" cy="288092"/>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709455" y="2253435"/>
            <a:ext cx="792880" cy="3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714302" y="659415"/>
            <a:ext cx="1754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715196" y="656618"/>
            <a:ext cx="0" cy="695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2416237" y="1626852"/>
            <a:ext cx="351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2851353" y="1497946"/>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2788723" y="1497946"/>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2851060" y="1621944"/>
            <a:ext cx="306038" cy="836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202619" y="2855723"/>
            <a:ext cx="1091826" cy="288092"/>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1961072" y="3087270"/>
            <a:ext cx="1091826" cy="288092"/>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715196" y="2263910"/>
            <a:ext cx="0" cy="264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115">
                <a:extLst>
                  <a:ext uri="{FF2B5EF4-FFF2-40B4-BE49-F238E27FC236}">
                    <a16:creationId xmlns:a16="http://schemas.microsoft.com/office/drawing/2014/main" id="{71AB5A49-35F2-58CC-4191-EE2C3A3E28BB}"/>
                  </a:ext>
                </a:extLst>
              </p:cNvPr>
              <p:cNvSpPr txBox="1"/>
              <p:nvPr/>
            </p:nvSpPr>
            <p:spPr>
              <a:xfrm>
                <a:off x="2701569" y="3099291"/>
                <a:ext cx="1091487"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=1</m:t>
                      </m:r>
                      <m:r>
                        <a:rPr lang="en-US" sz="2000" b="0" i="1" smtClean="0">
                          <a:latin typeface="Cambria Math" panose="02040503050406030204" pitchFamily="18" charset="0"/>
                        </a:rPr>
                        <m:t>𝑘</m:t>
                      </m:r>
                      <m:r>
                        <m:rPr>
                          <m:sty m:val="p"/>
                        </m:rPr>
                        <a:rPr lang="el-GR" sz="2000" b="0" i="1" smtClean="0">
                          <a:latin typeface="Cambria Math" panose="02040503050406030204" pitchFamily="18" charset="0"/>
                        </a:rPr>
                        <m:t>Ω</m:t>
                      </m:r>
                    </m:oMath>
                  </m:oMathPara>
                </a14:m>
                <a:endParaRPr lang="en-US" sz="2000" dirty="0"/>
              </a:p>
            </p:txBody>
          </p:sp>
        </mc:Choice>
        <mc:Fallback xmlns="">
          <p:sp>
            <p:nvSpPr>
              <p:cNvPr id="54" name="TextBox 115">
                <a:extLst>
                  <a:ext uri="{FF2B5EF4-FFF2-40B4-BE49-F238E27FC236}">
                    <a16:creationId xmlns:a16="http://schemas.microsoft.com/office/drawing/2014/main" id="{71AB5A49-35F2-58CC-4191-EE2C3A3E28BB}"/>
                  </a:ext>
                </a:extLst>
              </p:cNvPr>
              <p:cNvSpPr txBox="1">
                <a:spLocks noRot="1" noChangeAspect="1" noMove="1" noResize="1" noEditPoints="1" noAdjustHandles="1" noChangeArrowheads="1" noChangeShapeType="1" noTextEdit="1"/>
              </p:cNvSpPr>
              <p:nvPr/>
            </p:nvSpPr>
            <p:spPr>
              <a:xfrm>
                <a:off x="2701569" y="3099291"/>
                <a:ext cx="1091487" cy="307777"/>
              </a:xfrm>
              <a:prstGeom prst="rect">
                <a:avLst/>
              </a:prstGeom>
              <a:blipFill>
                <a:blip r:embed="rId9"/>
                <a:stretch>
                  <a:fillRect l="-6593" r="-7143" b="-14815"/>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2853547" y="1288289"/>
                <a:ext cx="269145" cy="252966"/>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2853547" y="1288289"/>
                <a:ext cx="269145" cy="252966"/>
              </a:xfrm>
              <a:prstGeom prst="rect">
                <a:avLst/>
              </a:prstGeom>
              <a:blipFill>
                <a:blip r:embed="rId10"/>
                <a:stretch>
                  <a:fillRect l="-29545" r="-20455" b="-452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rot="16200000">
                <a:off x="-269084" y="1270515"/>
                <a:ext cx="1324708"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rot="16200000">
                <a:off x="-269084" y="1270515"/>
                <a:ext cx="1324708" cy="307777"/>
              </a:xfrm>
              <a:prstGeom prst="rect">
                <a:avLst/>
              </a:prstGeom>
              <a:blipFill>
                <a:blip r:embed="rId11"/>
                <a:stretch>
                  <a:fillRect r="-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ABCF84C9-5AD2-F9EB-573B-CFB1C1DFAD8E}"/>
                  </a:ext>
                </a:extLst>
              </p:cNvPr>
              <p:cNvSpPr txBox="1"/>
              <p:nvPr/>
            </p:nvSpPr>
            <p:spPr>
              <a:xfrm rot="16200000">
                <a:off x="-296161" y="2940959"/>
                <a:ext cx="13647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oMath>
                  </m:oMathPara>
                </a14:m>
                <a:endParaRPr lang="en-US" sz="2000" dirty="0"/>
              </a:p>
            </p:txBody>
          </p:sp>
        </mc:Choice>
        <mc:Fallback xmlns="">
          <p:sp>
            <p:nvSpPr>
              <p:cNvPr id="55" name="TextBox 22">
                <a:extLst>
                  <a:ext uri="{FF2B5EF4-FFF2-40B4-BE49-F238E27FC236}">
                    <a16:creationId xmlns:a16="http://schemas.microsoft.com/office/drawing/2014/main" id="{ABCF84C9-5AD2-F9EB-573B-CFB1C1DFAD8E}"/>
                  </a:ext>
                </a:extLst>
              </p:cNvPr>
              <p:cNvSpPr txBox="1">
                <a:spLocks noRot="1" noChangeAspect="1" noMove="1" noResize="1" noEditPoints="1" noAdjustHandles="1" noChangeArrowheads="1" noChangeShapeType="1" noTextEdit="1"/>
              </p:cNvSpPr>
              <p:nvPr/>
            </p:nvSpPr>
            <p:spPr>
              <a:xfrm rot="16200000">
                <a:off x="-296161" y="2940959"/>
                <a:ext cx="1364763" cy="307777"/>
              </a:xfrm>
              <a:prstGeom prst="rect">
                <a:avLst/>
              </a:prstGeom>
              <a:blipFill>
                <a:blip r:embed="rId12"/>
                <a:stretch>
                  <a:fillRect r="-19608"/>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94B984FF-5A0A-293B-EAE4-76FD67CF4FF2}"/>
              </a:ext>
            </a:extLst>
          </p:cNvPr>
          <p:cNvSpPr txBox="1"/>
          <p:nvPr/>
        </p:nvSpPr>
        <p:spPr>
          <a:xfrm>
            <a:off x="2083621" y="1428049"/>
            <a:ext cx="282038" cy="307777"/>
          </a:xfrm>
          <a:prstGeom prst="rect">
            <a:avLst/>
          </a:prstGeom>
          <a:noFill/>
        </p:spPr>
        <p:txBody>
          <a:bodyPr wrap="square">
            <a:spAutoFit/>
          </a:bodyPr>
          <a:lstStyle/>
          <a:p>
            <a:pPr algn="ctr"/>
            <a:r>
              <a:rPr lang="en-US" dirty="0">
                <a:solidFill>
                  <a:srgbClr val="FF0000"/>
                </a:solidFill>
                <a:highlight>
                  <a:srgbClr val="FFFF00"/>
                </a:highlight>
              </a:rPr>
              <a:t>C</a:t>
            </a:r>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D059A568-79A4-A44B-5033-CE7E53F52E42}"/>
                  </a:ext>
                </a:extLst>
              </p:cNvPr>
              <p:cNvSpPr txBox="1"/>
              <p:nvPr/>
            </p:nvSpPr>
            <p:spPr>
              <a:xfrm>
                <a:off x="4529035" y="1036100"/>
                <a:ext cx="4566743" cy="518475"/>
              </a:xfrm>
              <a:prstGeom prst="rect">
                <a:avLst/>
              </a:prstGeom>
              <a:noFill/>
              <a:ln w="19050">
                <a:solidFill>
                  <a:srgbClr val="0000FF"/>
                </a:solidFill>
              </a:ln>
            </p:spPr>
            <p:txBody>
              <a:bodyPr wrap="square">
                <a:spAutoFit/>
              </a:bodyPr>
              <a:lstStyle/>
              <a:p>
                <a:pPr lvl="0" algn="just"/>
                <a:r>
                  <a:rPr lang="en-US" sz="1800" dirty="0">
                    <a:solidFill>
                      <a:srgbClr val="080808"/>
                    </a:solidFill>
                  </a:rPr>
                  <a:t>Make sure that </a:t>
                </a:r>
                <a14:m>
                  <m:oMath xmlns:m="http://schemas.openxmlformats.org/officeDocument/2006/math">
                    <m:r>
                      <m:rPr>
                        <m:sty m:val="p"/>
                      </m:rPr>
                      <a:rPr lang="en-US" sz="1800" b="0" i="0" smtClean="0">
                        <a:latin typeface="Cambria Math" panose="02040503050406030204" pitchFamily="18" charset="0"/>
                      </a:rPr>
                      <m:t>g</m:t>
                    </m:r>
                    <m:r>
                      <a:rPr lang="en-US" sz="1800" b="0" i="0" smtClean="0">
                        <a:latin typeface="Cambria Math" panose="02040503050406030204" pitchFamily="18" charset="0"/>
                      </a:rPr>
                      <m:t>=</m:t>
                    </m:r>
                    <m:f>
                      <m:fPr>
                        <m:ctrlPr>
                          <a:rPr lang="en-US" sz="180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𝐿</m:t>
                            </m:r>
                          </m:sub>
                        </m:sSub>
                        <m:r>
                          <a:rPr lang="en-US" sz="1800" b="0" i="1" smtClean="0">
                            <a:latin typeface="Cambria Math" panose="02040503050406030204" pitchFamily="18" charset="0"/>
                          </a:rPr>
                          <m:t>=10</m:t>
                        </m:r>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b="0" i="1" smtClean="0">
                                <a:latin typeface="Cambria Math" panose="02040503050406030204" pitchFamily="18" charset="0"/>
                              </a:rPr>
                              <m:t>𝐸</m:t>
                            </m:r>
                          </m:sub>
                        </m:sSub>
                        <m:r>
                          <a:rPr lang="en-US" sz="1800" b="0" i="1" smtClean="0">
                            <a:latin typeface="Cambria Math" panose="02040503050406030204" pitchFamily="18" charset="0"/>
                          </a:rPr>
                          <m:t>=1</m:t>
                        </m:r>
                      </m:den>
                    </m:f>
                    <m:r>
                      <a:rPr lang="en-US" sz="1800" b="0" i="1" smtClean="0">
                        <a:latin typeface="Cambria Math" panose="02040503050406030204" pitchFamily="18" charset="0"/>
                      </a:rPr>
                      <m:t>=10</m:t>
                    </m:r>
                  </m:oMath>
                </a14:m>
                <a:endParaRPr lang="en-US" sz="1800" dirty="0"/>
              </a:p>
            </p:txBody>
          </p:sp>
        </mc:Choice>
        <mc:Fallback xmlns="">
          <p:sp>
            <p:nvSpPr>
              <p:cNvPr id="101" name="TextBox 100">
                <a:extLst>
                  <a:ext uri="{FF2B5EF4-FFF2-40B4-BE49-F238E27FC236}">
                    <a16:creationId xmlns:a16="http://schemas.microsoft.com/office/drawing/2014/main" id="{D059A568-79A4-A44B-5033-CE7E53F52E42}"/>
                  </a:ext>
                </a:extLst>
              </p:cNvPr>
              <p:cNvSpPr txBox="1">
                <a:spLocks noRot="1" noChangeAspect="1" noMove="1" noResize="1" noEditPoints="1" noAdjustHandles="1" noChangeArrowheads="1" noChangeShapeType="1" noTextEdit="1"/>
              </p:cNvSpPr>
              <p:nvPr/>
            </p:nvSpPr>
            <p:spPr>
              <a:xfrm>
                <a:off x="4529035" y="1036100"/>
                <a:ext cx="4566743" cy="518475"/>
              </a:xfrm>
              <a:prstGeom prst="rect">
                <a:avLst/>
              </a:prstGeom>
              <a:blipFill>
                <a:blip r:embed="rId13"/>
                <a:stretch>
                  <a:fillRect l="-1064"/>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64AECD3F-6FB8-2AFD-51AF-B9AAD05AC8AC}"/>
                  </a:ext>
                </a:extLst>
              </p:cNvPr>
              <p:cNvSpPr txBox="1"/>
              <p:nvPr/>
            </p:nvSpPr>
            <p:spPr>
              <a:xfrm>
                <a:off x="3181212" y="1446409"/>
                <a:ext cx="248328"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sym typeface="Arial"/>
                            </a:rPr>
                            <m:t>𝑉</m:t>
                          </m:r>
                        </m:e>
                        <m:sub>
                          <m:r>
                            <a:rPr kumimoji="0" lang="en-US" sz="1600" b="0" i="1" u="none" strike="noStrike" kern="0" cap="none" spc="0" normalizeH="0" baseline="0" noProof="0">
                              <a:ln>
                                <a:noFill/>
                              </a:ln>
                              <a:solidFill>
                                <a:srgbClr val="000000"/>
                              </a:solidFill>
                              <a:effectLst/>
                              <a:uLnTx/>
                              <a:uFillTx/>
                              <a:latin typeface="Cambria Math" panose="02040503050406030204" pitchFamily="18" charset="0"/>
                              <a:sym typeface="Arial"/>
                            </a:rPr>
                            <m:t>𝑜</m:t>
                          </m:r>
                        </m:sub>
                      </m:sSub>
                    </m:oMath>
                  </m:oMathPara>
                </a14:m>
                <a:endParaRPr lang="en-US" dirty="0"/>
              </a:p>
            </p:txBody>
          </p:sp>
        </mc:Choice>
        <mc:Fallback xmlns="">
          <p:sp>
            <p:nvSpPr>
              <p:cNvPr id="100" name="TextBox 99">
                <a:extLst>
                  <a:ext uri="{FF2B5EF4-FFF2-40B4-BE49-F238E27FC236}">
                    <a16:creationId xmlns:a16="http://schemas.microsoft.com/office/drawing/2014/main" id="{64AECD3F-6FB8-2AFD-51AF-B9AAD05AC8AC}"/>
                  </a:ext>
                </a:extLst>
              </p:cNvPr>
              <p:cNvSpPr txBox="1">
                <a:spLocks noRot="1" noChangeAspect="1" noMove="1" noResize="1" noEditPoints="1" noAdjustHandles="1" noChangeArrowheads="1" noChangeShapeType="1" noTextEdit="1"/>
              </p:cNvSpPr>
              <p:nvPr/>
            </p:nvSpPr>
            <p:spPr>
              <a:xfrm>
                <a:off x="3181212" y="1446409"/>
                <a:ext cx="248328" cy="338554"/>
              </a:xfrm>
              <a:prstGeom prst="rect">
                <a:avLst/>
              </a:prstGeom>
              <a:blipFill>
                <a:blip r:embed="rId14"/>
                <a:stretch>
                  <a:fillRect r="-17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5BEF00A0-BDFC-1061-78AC-09E73ABDA0C8}"/>
                  </a:ext>
                </a:extLst>
              </p:cNvPr>
              <p:cNvSpPr txBox="1"/>
              <p:nvPr/>
            </p:nvSpPr>
            <p:spPr>
              <a:xfrm>
                <a:off x="4525377" y="1617579"/>
                <a:ext cx="4592683" cy="646331"/>
              </a:xfrm>
              <a:prstGeom prst="rect">
                <a:avLst/>
              </a:prstGeom>
              <a:noFill/>
              <a:ln w="19050">
                <a:solidFill>
                  <a:srgbClr val="0000FF"/>
                </a:solidFill>
              </a:ln>
            </p:spPr>
            <p:txBody>
              <a:bodyPr wrap="square">
                <a:spAutoFit/>
              </a:bodyPr>
              <a:lstStyle/>
              <a:p>
                <a:pPr lvl="0" algn="just"/>
                <a:r>
                  <a:rPr lang="en-US" sz="1800" dirty="0">
                    <a:solidFill>
                      <a:srgbClr val="080808"/>
                    </a:solidFill>
                  </a:rPr>
                  <a:t>Now we fixed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𝐿</m:t>
                        </m:r>
                      </m:sub>
                    </m:sSub>
                  </m:oMath>
                </a14:m>
                <a:r>
                  <a:rPr lang="en-US" sz="1800" dirty="0"/>
                  <a:t>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b="0" i="1" smtClean="0">
                            <a:latin typeface="Cambria Math" panose="02040503050406030204" pitchFamily="18" charset="0"/>
                          </a:rPr>
                          <m:t>𝐸</m:t>
                        </m:r>
                      </m:sub>
                    </m:sSub>
                  </m:oMath>
                </a14:m>
                <a:r>
                  <a:rPr lang="en-US" sz="1800" dirty="0"/>
                  <a:t>, hence we need to fix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b="0" i="1" smtClean="0">
                            <a:latin typeface="Cambria Math" panose="02040503050406030204" pitchFamily="18" charset="0"/>
                          </a:rPr>
                          <m:t>1</m:t>
                        </m:r>
                      </m:sub>
                    </m:sSub>
                  </m:oMath>
                </a14:m>
                <a:r>
                  <a:rPr lang="en-US" sz="1800" dirty="0"/>
                  <a:t>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b="0" i="1" smtClean="0">
                            <a:latin typeface="Cambria Math" panose="02040503050406030204" pitchFamily="18" charset="0"/>
                          </a:rPr>
                          <m:t>2</m:t>
                        </m:r>
                      </m:sub>
                    </m:sSub>
                  </m:oMath>
                </a14:m>
                <a:endParaRPr lang="en-US" sz="1800" dirty="0"/>
              </a:p>
            </p:txBody>
          </p:sp>
        </mc:Choice>
        <mc:Fallback xmlns="">
          <p:sp>
            <p:nvSpPr>
              <p:cNvPr id="103" name="TextBox 102">
                <a:extLst>
                  <a:ext uri="{FF2B5EF4-FFF2-40B4-BE49-F238E27FC236}">
                    <a16:creationId xmlns:a16="http://schemas.microsoft.com/office/drawing/2014/main" id="{5BEF00A0-BDFC-1061-78AC-09E73ABDA0C8}"/>
                  </a:ext>
                </a:extLst>
              </p:cNvPr>
              <p:cNvSpPr txBox="1">
                <a:spLocks noRot="1" noChangeAspect="1" noMove="1" noResize="1" noEditPoints="1" noAdjustHandles="1" noChangeArrowheads="1" noChangeShapeType="1" noTextEdit="1"/>
              </p:cNvSpPr>
              <p:nvPr/>
            </p:nvSpPr>
            <p:spPr>
              <a:xfrm>
                <a:off x="4525377" y="1617579"/>
                <a:ext cx="4592683" cy="646331"/>
              </a:xfrm>
              <a:prstGeom prst="rect">
                <a:avLst/>
              </a:prstGeom>
              <a:blipFill>
                <a:blip r:embed="rId15"/>
                <a:stretch>
                  <a:fillRect l="-925" t="-3670" r="-793" b="-11927"/>
                </a:stretch>
              </a:blipFill>
              <a:ln w="19050">
                <a:solidFill>
                  <a:srgbClr val="0000FF"/>
                </a:solidFill>
              </a:ln>
            </p:spPr>
            <p:txBody>
              <a:bodyPr/>
              <a:lstStyle/>
              <a:p>
                <a:r>
                  <a:rPr lang="en-US">
                    <a:noFill/>
                  </a:rPr>
                  <a:t> </a:t>
                </a:r>
              </a:p>
            </p:txBody>
          </p:sp>
        </mc:Fallback>
      </mc:AlternateContent>
      <p:sp>
        <p:nvSpPr>
          <p:cNvPr id="109" name="TextBox 108">
            <a:extLst>
              <a:ext uri="{FF2B5EF4-FFF2-40B4-BE49-F238E27FC236}">
                <a16:creationId xmlns:a16="http://schemas.microsoft.com/office/drawing/2014/main" id="{070384C7-7B55-2EDF-EC3B-18980BC312F1}"/>
              </a:ext>
            </a:extLst>
          </p:cNvPr>
          <p:cNvSpPr txBox="1"/>
          <p:nvPr/>
        </p:nvSpPr>
        <p:spPr>
          <a:xfrm>
            <a:off x="4525377" y="2343328"/>
            <a:ext cx="4592681" cy="646331"/>
          </a:xfrm>
          <a:prstGeom prst="rect">
            <a:avLst/>
          </a:prstGeom>
          <a:noFill/>
          <a:ln w="19050">
            <a:solidFill>
              <a:srgbClr val="0000FF"/>
            </a:solidFill>
          </a:ln>
        </p:spPr>
        <p:txBody>
          <a:bodyPr wrap="square">
            <a:spAutoFit/>
          </a:bodyPr>
          <a:lstStyle/>
          <a:p>
            <a:pPr lvl="0" algn="just"/>
            <a:r>
              <a:rPr lang="en-US" sz="1800" dirty="0">
                <a:solidFill>
                  <a:srgbClr val="080808"/>
                </a:solidFill>
              </a:rPr>
              <a:t>Assuming no biasing voltage is applied to the circuit.</a:t>
            </a:r>
            <a:endParaRPr lang="en-US" sz="1800" dirty="0"/>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04DDF92D-5797-3139-F238-5627EBCB4BE4}"/>
                  </a:ext>
                </a:extLst>
              </p:cNvPr>
              <p:cNvSpPr txBox="1"/>
              <p:nvPr/>
            </p:nvSpPr>
            <p:spPr>
              <a:xfrm>
                <a:off x="4526683" y="3070547"/>
                <a:ext cx="4592681" cy="1349472"/>
              </a:xfrm>
              <a:prstGeom prst="rect">
                <a:avLst/>
              </a:prstGeom>
              <a:noFill/>
              <a:ln w="19050">
                <a:solidFill>
                  <a:srgbClr val="0000FF"/>
                </a:solidFill>
              </a:ln>
            </p:spPr>
            <p:txBody>
              <a:bodyPr wrap="square">
                <a:spAutoFit/>
              </a:bodyPr>
              <a:lstStyle/>
              <a:p>
                <a:pPr lvl="0" algn="just"/>
                <a:r>
                  <a:rPr lang="en-US" sz="1800" dirty="0">
                    <a:solidFill>
                      <a:srgbClr val="080808"/>
                    </a:solidFill>
                  </a:rPr>
                  <a:t>The output will vary across 7.5V DC. Then the voltage at ‘C’ will be 7.5V. The voltage across </a:t>
                </a:r>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𝑅</m:t>
                        </m:r>
                      </m:e>
                      <m:sub>
                        <m:r>
                          <a:rPr lang="en-US" sz="1800" b="0" i="1" smtClean="0">
                            <a:latin typeface="Cambria Math" panose="02040503050406030204" pitchFamily="18" charset="0"/>
                          </a:rPr>
                          <m:t>𝐸</m:t>
                        </m:r>
                      </m:sub>
                    </m:sSub>
                  </m:oMath>
                </a14:m>
                <a:r>
                  <a:rPr lang="en-US" sz="1800" dirty="0">
                    <a:solidFill>
                      <a:srgbClr val="080808"/>
                    </a:solidFill>
                  </a:rPr>
                  <a:t>will be 0.75 V because the  </a:t>
                </a:r>
                <a14:m>
                  <m:oMath xmlns:m="http://schemas.openxmlformats.org/officeDocument/2006/math">
                    <m:f>
                      <m:fPr>
                        <m:ctrlPr>
                          <a:rPr lang="en-US" sz="1800" i="1" smtClean="0">
                            <a:solidFill>
                              <a:srgbClr val="080808"/>
                            </a:solidFill>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b="0" i="1" smtClean="0">
                                <a:latin typeface="Cambria Math" panose="02040503050406030204" pitchFamily="18" charset="0"/>
                              </a:rPr>
                              <m:t>𝐿</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b="0" i="1" smtClean="0">
                                <a:latin typeface="Cambria Math" panose="02040503050406030204" pitchFamily="18" charset="0"/>
                              </a:rPr>
                              <m:t>𝐸</m:t>
                            </m:r>
                          </m:sub>
                        </m:sSub>
                      </m:den>
                    </m:f>
                    <m:r>
                      <a:rPr lang="en-US" sz="1800" b="0" i="1" smtClean="0">
                        <a:solidFill>
                          <a:srgbClr val="080808"/>
                        </a:solidFill>
                        <a:latin typeface="Cambria Math" panose="02040503050406030204" pitchFamily="18" charset="0"/>
                      </a:rPr>
                      <m:t>=10</m:t>
                    </m:r>
                  </m:oMath>
                </a14:m>
                <a:r>
                  <a:rPr lang="en-US" sz="1800" dirty="0"/>
                  <a:t> and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𝐶</m:t>
                        </m:r>
                      </m:sub>
                    </m:sSub>
                    <m:r>
                      <a:rPr lang="en-US" sz="180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𝐸</m:t>
                        </m:r>
                      </m:sub>
                    </m:sSub>
                  </m:oMath>
                </a14:m>
                <a:r>
                  <a:rPr lang="en-US" sz="1800" dirty="0"/>
                  <a:t>.</a:t>
                </a:r>
              </a:p>
            </p:txBody>
          </p:sp>
        </mc:Choice>
        <mc:Fallback xmlns="">
          <p:sp>
            <p:nvSpPr>
              <p:cNvPr id="110" name="TextBox 109">
                <a:extLst>
                  <a:ext uri="{FF2B5EF4-FFF2-40B4-BE49-F238E27FC236}">
                    <a16:creationId xmlns:a16="http://schemas.microsoft.com/office/drawing/2014/main" id="{04DDF92D-5797-3139-F238-5627EBCB4BE4}"/>
                  </a:ext>
                </a:extLst>
              </p:cNvPr>
              <p:cNvSpPr txBox="1">
                <a:spLocks noRot="1" noChangeAspect="1" noMove="1" noResize="1" noEditPoints="1" noAdjustHandles="1" noChangeArrowheads="1" noChangeShapeType="1" noTextEdit="1"/>
              </p:cNvSpPr>
              <p:nvPr/>
            </p:nvSpPr>
            <p:spPr>
              <a:xfrm>
                <a:off x="4526683" y="3070547"/>
                <a:ext cx="4592681" cy="1349472"/>
              </a:xfrm>
              <a:prstGeom prst="rect">
                <a:avLst/>
              </a:prstGeom>
              <a:blipFill>
                <a:blip r:embed="rId16"/>
                <a:stretch>
                  <a:fillRect l="-1058" t="-2232" r="-794" b="-5804"/>
                </a:stretch>
              </a:blipFill>
              <a:ln w="19050">
                <a:solidFill>
                  <a:srgbClr val="0000FF"/>
                </a:solidFill>
              </a:ln>
            </p:spPr>
            <p:txBody>
              <a:bodyPr/>
              <a:lstStyle/>
              <a:p>
                <a:r>
                  <a:rPr lang="en-US">
                    <a:noFill/>
                  </a:rPr>
                  <a:t> </a:t>
                </a:r>
              </a:p>
            </p:txBody>
          </p:sp>
        </mc:Fallback>
      </mc:AlternateContent>
      <p:sp>
        <p:nvSpPr>
          <p:cNvPr id="111" name="TextBox 110">
            <a:extLst>
              <a:ext uri="{FF2B5EF4-FFF2-40B4-BE49-F238E27FC236}">
                <a16:creationId xmlns:a16="http://schemas.microsoft.com/office/drawing/2014/main" id="{DACC000B-C30E-3951-5BE0-CEB5999FC9ED}"/>
              </a:ext>
            </a:extLst>
          </p:cNvPr>
          <p:cNvSpPr txBox="1"/>
          <p:nvPr/>
        </p:nvSpPr>
        <p:spPr>
          <a:xfrm>
            <a:off x="640889" y="1993750"/>
            <a:ext cx="482267" cy="307777"/>
          </a:xfrm>
          <a:prstGeom prst="rect">
            <a:avLst/>
          </a:prstGeom>
          <a:noFill/>
        </p:spPr>
        <p:txBody>
          <a:bodyPr wrap="square">
            <a:spAutoFit/>
          </a:bodyPr>
          <a:lstStyle/>
          <a:p>
            <a:pPr algn="ctr"/>
            <a:r>
              <a:rPr lang="en-US" dirty="0">
                <a:solidFill>
                  <a:srgbClr val="FF0000"/>
                </a:solidFill>
                <a:highlight>
                  <a:srgbClr val="FFFF00"/>
                </a:highlight>
              </a:rPr>
              <a:t>DC</a:t>
            </a:r>
          </a:p>
        </p:txBody>
      </p:sp>
      <p:sp>
        <p:nvSpPr>
          <p:cNvPr id="112" name="TextBox 111">
            <a:extLst>
              <a:ext uri="{FF2B5EF4-FFF2-40B4-BE49-F238E27FC236}">
                <a16:creationId xmlns:a16="http://schemas.microsoft.com/office/drawing/2014/main" id="{2D41B98A-DC84-53EE-3906-32945A591A30}"/>
              </a:ext>
            </a:extLst>
          </p:cNvPr>
          <p:cNvSpPr txBox="1"/>
          <p:nvPr/>
        </p:nvSpPr>
        <p:spPr>
          <a:xfrm>
            <a:off x="2545628" y="2655140"/>
            <a:ext cx="240024" cy="307777"/>
          </a:xfrm>
          <a:prstGeom prst="rect">
            <a:avLst/>
          </a:prstGeom>
          <a:noFill/>
        </p:spPr>
        <p:txBody>
          <a:bodyPr wrap="square">
            <a:spAutoFit/>
          </a:bodyPr>
          <a:lstStyle/>
          <a:p>
            <a:pPr algn="ctr"/>
            <a:r>
              <a:rPr lang="en-US" dirty="0">
                <a:solidFill>
                  <a:srgbClr val="FF0000"/>
                </a:solidFill>
                <a:highlight>
                  <a:srgbClr val="FFFF00"/>
                </a:highlight>
              </a:rPr>
              <a:t>E</a:t>
            </a:r>
          </a:p>
        </p:txBody>
      </p:sp>
      <p:sp>
        <p:nvSpPr>
          <p:cNvPr id="113" name="TextBox 112">
            <a:extLst>
              <a:ext uri="{FF2B5EF4-FFF2-40B4-BE49-F238E27FC236}">
                <a16:creationId xmlns:a16="http://schemas.microsoft.com/office/drawing/2014/main" id="{3076CC6D-6504-72C8-CE4B-21C93790D6C7}"/>
              </a:ext>
            </a:extLst>
          </p:cNvPr>
          <p:cNvSpPr txBox="1"/>
          <p:nvPr/>
        </p:nvSpPr>
        <p:spPr>
          <a:xfrm>
            <a:off x="1169043" y="1959948"/>
            <a:ext cx="482267" cy="307777"/>
          </a:xfrm>
          <a:prstGeom prst="rect">
            <a:avLst/>
          </a:prstGeom>
          <a:noFill/>
        </p:spPr>
        <p:txBody>
          <a:bodyPr wrap="square">
            <a:spAutoFit/>
          </a:bodyPr>
          <a:lstStyle/>
          <a:p>
            <a:pPr algn="ctr"/>
            <a:r>
              <a:rPr lang="en-US" dirty="0">
                <a:solidFill>
                  <a:srgbClr val="FF0000"/>
                </a:solidFill>
                <a:highlight>
                  <a:srgbClr val="FFFF00"/>
                </a:highlight>
              </a:rPr>
              <a:t>B</a:t>
            </a:r>
          </a:p>
        </p:txBody>
      </p:sp>
      <p:sp>
        <p:nvSpPr>
          <p:cNvPr id="114" name="Oval 113">
            <a:extLst>
              <a:ext uri="{FF2B5EF4-FFF2-40B4-BE49-F238E27FC236}">
                <a16:creationId xmlns:a16="http://schemas.microsoft.com/office/drawing/2014/main" id="{D253319A-4629-CD95-28D4-0E5BB2ABCE3C}"/>
              </a:ext>
            </a:extLst>
          </p:cNvPr>
          <p:cNvSpPr/>
          <p:nvPr/>
        </p:nvSpPr>
        <p:spPr>
          <a:xfrm>
            <a:off x="2431694" y="2766203"/>
            <a:ext cx="102496" cy="102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C802FEE-AEA8-EA6B-5A4E-CF6559770CF0}"/>
              </a:ext>
            </a:extLst>
          </p:cNvPr>
          <p:cNvSpPr/>
          <p:nvPr/>
        </p:nvSpPr>
        <p:spPr>
          <a:xfrm>
            <a:off x="2356369" y="1581738"/>
            <a:ext cx="102496" cy="102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D658D859-6E9C-40A4-1FC7-669B0542A75E}"/>
              </a:ext>
            </a:extLst>
          </p:cNvPr>
          <p:cNvSpPr/>
          <p:nvPr/>
        </p:nvSpPr>
        <p:spPr>
          <a:xfrm>
            <a:off x="1370112" y="2200983"/>
            <a:ext cx="102496" cy="102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TextBox 24">
                <a:extLst>
                  <a:ext uri="{FF2B5EF4-FFF2-40B4-BE49-F238E27FC236}">
                    <a16:creationId xmlns:a16="http://schemas.microsoft.com/office/drawing/2014/main" id="{F4973494-359A-43AD-D0A4-B86A482ECAA2}"/>
                  </a:ext>
                </a:extLst>
              </p:cNvPr>
              <p:cNvSpPr txBox="1"/>
              <p:nvPr/>
            </p:nvSpPr>
            <p:spPr>
              <a:xfrm>
                <a:off x="1647113" y="948605"/>
                <a:ext cx="598202"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117" name="TextBox 24">
                <a:extLst>
                  <a:ext uri="{FF2B5EF4-FFF2-40B4-BE49-F238E27FC236}">
                    <a16:creationId xmlns:a16="http://schemas.microsoft.com/office/drawing/2014/main" id="{F4973494-359A-43AD-D0A4-B86A482ECAA2}"/>
                  </a:ext>
                </a:extLst>
              </p:cNvPr>
              <p:cNvSpPr txBox="1">
                <a:spLocks noRot="1" noChangeAspect="1" noMove="1" noResize="1" noEditPoints="1" noAdjustHandles="1" noChangeArrowheads="1" noChangeShapeType="1" noTextEdit="1"/>
              </p:cNvSpPr>
              <p:nvPr/>
            </p:nvSpPr>
            <p:spPr>
              <a:xfrm>
                <a:off x="1647113" y="948605"/>
                <a:ext cx="598202" cy="307777"/>
              </a:xfrm>
              <a:prstGeom prst="rect">
                <a:avLst/>
              </a:prstGeom>
              <a:blipFill>
                <a:blip r:embed="rId17"/>
                <a:stretch>
                  <a:fillRect l="-9901" r="-7921" b="-7547"/>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24">
                <a:extLst>
                  <a:ext uri="{FF2B5EF4-FFF2-40B4-BE49-F238E27FC236}">
                    <a16:creationId xmlns:a16="http://schemas.microsoft.com/office/drawing/2014/main" id="{E56CB12C-0407-9002-5F85-BAACEE81A0E8}"/>
                  </a:ext>
                </a:extLst>
              </p:cNvPr>
              <p:cNvSpPr txBox="1"/>
              <p:nvPr/>
            </p:nvSpPr>
            <p:spPr>
              <a:xfrm>
                <a:off x="1612963" y="3099291"/>
                <a:ext cx="693384"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0</m:t>
                      </m:r>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118" name="TextBox 24">
                <a:extLst>
                  <a:ext uri="{FF2B5EF4-FFF2-40B4-BE49-F238E27FC236}">
                    <a16:creationId xmlns:a16="http://schemas.microsoft.com/office/drawing/2014/main" id="{E56CB12C-0407-9002-5F85-BAACEE81A0E8}"/>
                  </a:ext>
                </a:extLst>
              </p:cNvPr>
              <p:cNvSpPr txBox="1">
                <a:spLocks noRot="1" noChangeAspect="1" noMove="1" noResize="1" noEditPoints="1" noAdjustHandles="1" noChangeArrowheads="1" noChangeShapeType="1" noTextEdit="1"/>
              </p:cNvSpPr>
              <p:nvPr/>
            </p:nvSpPr>
            <p:spPr>
              <a:xfrm>
                <a:off x="1612963" y="3099291"/>
                <a:ext cx="693384" cy="307777"/>
              </a:xfrm>
              <a:prstGeom prst="rect">
                <a:avLst/>
              </a:prstGeom>
              <a:blipFill>
                <a:blip r:embed="rId18"/>
                <a:stretch>
                  <a:fillRect l="-12069" r="-10345" b="-5556"/>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9290998B-AB0F-EF6B-FCA2-F8059543F863}"/>
                  </a:ext>
                </a:extLst>
              </p:cNvPr>
              <p:cNvSpPr txBox="1"/>
              <p:nvPr/>
            </p:nvSpPr>
            <p:spPr>
              <a:xfrm>
                <a:off x="110212" y="4751708"/>
                <a:ext cx="8830330" cy="369332"/>
              </a:xfrm>
              <a:prstGeom prst="rect">
                <a:avLst/>
              </a:prstGeom>
              <a:noFill/>
              <a:ln w="19050">
                <a:solidFill>
                  <a:srgbClr val="0000FF"/>
                </a:solidFill>
              </a:ln>
            </p:spPr>
            <p:txBody>
              <a:bodyPr wrap="square">
                <a:spAutoFit/>
              </a:bodyPr>
              <a:lstStyle/>
              <a:p>
                <a:pPr lvl="0" algn="just"/>
                <a:r>
                  <a:rPr lang="en-US" sz="1800" dirty="0">
                    <a:solidFill>
                      <a:srgbClr val="080808"/>
                    </a:solidFill>
                  </a:rPr>
                  <a:t>If point E is at 0.75V then the base terminal should be 1.35V (= 0.75V +</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𝑉</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𝐵𝐸</m:t>
                        </m:r>
                      </m:sub>
                    </m:sSub>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0.6</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𝑉</m:t>
                        </m:r>
                      </m:e>
                    </m:d>
                  </m:oMath>
                </a14:m>
                <a:r>
                  <a:rPr lang="en-US" sz="1800" dirty="0">
                    <a:solidFill>
                      <a:srgbClr val="080808"/>
                    </a:solidFill>
                  </a:rPr>
                  <a:t>) </a:t>
                </a:r>
                <a:endParaRPr lang="en-US" sz="1800" dirty="0"/>
              </a:p>
            </p:txBody>
          </p:sp>
        </mc:Choice>
        <mc:Fallback xmlns="">
          <p:sp>
            <p:nvSpPr>
              <p:cNvPr id="119" name="TextBox 118">
                <a:extLst>
                  <a:ext uri="{FF2B5EF4-FFF2-40B4-BE49-F238E27FC236}">
                    <a16:creationId xmlns:a16="http://schemas.microsoft.com/office/drawing/2014/main" id="{9290998B-AB0F-EF6B-FCA2-F8059543F863}"/>
                  </a:ext>
                </a:extLst>
              </p:cNvPr>
              <p:cNvSpPr txBox="1">
                <a:spLocks noRot="1" noChangeAspect="1" noMove="1" noResize="1" noEditPoints="1" noAdjustHandles="1" noChangeArrowheads="1" noChangeShapeType="1" noTextEdit="1"/>
              </p:cNvSpPr>
              <p:nvPr/>
            </p:nvSpPr>
            <p:spPr>
              <a:xfrm>
                <a:off x="110212" y="4751708"/>
                <a:ext cx="8830330" cy="369332"/>
              </a:xfrm>
              <a:prstGeom prst="rect">
                <a:avLst/>
              </a:prstGeom>
              <a:blipFill>
                <a:blip r:embed="rId19"/>
                <a:stretch>
                  <a:fillRect l="-482" t="-6250" b="-20313"/>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24">
                <a:extLst>
                  <a:ext uri="{FF2B5EF4-FFF2-40B4-BE49-F238E27FC236}">
                    <a16:creationId xmlns:a16="http://schemas.microsoft.com/office/drawing/2014/main" id="{DE342FB5-923F-5DD5-C0AB-9B3092A1C65B}"/>
                  </a:ext>
                </a:extLst>
              </p:cNvPr>
              <p:cNvSpPr txBox="1"/>
              <p:nvPr/>
            </p:nvSpPr>
            <p:spPr>
              <a:xfrm>
                <a:off x="960687" y="1684020"/>
                <a:ext cx="693384"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1</m:t>
                      </m:r>
                      <m:r>
                        <a:rPr lang="en-US" sz="2000" b="0" i="1" smtClean="0">
                          <a:latin typeface="Cambria Math" panose="02040503050406030204" pitchFamily="18" charset="0"/>
                        </a:rPr>
                        <m:t>.35 </m:t>
                      </m:r>
                      <m:r>
                        <a:rPr lang="en-US" sz="2000" b="0" i="1" smtClean="0">
                          <a:latin typeface="Cambria Math" panose="02040503050406030204" pitchFamily="18" charset="0"/>
                        </a:rPr>
                        <m:t>𝑉</m:t>
                      </m:r>
                    </m:oMath>
                  </m:oMathPara>
                </a14:m>
                <a:endParaRPr lang="en-US" sz="2000" dirty="0"/>
              </a:p>
            </p:txBody>
          </p:sp>
        </mc:Choice>
        <mc:Fallback xmlns="">
          <p:sp>
            <p:nvSpPr>
              <p:cNvPr id="120" name="TextBox 24">
                <a:extLst>
                  <a:ext uri="{FF2B5EF4-FFF2-40B4-BE49-F238E27FC236}">
                    <a16:creationId xmlns:a16="http://schemas.microsoft.com/office/drawing/2014/main" id="{DE342FB5-923F-5DD5-C0AB-9B3092A1C65B}"/>
                  </a:ext>
                </a:extLst>
              </p:cNvPr>
              <p:cNvSpPr txBox="1">
                <a:spLocks noRot="1" noChangeAspect="1" noMove="1" noResize="1" noEditPoints="1" noAdjustHandles="1" noChangeArrowheads="1" noChangeShapeType="1" noTextEdit="1"/>
              </p:cNvSpPr>
              <p:nvPr/>
            </p:nvSpPr>
            <p:spPr>
              <a:xfrm>
                <a:off x="960687" y="1684020"/>
                <a:ext cx="693384" cy="307777"/>
              </a:xfrm>
              <a:prstGeom prst="rect">
                <a:avLst/>
              </a:prstGeom>
              <a:blipFill>
                <a:blip r:embed="rId20"/>
                <a:stretch>
                  <a:fillRect l="-12069" r="-10345" b="-5556"/>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93070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13</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E5CC1DAF-6AFF-54D7-FC04-F183BB27A358}"/>
                  </a:ext>
                </a:extLst>
              </p:cNvPr>
              <p:cNvSpPr txBox="1"/>
              <p:nvPr/>
            </p:nvSpPr>
            <p:spPr>
              <a:xfrm>
                <a:off x="4515029" y="634542"/>
                <a:ext cx="4613375" cy="830997"/>
              </a:xfrm>
              <a:prstGeom prst="rect">
                <a:avLst/>
              </a:prstGeom>
              <a:noFill/>
              <a:ln>
                <a:solidFill>
                  <a:schemeClr val="accent1"/>
                </a:solidFill>
              </a:ln>
            </p:spPr>
            <p:txBody>
              <a:bodyPr wrap="square">
                <a:spAutoFit/>
              </a:bodyPr>
              <a:lstStyle/>
              <a:p>
                <a:pPr lvl="0" algn="just"/>
                <a:r>
                  <a:rPr lang="en-US" sz="1600" b="1" dirty="0">
                    <a:solidFill>
                      <a:srgbClr val="FF0000"/>
                    </a:solidFill>
                  </a:rPr>
                  <a:t>Now point </a:t>
                </a:r>
                <a:r>
                  <a:rPr lang="en-US" sz="1600" b="1" dirty="0">
                    <a:solidFill>
                      <a:srgbClr val="0000FF"/>
                    </a:solidFill>
                  </a:rPr>
                  <a:t>B</a:t>
                </a:r>
                <a:r>
                  <a:rPr lang="en-US" sz="1600" b="1" dirty="0">
                    <a:solidFill>
                      <a:srgbClr val="FF0000"/>
                    </a:solidFill>
                  </a:rPr>
                  <a:t> is sitting at </a:t>
                </a:r>
                <a:r>
                  <a:rPr lang="en-US" sz="1600" b="1" dirty="0">
                    <a:solidFill>
                      <a:srgbClr val="0000FF"/>
                    </a:solidFill>
                  </a:rPr>
                  <a:t>1.35V</a:t>
                </a:r>
                <a:r>
                  <a:rPr lang="en-US" sz="1600" b="1" dirty="0">
                    <a:solidFill>
                      <a:srgbClr val="FF0000"/>
                    </a:solidFill>
                  </a:rPr>
                  <a:t> hence we need to define the </a:t>
                </a:r>
                <a14:m>
                  <m:oMath xmlns:m="http://schemas.openxmlformats.org/officeDocument/2006/math">
                    <m:sSub>
                      <m:sSubPr>
                        <m:ctrlPr>
                          <a:rPr lang="en-US" sz="1600" b="1" i="1" smtClean="0">
                            <a:solidFill>
                              <a:srgbClr val="0000FF"/>
                            </a:solidFill>
                            <a:latin typeface="Cambria Math" panose="02040503050406030204" pitchFamily="18" charset="0"/>
                          </a:rPr>
                        </m:ctrlPr>
                      </m:sSubPr>
                      <m:e>
                        <m:r>
                          <a:rPr lang="en-US" sz="1600" b="1" i="1" smtClean="0">
                            <a:solidFill>
                              <a:srgbClr val="0000FF"/>
                            </a:solidFill>
                            <a:latin typeface="Cambria Math" panose="02040503050406030204" pitchFamily="18" charset="0"/>
                          </a:rPr>
                          <m:t>𝑹</m:t>
                        </m:r>
                      </m:e>
                      <m:sub>
                        <m:r>
                          <a:rPr lang="en-US" sz="1600" b="1" i="1" smtClean="0">
                            <a:solidFill>
                              <a:srgbClr val="0000FF"/>
                            </a:solidFill>
                            <a:latin typeface="Cambria Math" panose="02040503050406030204" pitchFamily="18" charset="0"/>
                          </a:rPr>
                          <m:t>𝟏</m:t>
                        </m:r>
                      </m:sub>
                    </m:sSub>
                  </m:oMath>
                </a14:m>
                <a:r>
                  <a:rPr lang="en-US" sz="1600" b="1" dirty="0">
                    <a:solidFill>
                      <a:srgbClr val="FF0000"/>
                    </a:solidFill>
                  </a:rPr>
                  <a:t>and </a:t>
                </a:r>
                <a14:m>
                  <m:oMath xmlns:m="http://schemas.openxmlformats.org/officeDocument/2006/math">
                    <m:sSub>
                      <m:sSubPr>
                        <m:ctrlPr>
                          <a:rPr lang="en-US" sz="1600" b="1" i="1" smtClean="0">
                            <a:solidFill>
                              <a:srgbClr val="0000FF"/>
                            </a:solidFill>
                            <a:latin typeface="Cambria Math" panose="02040503050406030204" pitchFamily="18" charset="0"/>
                          </a:rPr>
                        </m:ctrlPr>
                      </m:sSubPr>
                      <m:e>
                        <m:r>
                          <a:rPr lang="en-US" sz="1600" b="1" i="1">
                            <a:solidFill>
                              <a:srgbClr val="0000FF"/>
                            </a:solidFill>
                            <a:latin typeface="Cambria Math" panose="02040503050406030204" pitchFamily="18" charset="0"/>
                          </a:rPr>
                          <m:t>𝑹</m:t>
                        </m:r>
                      </m:e>
                      <m:sub>
                        <m:r>
                          <a:rPr lang="en-IN" sz="1600" b="1" i="1" smtClean="0">
                            <a:solidFill>
                              <a:srgbClr val="0000FF"/>
                            </a:solidFill>
                            <a:latin typeface="Cambria Math" panose="02040503050406030204" pitchFamily="18" charset="0"/>
                          </a:rPr>
                          <m:t>𝟐</m:t>
                        </m:r>
                      </m:sub>
                    </m:sSub>
                  </m:oMath>
                </a14:m>
                <a:r>
                  <a:rPr lang="en-US" sz="1600" b="1" dirty="0">
                    <a:solidFill>
                      <a:srgbClr val="0000FF"/>
                    </a:solidFill>
                  </a:rPr>
                  <a:t> </a:t>
                </a:r>
                <a:r>
                  <a:rPr lang="en-US" sz="1600" b="1" dirty="0">
                    <a:solidFill>
                      <a:srgbClr val="FF0000"/>
                    </a:solidFill>
                  </a:rPr>
                  <a:t>in order to get </a:t>
                </a:r>
                <a:r>
                  <a:rPr lang="en-US" sz="1600" b="1" dirty="0">
                    <a:solidFill>
                      <a:srgbClr val="0000FF"/>
                    </a:solidFill>
                  </a:rPr>
                  <a:t>1.35V</a:t>
                </a:r>
                <a:r>
                  <a:rPr lang="en-US" sz="1600" b="1" dirty="0">
                    <a:solidFill>
                      <a:srgbClr val="FF0000"/>
                    </a:solidFill>
                  </a:rPr>
                  <a:t> at base point (</a:t>
                </a:r>
                <a:r>
                  <a:rPr lang="en-US" sz="1600" b="1" dirty="0">
                    <a:solidFill>
                      <a:srgbClr val="0000FF"/>
                    </a:solidFill>
                  </a:rPr>
                  <a:t>B</a:t>
                </a:r>
                <a:r>
                  <a:rPr lang="en-US" sz="1600" b="1" dirty="0">
                    <a:solidFill>
                      <a:srgbClr val="FF0000"/>
                    </a:solidFill>
                  </a:rPr>
                  <a:t>)</a:t>
                </a:r>
              </a:p>
            </p:txBody>
          </p:sp>
        </mc:Choice>
        <mc:Fallback>
          <p:sp>
            <p:nvSpPr>
              <p:cNvPr id="60" name="TextBox 59">
                <a:extLst>
                  <a:ext uri="{FF2B5EF4-FFF2-40B4-BE49-F238E27FC236}">
                    <a16:creationId xmlns:a16="http://schemas.microsoft.com/office/drawing/2014/main" id="{E5CC1DAF-6AFF-54D7-FC04-F183BB27A358}"/>
                  </a:ext>
                </a:extLst>
              </p:cNvPr>
              <p:cNvSpPr txBox="1">
                <a:spLocks noRot="1" noChangeAspect="1" noMove="1" noResize="1" noEditPoints="1" noAdjustHandles="1" noChangeArrowheads="1" noChangeShapeType="1" noTextEdit="1"/>
              </p:cNvSpPr>
              <p:nvPr/>
            </p:nvSpPr>
            <p:spPr>
              <a:xfrm>
                <a:off x="4515029" y="634542"/>
                <a:ext cx="4613375" cy="830997"/>
              </a:xfrm>
              <a:prstGeom prst="rect">
                <a:avLst/>
              </a:prstGeom>
              <a:blipFill>
                <a:blip r:embed="rId4"/>
                <a:stretch>
                  <a:fillRect l="-660" t="-1449" r="-660" b="-7971"/>
                </a:stretch>
              </a:blipFill>
              <a:ln>
                <a:solidFill>
                  <a:schemeClr val="accent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3964321" y="1788300"/>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3964321" y="1788300"/>
                <a:ext cx="364324" cy="252966"/>
              </a:xfrm>
              <a:prstGeom prst="rect">
                <a:avLst/>
              </a:prstGeom>
              <a:blipFill>
                <a:blip r:embed="rId5"/>
                <a:stretch>
                  <a:fillRect l="-25000" r="-60000" b="-33333"/>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3954735" y="656618"/>
            <a:ext cx="0" cy="13971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1647113" y="1693708"/>
            <a:ext cx="1094766"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1979140" y="1841021"/>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1979140" y="1744870"/>
            <a:ext cx="446028"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1979140" y="2385888"/>
            <a:ext cx="48936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2257236" y="2642688"/>
            <a:ext cx="211265"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2360671" y="2521261"/>
            <a:ext cx="116990"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722351" y="3531339"/>
            <a:ext cx="0" cy="184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1498150" y="2251481"/>
            <a:ext cx="468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2275654" y="3778431"/>
            <a:ext cx="4082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2381134" y="3857030"/>
            <a:ext cx="2109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2437191" y="3933832"/>
            <a:ext cx="101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a:off x="716897" y="3697831"/>
            <a:ext cx="3249792"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2416134" y="669371"/>
            <a:ext cx="1538601" cy="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1901033" y="1069066"/>
            <a:ext cx="1091826" cy="272050"/>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3698562" y="2063553"/>
            <a:ext cx="551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3791295" y="2141408"/>
            <a:ext cx="340617" cy="2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3958892" y="2141408"/>
            <a:ext cx="0" cy="15671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E84F4079-E34D-ED43-29EB-F9C1DCECC276}"/>
                  </a:ext>
                </a:extLst>
              </p:cNvPr>
              <p:cNvSpPr txBox="1"/>
              <p:nvPr/>
            </p:nvSpPr>
            <p:spPr>
              <a:xfrm>
                <a:off x="2629114" y="945766"/>
                <a:ext cx="1277693"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r>
                        <a:rPr lang="en-US" sz="2000" i="1">
                          <a:latin typeface="Cambria Math" panose="02040503050406030204" pitchFamily="18" charset="0"/>
                        </a:rPr>
                        <m:t>=1</m:t>
                      </m:r>
                      <m:r>
                        <a:rPr lang="en-US" sz="2000" b="0" i="1" smtClean="0">
                          <a:latin typeface="Cambria Math" panose="02040503050406030204" pitchFamily="18" charset="0"/>
                        </a:rPr>
                        <m:t>0</m:t>
                      </m:r>
                      <m:r>
                        <a:rPr lang="en-US" sz="2000" i="1">
                          <a:latin typeface="Cambria Math" panose="02040503050406030204" pitchFamily="18" charset="0"/>
                        </a:rPr>
                        <m:t>𝑘</m:t>
                      </m:r>
                      <m:r>
                        <m:rPr>
                          <m:sty m:val="p"/>
                        </m:rPr>
                        <a:rPr lang="el-GR" sz="2000" i="1">
                          <a:latin typeface="Cambria Math" panose="02040503050406030204" pitchFamily="18" charset="0"/>
                        </a:rPr>
                        <m:t>Ω</m:t>
                      </m:r>
                    </m:oMath>
                  </m:oMathPara>
                </a14:m>
                <a:endParaRPr lang="en-US" sz="2000" dirty="0"/>
              </a:p>
            </p:txBody>
          </p:sp>
        </mc:Choice>
        <mc:Fallback xmlns="">
          <p:sp>
            <p:nvSpPr>
              <p:cNvPr id="27" name="TextBox 24">
                <a:extLst>
                  <a:ext uri="{FF2B5EF4-FFF2-40B4-BE49-F238E27FC236}">
                    <a16:creationId xmlns:a16="http://schemas.microsoft.com/office/drawing/2014/main" id="{E84F4079-E34D-ED43-29EB-F9C1DCECC276}"/>
                  </a:ext>
                </a:extLst>
              </p:cNvPr>
              <p:cNvSpPr txBox="1">
                <a:spLocks noRot="1" noChangeAspect="1" noMove="1" noResize="1" noEditPoints="1" noAdjustHandles="1" noChangeArrowheads="1" noChangeShapeType="1" noTextEdit="1"/>
              </p:cNvSpPr>
              <p:nvPr/>
            </p:nvSpPr>
            <p:spPr>
              <a:xfrm>
                <a:off x="2629114" y="945766"/>
                <a:ext cx="1277693" cy="307777"/>
              </a:xfrm>
              <a:prstGeom prst="rect">
                <a:avLst/>
              </a:prstGeom>
              <a:blipFill>
                <a:blip r:embed="rId6"/>
                <a:stretch>
                  <a:fillRect l="-3286" r="-3286" b="-14815"/>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6">
                <a:extLst>
                  <a:ext uri="{FF2B5EF4-FFF2-40B4-BE49-F238E27FC236}">
                    <a16:creationId xmlns:a16="http://schemas.microsoft.com/office/drawing/2014/main" id="{21845ED9-5AEB-2885-8C44-86B6CE74A9C2}"/>
                  </a:ext>
                </a:extLst>
              </p:cNvPr>
              <p:cNvSpPr txBox="1"/>
              <p:nvPr/>
            </p:nvSpPr>
            <p:spPr>
              <a:xfrm>
                <a:off x="1153045" y="2682456"/>
                <a:ext cx="876971" cy="1846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𝑉</m:t>
                          </m:r>
                        </m:e>
                        <m:sub>
                          <m:r>
                            <a:rPr lang="en-US" sz="1200" b="0" i="1" smtClean="0">
                              <a:solidFill>
                                <a:srgbClr val="FF0000"/>
                              </a:solidFill>
                              <a:latin typeface="Cambria Math" panose="02040503050406030204" pitchFamily="18" charset="0"/>
                            </a:rPr>
                            <m:t>𝐵𝐸</m:t>
                          </m:r>
                        </m:sub>
                      </m:sSub>
                      <m:r>
                        <a:rPr lang="en-US" sz="1200" b="0" i="1" smtClean="0">
                          <a:solidFill>
                            <a:srgbClr val="FF0000"/>
                          </a:solidFill>
                          <a:latin typeface="Cambria Math" panose="02040503050406030204" pitchFamily="18" charset="0"/>
                        </a:rPr>
                        <m:t>=0.6</m:t>
                      </m:r>
                      <m:r>
                        <a:rPr lang="en-US" sz="1200" b="0" i="1" smtClean="0">
                          <a:solidFill>
                            <a:srgbClr val="FF0000"/>
                          </a:solidFill>
                          <a:latin typeface="Cambria Math" panose="02040503050406030204" pitchFamily="18" charset="0"/>
                        </a:rPr>
                        <m:t>𝑉</m:t>
                      </m:r>
                    </m:oMath>
                  </m:oMathPara>
                </a14:m>
                <a:endParaRPr lang="en-US" sz="1200" dirty="0">
                  <a:solidFill>
                    <a:srgbClr val="FF0000"/>
                  </a:solidFill>
                </a:endParaRPr>
              </a:p>
            </p:txBody>
          </p:sp>
        </mc:Choice>
        <mc:Fallback xmlns="">
          <p:sp>
            <p:nvSpPr>
              <p:cNvPr id="29" name="TextBox 26">
                <a:extLst>
                  <a:ext uri="{FF2B5EF4-FFF2-40B4-BE49-F238E27FC236}">
                    <a16:creationId xmlns:a16="http://schemas.microsoft.com/office/drawing/2014/main" id="{21845ED9-5AEB-2885-8C44-86B6CE74A9C2}"/>
                  </a:ext>
                </a:extLst>
              </p:cNvPr>
              <p:cNvSpPr txBox="1">
                <a:spLocks noRot="1" noChangeAspect="1" noMove="1" noResize="1" noEditPoints="1" noAdjustHandles="1" noChangeArrowheads="1" noChangeShapeType="1" noTextEdit="1"/>
              </p:cNvSpPr>
              <p:nvPr/>
            </p:nvSpPr>
            <p:spPr>
              <a:xfrm>
                <a:off x="1153045" y="2682456"/>
                <a:ext cx="876971" cy="184666"/>
              </a:xfrm>
              <a:prstGeom prst="rect">
                <a:avLst/>
              </a:prstGeom>
              <a:blipFill>
                <a:blip r:embed="rId7"/>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1380798" y="2292767"/>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1380798" y="2292767"/>
                <a:ext cx="364324" cy="252966"/>
              </a:xfrm>
              <a:prstGeom prst="rect">
                <a:avLst/>
              </a:prstGeom>
              <a:blipFill>
                <a:blip r:embed="rId8"/>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1881625" y="2678296"/>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1881625" y="2678296"/>
                <a:ext cx="364324" cy="252966"/>
              </a:xfrm>
              <a:prstGeom prst="rect">
                <a:avLst/>
              </a:prstGeom>
              <a:blipFill>
                <a:blip r:embed="rId9"/>
                <a:stretch>
                  <a:fillRect b="-16667"/>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199225" y="1578205"/>
            <a:ext cx="1091826" cy="288092"/>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709455" y="2253435"/>
            <a:ext cx="792880" cy="3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714302" y="659415"/>
            <a:ext cx="1754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715196" y="656618"/>
            <a:ext cx="0" cy="695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2416237" y="1626852"/>
            <a:ext cx="351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2851353" y="1497946"/>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2788723" y="1497946"/>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2851060" y="1621944"/>
            <a:ext cx="306038" cy="836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202619" y="2855723"/>
            <a:ext cx="1091826" cy="288092"/>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1961072" y="3087270"/>
            <a:ext cx="1091826" cy="288092"/>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715196" y="2263910"/>
            <a:ext cx="0" cy="264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115">
                <a:extLst>
                  <a:ext uri="{FF2B5EF4-FFF2-40B4-BE49-F238E27FC236}">
                    <a16:creationId xmlns:a16="http://schemas.microsoft.com/office/drawing/2014/main" id="{71AB5A49-35F2-58CC-4191-EE2C3A3E28BB}"/>
                  </a:ext>
                </a:extLst>
              </p:cNvPr>
              <p:cNvSpPr txBox="1"/>
              <p:nvPr/>
            </p:nvSpPr>
            <p:spPr>
              <a:xfrm>
                <a:off x="2701569" y="3099291"/>
                <a:ext cx="1091487"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=1</m:t>
                      </m:r>
                      <m:r>
                        <a:rPr lang="en-US" sz="2000" b="0" i="1" smtClean="0">
                          <a:latin typeface="Cambria Math" panose="02040503050406030204" pitchFamily="18" charset="0"/>
                        </a:rPr>
                        <m:t>𝑘</m:t>
                      </m:r>
                      <m:r>
                        <m:rPr>
                          <m:sty m:val="p"/>
                        </m:rPr>
                        <a:rPr lang="el-GR" sz="2000" b="0" i="1" smtClean="0">
                          <a:latin typeface="Cambria Math" panose="02040503050406030204" pitchFamily="18" charset="0"/>
                        </a:rPr>
                        <m:t>Ω</m:t>
                      </m:r>
                    </m:oMath>
                  </m:oMathPara>
                </a14:m>
                <a:endParaRPr lang="en-US" sz="2000" dirty="0"/>
              </a:p>
            </p:txBody>
          </p:sp>
        </mc:Choice>
        <mc:Fallback xmlns="">
          <p:sp>
            <p:nvSpPr>
              <p:cNvPr id="54" name="TextBox 115">
                <a:extLst>
                  <a:ext uri="{FF2B5EF4-FFF2-40B4-BE49-F238E27FC236}">
                    <a16:creationId xmlns:a16="http://schemas.microsoft.com/office/drawing/2014/main" id="{71AB5A49-35F2-58CC-4191-EE2C3A3E28BB}"/>
                  </a:ext>
                </a:extLst>
              </p:cNvPr>
              <p:cNvSpPr txBox="1">
                <a:spLocks noRot="1" noChangeAspect="1" noMove="1" noResize="1" noEditPoints="1" noAdjustHandles="1" noChangeArrowheads="1" noChangeShapeType="1" noTextEdit="1"/>
              </p:cNvSpPr>
              <p:nvPr/>
            </p:nvSpPr>
            <p:spPr>
              <a:xfrm>
                <a:off x="2701569" y="3099291"/>
                <a:ext cx="1091487" cy="307777"/>
              </a:xfrm>
              <a:prstGeom prst="rect">
                <a:avLst/>
              </a:prstGeom>
              <a:blipFill>
                <a:blip r:embed="rId10"/>
                <a:stretch>
                  <a:fillRect l="-6593" r="-7143" b="-14815"/>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2853547" y="1288289"/>
                <a:ext cx="269145" cy="252966"/>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2853547" y="1288289"/>
                <a:ext cx="269145" cy="252966"/>
              </a:xfrm>
              <a:prstGeom prst="rect">
                <a:avLst/>
              </a:prstGeom>
              <a:blipFill>
                <a:blip r:embed="rId11"/>
                <a:stretch>
                  <a:fillRect l="-29545" r="-20455" b="-45238"/>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94B984FF-5A0A-293B-EAE4-76FD67CF4FF2}"/>
              </a:ext>
            </a:extLst>
          </p:cNvPr>
          <p:cNvSpPr txBox="1"/>
          <p:nvPr/>
        </p:nvSpPr>
        <p:spPr>
          <a:xfrm>
            <a:off x="2083621" y="1428049"/>
            <a:ext cx="282038" cy="307777"/>
          </a:xfrm>
          <a:prstGeom prst="rect">
            <a:avLst/>
          </a:prstGeom>
          <a:noFill/>
        </p:spPr>
        <p:txBody>
          <a:bodyPr wrap="square">
            <a:spAutoFit/>
          </a:bodyPr>
          <a:lstStyle/>
          <a:p>
            <a:pPr algn="ctr"/>
            <a:r>
              <a:rPr lang="en-US" dirty="0">
                <a:solidFill>
                  <a:srgbClr val="FF0000"/>
                </a:solidFill>
                <a:highlight>
                  <a:srgbClr val="FFFF00"/>
                </a:highlight>
              </a:rPr>
              <a:t>C</a:t>
            </a:r>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64AECD3F-6FB8-2AFD-51AF-B9AAD05AC8AC}"/>
                  </a:ext>
                </a:extLst>
              </p:cNvPr>
              <p:cNvSpPr txBox="1"/>
              <p:nvPr/>
            </p:nvSpPr>
            <p:spPr>
              <a:xfrm>
                <a:off x="3181212" y="1446409"/>
                <a:ext cx="248328"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sym typeface="Arial"/>
                            </a:rPr>
                            <m:t>𝑉</m:t>
                          </m:r>
                        </m:e>
                        <m:sub>
                          <m:r>
                            <a:rPr kumimoji="0" lang="en-US" sz="1600" b="0" i="1" u="none" strike="noStrike" kern="0" cap="none" spc="0" normalizeH="0" baseline="0" noProof="0">
                              <a:ln>
                                <a:noFill/>
                              </a:ln>
                              <a:solidFill>
                                <a:srgbClr val="000000"/>
                              </a:solidFill>
                              <a:effectLst/>
                              <a:uLnTx/>
                              <a:uFillTx/>
                              <a:latin typeface="Cambria Math" panose="02040503050406030204" pitchFamily="18" charset="0"/>
                              <a:sym typeface="Arial"/>
                            </a:rPr>
                            <m:t>𝑜</m:t>
                          </m:r>
                        </m:sub>
                      </m:sSub>
                    </m:oMath>
                  </m:oMathPara>
                </a14:m>
                <a:endParaRPr lang="en-US" dirty="0"/>
              </a:p>
            </p:txBody>
          </p:sp>
        </mc:Choice>
        <mc:Fallback xmlns="">
          <p:sp>
            <p:nvSpPr>
              <p:cNvPr id="100" name="TextBox 99">
                <a:extLst>
                  <a:ext uri="{FF2B5EF4-FFF2-40B4-BE49-F238E27FC236}">
                    <a16:creationId xmlns:a16="http://schemas.microsoft.com/office/drawing/2014/main" id="{64AECD3F-6FB8-2AFD-51AF-B9AAD05AC8AC}"/>
                  </a:ext>
                </a:extLst>
              </p:cNvPr>
              <p:cNvSpPr txBox="1">
                <a:spLocks noRot="1" noChangeAspect="1" noMove="1" noResize="1" noEditPoints="1" noAdjustHandles="1" noChangeArrowheads="1" noChangeShapeType="1" noTextEdit="1"/>
              </p:cNvSpPr>
              <p:nvPr/>
            </p:nvSpPr>
            <p:spPr>
              <a:xfrm>
                <a:off x="3181212" y="1446409"/>
                <a:ext cx="248328" cy="338554"/>
              </a:xfrm>
              <a:prstGeom prst="rect">
                <a:avLst/>
              </a:prstGeom>
              <a:blipFill>
                <a:blip r:embed="rId14"/>
                <a:stretch>
                  <a:fillRect r="-170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3" name="TextBox 102">
                <a:extLst>
                  <a:ext uri="{FF2B5EF4-FFF2-40B4-BE49-F238E27FC236}">
                    <a16:creationId xmlns:a16="http://schemas.microsoft.com/office/drawing/2014/main" id="{5BEF00A0-BDFC-1061-78AC-09E73ABDA0C8}"/>
                  </a:ext>
                </a:extLst>
              </p:cNvPr>
              <p:cNvSpPr txBox="1"/>
              <p:nvPr/>
            </p:nvSpPr>
            <p:spPr>
              <a:xfrm>
                <a:off x="4525377" y="1581937"/>
                <a:ext cx="4592683" cy="369332"/>
              </a:xfrm>
              <a:prstGeom prst="rect">
                <a:avLst/>
              </a:prstGeom>
              <a:noFill/>
              <a:ln w="19050">
                <a:solidFill>
                  <a:srgbClr val="0000FF"/>
                </a:solidFill>
              </a:ln>
            </p:spPr>
            <p:txBody>
              <a:bodyPr wrap="square">
                <a:spAutoFit/>
              </a:bodyPr>
              <a:lstStyle/>
              <a:p>
                <a:pPr lvl="0" algn="just"/>
                <a:r>
                  <a:rPr lang="en-US" sz="1800" dirty="0">
                    <a:solidFill>
                      <a:srgbClr val="080808"/>
                    </a:solidFill>
                  </a:rPr>
                  <a:t>What is the value of</a:t>
                </a:r>
                <a:r>
                  <a:rPr kumimoji="0" lang="en-US" sz="1600" b="1" i="0" u="none" strike="noStrike" kern="0" cap="none" spc="0" normalizeH="0" baseline="0" noProof="0" dirty="0">
                    <a:ln>
                      <a:noFill/>
                    </a:ln>
                    <a:solidFill>
                      <a:srgbClr val="FF0000"/>
                    </a:solidFill>
                    <a:effectLst/>
                    <a:uLnTx/>
                    <a:uFillTx/>
                    <a:latin typeface="Arial"/>
                    <a:cs typeface="Arial"/>
                    <a:sym typeface="Arial"/>
                  </a:rPr>
                  <a:t> </a:t>
                </a:r>
                <a14:m>
                  <m:oMath xmlns:m="http://schemas.openxmlformats.org/officeDocument/2006/math">
                    <m:sSub>
                      <m:sSubPr>
                        <m:ctrlPr>
                          <a:rPr kumimoji="0" lang="en-US" sz="1600" b="1" i="1" u="none" strike="noStrike" kern="0" cap="none" spc="0" normalizeH="0" baseline="0" noProof="0" smtClean="0">
                            <a:ln>
                              <a:noFill/>
                            </a:ln>
                            <a:solidFill>
                              <a:srgbClr val="0000FF"/>
                            </a:solidFill>
                            <a:effectLst/>
                            <a:uLnTx/>
                            <a:uFillTx/>
                            <a:latin typeface="Cambria Math" panose="02040503050406030204" pitchFamily="18" charset="0"/>
                            <a:sym typeface="Arial"/>
                          </a:rPr>
                        </m:ctrlPr>
                      </m:sSubPr>
                      <m:e>
                        <m:r>
                          <a:rPr kumimoji="0" lang="en-US" sz="1600" b="1" i="1" u="none" strike="noStrike" kern="0" cap="none" spc="0" normalizeH="0" baseline="0" noProof="0" smtClean="0">
                            <a:ln>
                              <a:noFill/>
                            </a:ln>
                            <a:solidFill>
                              <a:srgbClr val="0000FF"/>
                            </a:solidFill>
                            <a:effectLst/>
                            <a:uLnTx/>
                            <a:uFillTx/>
                            <a:latin typeface="Cambria Math" panose="02040503050406030204" pitchFamily="18" charset="0"/>
                            <a:sym typeface="Arial"/>
                          </a:rPr>
                          <m:t>𝑹</m:t>
                        </m:r>
                      </m:e>
                      <m:sub>
                        <m:r>
                          <a:rPr kumimoji="0" lang="en-US" sz="1600" b="1" i="1" u="none" strike="noStrike" kern="0" cap="none" spc="0" normalizeH="0" baseline="0" noProof="0" smtClean="0">
                            <a:ln>
                              <a:noFill/>
                            </a:ln>
                            <a:solidFill>
                              <a:srgbClr val="0000FF"/>
                            </a:solidFill>
                            <a:effectLst/>
                            <a:uLnTx/>
                            <a:uFillTx/>
                            <a:latin typeface="Cambria Math" panose="02040503050406030204" pitchFamily="18" charset="0"/>
                            <a:sym typeface="Arial"/>
                          </a:rPr>
                          <m:t>𝟏</m:t>
                        </m:r>
                      </m:sub>
                    </m:sSub>
                  </m:oMath>
                </a14:m>
                <a:r>
                  <a:rPr kumimoji="0" lang="en-US" sz="1600" b="1" i="0" u="none" strike="noStrike" kern="0" cap="none" spc="0" normalizeH="0" baseline="0" noProof="0" dirty="0">
                    <a:ln>
                      <a:noFill/>
                    </a:ln>
                    <a:solidFill>
                      <a:srgbClr val="FF0000"/>
                    </a:solidFill>
                    <a:effectLst/>
                    <a:uLnTx/>
                    <a:uFillTx/>
                    <a:latin typeface="Arial"/>
                    <a:cs typeface="Arial"/>
                    <a:sym typeface="Arial"/>
                  </a:rPr>
                  <a:t>and </a:t>
                </a:r>
                <a14:m>
                  <m:oMath xmlns:m="http://schemas.openxmlformats.org/officeDocument/2006/math">
                    <m:sSub>
                      <m:sSubPr>
                        <m:ctrlPr>
                          <a:rPr kumimoji="0" lang="en-US" sz="1600" b="1" i="1" u="none" strike="noStrike" kern="0" cap="none" spc="0" normalizeH="0" baseline="0" noProof="0" smtClean="0">
                            <a:ln>
                              <a:noFill/>
                            </a:ln>
                            <a:solidFill>
                              <a:srgbClr val="0000FF"/>
                            </a:solidFill>
                            <a:effectLst/>
                            <a:uLnTx/>
                            <a:uFillTx/>
                            <a:latin typeface="Cambria Math" panose="02040503050406030204" pitchFamily="18" charset="0"/>
                            <a:sym typeface="Arial"/>
                          </a:rPr>
                        </m:ctrlPr>
                      </m:sSubPr>
                      <m:e>
                        <m:r>
                          <a:rPr kumimoji="0" lang="en-US" sz="1600" b="1" i="1" u="none" strike="noStrike" kern="0" cap="none" spc="0" normalizeH="0" baseline="0" noProof="0">
                            <a:ln>
                              <a:noFill/>
                            </a:ln>
                            <a:solidFill>
                              <a:srgbClr val="0000FF"/>
                            </a:solidFill>
                            <a:effectLst/>
                            <a:uLnTx/>
                            <a:uFillTx/>
                            <a:latin typeface="Cambria Math" panose="02040503050406030204" pitchFamily="18" charset="0"/>
                            <a:sym typeface="Arial"/>
                          </a:rPr>
                          <m:t>𝑹</m:t>
                        </m:r>
                      </m:e>
                      <m:sub>
                        <m:r>
                          <a:rPr kumimoji="0" lang="en-IN" sz="1600" b="1" i="1" u="none" strike="noStrike" kern="0" cap="none" spc="0" normalizeH="0" baseline="0" noProof="0" smtClean="0">
                            <a:ln>
                              <a:noFill/>
                            </a:ln>
                            <a:solidFill>
                              <a:srgbClr val="0000FF"/>
                            </a:solidFill>
                            <a:effectLst/>
                            <a:uLnTx/>
                            <a:uFillTx/>
                            <a:latin typeface="Cambria Math" panose="02040503050406030204" pitchFamily="18" charset="0"/>
                            <a:sym typeface="Arial"/>
                          </a:rPr>
                          <m:t>𝟐</m:t>
                        </m:r>
                      </m:sub>
                    </m:sSub>
                  </m:oMath>
                </a14:m>
                <a:r>
                  <a:rPr lang="en-US" sz="1800" dirty="0">
                    <a:solidFill>
                      <a:srgbClr val="080808"/>
                    </a:solidFill>
                  </a:rPr>
                  <a:t> ?  </a:t>
                </a:r>
                <a:endParaRPr lang="en-US" sz="1800" dirty="0"/>
              </a:p>
            </p:txBody>
          </p:sp>
        </mc:Choice>
        <mc:Fallback>
          <p:sp>
            <p:nvSpPr>
              <p:cNvPr id="103" name="TextBox 102">
                <a:extLst>
                  <a:ext uri="{FF2B5EF4-FFF2-40B4-BE49-F238E27FC236}">
                    <a16:creationId xmlns:a16="http://schemas.microsoft.com/office/drawing/2014/main" id="{5BEF00A0-BDFC-1061-78AC-09E73ABDA0C8}"/>
                  </a:ext>
                </a:extLst>
              </p:cNvPr>
              <p:cNvSpPr txBox="1">
                <a:spLocks noRot="1" noChangeAspect="1" noMove="1" noResize="1" noEditPoints="1" noAdjustHandles="1" noChangeArrowheads="1" noChangeShapeType="1" noTextEdit="1"/>
              </p:cNvSpPr>
              <p:nvPr/>
            </p:nvSpPr>
            <p:spPr>
              <a:xfrm>
                <a:off x="4525377" y="1581937"/>
                <a:ext cx="4592683" cy="369332"/>
              </a:xfrm>
              <a:prstGeom prst="rect">
                <a:avLst/>
              </a:prstGeom>
              <a:blipFill>
                <a:blip r:embed="rId15"/>
                <a:stretch>
                  <a:fillRect l="-925" t="-7937" b="-22222"/>
                </a:stretch>
              </a:blipFill>
              <a:ln w="19050">
                <a:solidFill>
                  <a:srgbClr val="0000FF"/>
                </a:solidFill>
              </a:ln>
            </p:spPr>
            <p:txBody>
              <a:bodyPr/>
              <a:lstStyle/>
              <a:p>
                <a:r>
                  <a:rPr lang="en-IN">
                    <a:noFill/>
                  </a:rPr>
                  <a:t> </a:t>
                </a:r>
              </a:p>
            </p:txBody>
          </p:sp>
        </mc:Fallback>
      </mc:AlternateContent>
      <p:sp>
        <p:nvSpPr>
          <p:cNvPr id="109" name="TextBox 108">
            <a:extLst>
              <a:ext uri="{FF2B5EF4-FFF2-40B4-BE49-F238E27FC236}">
                <a16:creationId xmlns:a16="http://schemas.microsoft.com/office/drawing/2014/main" id="{070384C7-7B55-2EDF-EC3B-18980BC312F1}"/>
              </a:ext>
            </a:extLst>
          </p:cNvPr>
          <p:cNvSpPr txBox="1"/>
          <p:nvPr/>
        </p:nvSpPr>
        <p:spPr>
          <a:xfrm>
            <a:off x="4525377" y="2052048"/>
            <a:ext cx="4592681" cy="923330"/>
          </a:xfrm>
          <a:prstGeom prst="rect">
            <a:avLst/>
          </a:prstGeom>
          <a:noFill/>
          <a:ln w="19050">
            <a:solidFill>
              <a:srgbClr val="0000FF"/>
            </a:solidFill>
          </a:ln>
        </p:spPr>
        <p:txBody>
          <a:bodyPr wrap="square">
            <a:spAutoFit/>
          </a:bodyPr>
          <a:lstStyle/>
          <a:p>
            <a:pPr lvl="0" algn="just"/>
            <a:r>
              <a:rPr lang="en-US" sz="1800" dirty="0">
                <a:solidFill>
                  <a:srgbClr val="080808"/>
                </a:solidFill>
              </a:rPr>
              <a:t>Although we assumed the base current is negligible but there is a very small amount of current flowing through the base.</a:t>
            </a:r>
            <a:endParaRPr lang="en-US" sz="1800" dirty="0"/>
          </a:p>
        </p:txBody>
      </p:sp>
      <p:sp>
        <p:nvSpPr>
          <p:cNvPr id="111" name="TextBox 110">
            <a:extLst>
              <a:ext uri="{FF2B5EF4-FFF2-40B4-BE49-F238E27FC236}">
                <a16:creationId xmlns:a16="http://schemas.microsoft.com/office/drawing/2014/main" id="{DACC000B-C30E-3951-5BE0-CEB5999FC9ED}"/>
              </a:ext>
            </a:extLst>
          </p:cNvPr>
          <p:cNvSpPr txBox="1"/>
          <p:nvPr/>
        </p:nvSpPr>
        <p:spPr>
          <a:xfrm>
            <a:off x="245743" y="2121374"/>
            <a:ext cx="482267" cy="307777"/>
          </a:xfrm>
          <a:prstGeom prst="rect">
            <a:avLst/>
          </a:prstGeom>
          <a:noFill/>
        </p:spPr>
        <p:txBody>
          <a:bodyPr wrap="square">
            <a:spAutoFit/>
          </a:bodyPr>
          <a:lstStyle/>
          <a:p>
            <a:pPr algn="ctr"/>
            <a:r>
              <a:rPr lang="en-US" dirty="0">
                <a:solidFill>
                  <a:srgbClr val="FF0000"/>
                </a:solidFill>
                <a:highlight>
                  <a:srgbClr val="FFFF00"/>
                </a:highlight>
              </a:rPr>
              <a:t>DC</a:t>
            </a:r>
          </a:p>
        </p:txBody>
      </p:sp>
      <p:sp>
        <p:nvSpPr>
          <p:cNvPr id="112" name="TextBox 111">
            <a:extLst>
              <a:ext uri="{FF2B5EF4-FFF2-40B4-BE49-F238E27FC236}">
                <a16:creationId xmlns:a16="http://schemas.microsoft.com/office/drawing/2014/main" id="{2D41B98A-DC84-53EE-3906-32945A591A30}"/>
              </a:ext>
            </a:extLst>
          </p:cNvPr>
          <p:cNvSpPr txBox="1"/>
          <p:nvPr/>
        </p:nvSpPr>
        <p:spPr>
          <a:xfrm>
            <a:off x="2545628" y="2655140"/>
            <a:ext cx="240024" cy="307777"/>
          </a:xfrm>
          <a:prstGeom prst="rect">
            <a:avLst/>
          </a:prstGeom>
          <a:noFill/>
        </p:spPr>
        <p:txBody>
          <a:bodyPr wrap="square">
            <a:spAutoFit/>
          </a:bodyPr>
          <a:lstStyle/>
          <a:p>
            <a:pPr algn="ctr"/>
            <a:r>
              <a:rPr lang="en-US" dirty="0">
                <a:solidFill>
                  <a:srgbClr val="FF0000"/>
                </a:solidFill>
                <a:highlight>
                  <a:srgbClr val="FFFF00"/>
                </a:highlight>
              </a:rPr>
              <a:t>E</a:t>
            </a:r>
          </a:p>
        </p:txBody>
      </p:sp>
      <p:sp>
        <p:nvSpPr>
          <p:cNvPr id="113" name="TextBox 112">
            <a:extLst>
              <a:ext uri="{FF2B5EF4-FFF2-40B4-BE49-F238E27FC236}">
                <a16:creationId xmlns:a16="http://schemas.microsoft.com/office/drawing/2014/main" id="{3076CC6D-6504-72C8-CE4B-21C93790D6C7}"/>
              </a:ext>
            </a:extLst>
          </p:cNvPr>
          <p:cNvSpPr txBox="1"/>
          <p:nvPr/>
        </p:nvSpPr>
        <p:spPr>
          <a:xfrm>
            <a:off x="1169043" y="1959948"/>
            <a:ext cx="482267" cy="307777"/>
          </a:xfrm>
          <a:prstGeom prst="rect">
            <a:avLst/>
          </a:prstGeom>
          <a:noFill/>
        </p:spPr>
        <p:txBody>
          <a:bodyPr wrap="square">
            <a:spAutoFit/>
          </a:bodyPr>
          <a:lstStyle/>
          <a:p>
            <a:pPr algn="ctr"/>
            <a:r>
              <a:rPr lang="en-US" dirty="0">
                <a:solidFill>
                  <a:srgbClr val="FF0000"/>
                </a:solidFill>
                <a:highlight>
                  <a:srgbClr val="FFFF00"/>
                </a:highlight>
              </a:rPr>
              <a:t>B</a:t>
            </a:r>
          </a:p>
        </p:txBody>
      </p:sp>
      <p:sp>
        <p:nvSpPr>
          <p:cNvPr id="114" name="Oval 113">
            <a:extLst>
              <a:ext uri="{FF2B5EF4-FFF2-40B4-BE49-F238E27FC236}">
                <a16:creationId xmlns:a16="http://schemas.microsoft.com/office/drawing/2014/main" id="{D253319A-4629-CD95-28D4-0E5BB2ABCE3C}"/>
              </a:ext>
            </a:extLst>
          </p:cNvPr>
          <p:cNvSpPr/>
          <p:nvPr/>
        </p:nvSpPr>
        <p:spPr>
          <a:xfrm>
            <a:off x="2431694" y="2766203"/>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C802FEE-AEA8-EA6B-5A4E-CF6559770CF0}"/>
              </a:ext>
            </a:extLst>
          </p:cNvPr>
          <p:cNvSpPr/>
          <p:nvPr/>
        </p:nvSpPr>
        <p:spPr>
          <a:xfrm>
            <a:off x="2356369" y="1553386"/>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D658D859-6E9C-40A4-1FC7-669B0542A75E}"/>
              </a:ext>
            </a:extLst>
          </p:cNvPr>
          <p:cNvSpPr/>
          <p:nvPr/>
        </p:nvSpPr>
        <p:spPr>
          <a:xfrm>
            <a:off x="1370112" y="2200983"/>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TextBox 24">
                <a:extLst>
                  <a:ext uri="{FF2B5EF4-FFF2-40B4-BE49-F238E27FC236}">
                    <a16:creationId xmlns:a16="http://schemas.microsoft.com/office/drawing/2014/main" id="{F4973494-359A-43AD-D0A4-B86A482ECAA2}"/>
                  </a:ext>
                </a:extLst>
              </p:cNvPr>
              <p:cNvSpPr txBox="1"/>
              <p:nvPr/>
            </p:nvSpPr>
            <p:spPr>
              <a:xfrm>
                <a:off x="1647113" y="948605"/>
                <a:ext cx="598202"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117" name="TextBox 24">
                <a:extLst>
                  <a:ext uri="{FF2B5EF4-FFF2-40B4-BE49-F238E27FC236}">
                    <a16:creationId xmlns:a16="http://schemas.microsoft.com/office/drawing/2014/main" id="{F4973494-359A-43AD-D0A4-B86A482ECAA2}"/>
                  </a:ext>
                </a:extLst>
              </p:cNvPr>
              <p:cNvSpPr txBox="1">
                <a:spLocks noRot="1" noChangeAspect="1" noMove="1" noResize="1" noEditPoints="1" noAdjustHandles="1" noChangeArrowheads="1" noChangeShapeType="1" noTextEdit="1"/>
              </p:cNvSpPr>
              <p:nvPr/>
            </p:nvSpPr>
            <p:spPr>
              <a:xfrm>
                <a:off x="1647113" y="948605"/>
                <a:ext cx="598202" cy="307777"/>
              </a:xfrm>
              <a:prstGeom prst="rect">
                <a:avLst/>
              </a:prstGeom>
              <a:blipFill>
                <a:blip r:embed="rId16"/>
                <a:stretch>
                  <a:fillRect l="-9901" r="-7921" b="-7547"/>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24">
                <a:extLst>
                  <a:ext uri="{FF2B5EF4-FFF2-40B4-BE49-F238E27FC236}">
                    <a16:creationId xmlns:a16="http://schemas.microsoft.com/office/drawing/2014/main" id="{E56CB12C-0407-9002-5F85-BAACEE81A0E8}"/>
                  </a:ext>
                </a:extLst>
              </p:cNvPr>
              <p:cNvSpPr txBox="1"/>
              <p:nvPr/>
            </p:nvSpPr>
            <p:spPr>
              <a:xfrm>
                <a:off x="1619879" y="3028390"/>
                <a:ext cx="693384"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0</m:t>
                      </m:r>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118" name="TextBox 24">
                <a:extLst>
                  <a:ext uri="{FF2B5EF4-FFF2-40B4-BE49-F238E27FC236}">
                    <a16:creationId xmlns:a16="http://schemas.microsoft.com/office/drawing/2014/main" id="{E56CB12C-0407-9002-5F85-BAACEE81A0E8}"/>
                  </a:ext>
                </a:extLst>
              </p:cNvPr>
              <p:cNvSpPr txBox="1">
                <a:spLocks noRot="1" noChangeAspect="1" noMove="1" noResize="1" noEditPoints="1" noAdjustHandles="1" noChangeArrowheads="1" noChangeShapeType="1" noTextEdit="1"/>
              </p:cNvSpPr>
              <p:nvPr/>
            </p:nvSpPr>
            <p:spPr>
              <a:xfrm>
                <a:off x="1619879" y="3028390"/>
                <a:ext cx="693384" cy="307777"/>
              </a:xfrm>
              <a:prstGeom prst="rect">
                <a:avLst/>
              </a:prstGeom>
              <a:blipFill>
                <a:blip r:embed="rId17"/>
                <a:stretch>
                  <a:fillRect l="-12069" r="-10345" b="-7547"/>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24">
                <a:extLst>
                  <a:ext uri="{FF2B5EF4-FFF2-40B4-BE49-F238E27FC236}">
                    <a16:creationId xmlns:a16="http://schemas.microsoft.com/office/drawing/2014/main" id="{DE342FB5-923F-5DD5-C0AB-9B3092A1C65B}"/>
                  </a:ext>
                </a:extLst>
              </p:cNvPr>
              <p:cNvSpPr txBox="1"/>
              <p:nvPr/>
            </p:nvSpPr>
            <p:spPr>
              <a:xfrm>
                <a:off x="960687" y="1684020"/>
                <a:ext cx="693384"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1</m:t>
                      </m:r>
                      <m:r>
                        <a:rPr lang="en-US" sz="2000" b="0" i="1" smtClean="0">
                          <a:latin typeface="Cambria Math" panose="02040503050406030204" pitchFamily="18" charset="0"/>
                        </a:rPr>
                        <m:t>.35 </m:t>
                      </m:r>
                      <m:r>
                        <a:rPr lang="en-US" sz="2000" b="0" i="1" smtClean="0">
                          <a:latin typeface="Cambria Math" panose="02040503050406030204" pitchFamily="18" charset="0"/>
                        </a:rPr>
                        <m:t>𝑉</m:t>
                      </m:r>
                    </m:oMath>
                  </m:oMathPara>
                </a14:m>
                <a:endParaRPr lang="en-US" sz="2000" dirty="0"/>
              </a:p>
            </p:txBody>
          </p:sp>
        </mc:Choice>
        <mc:Fallback xmlns="">
          <p:sp>
            <p:nvSpPr>
              <p:cNvPr id="120" name="TextBox 24">
                <a:extLst>
                  <a:ext uri="{FF2B5EF4-FFF2-40B4-BE49-F238E27FC236}">
                    <a16:creationId xmlns:a16="http://schemas.microsoft.com/office/drawing/2014/main" id="{DE342FB5-923F-5DD5-C0AB-9B3092A1C65B}"/>
                  </a:ext>
                </a:extLst>
              </p:cNvPr>
              <p:cNvSpPr txBox="1">
                <a:spLocks noRot="1" noChangeAspect="1" noMove="1" noResize="1" noEditPoints="1" noAdjustHandles="1" noChangeArrowheads="1" noChangeShapeType="1" noTextEdit="1"/>
              </p:cNvSpPr>
              <p:nvPr/>
            </p:nvSpPr>
            <p:spPr>
              <a:xfrm>
                <a:off x="960687" y="1684020"/>
                <a:ext cx="693384" cy="307777"/>
              </a:xfrm>
              <a:prstGeom prst="rect">
                <a:avLst/>
              </a:prstGeom>
              <a:blipFill>
                <a:blip r:embed="rId18"/>
                <a:stretch>
                  <a:fillRect l="-12069" r="-10345" b="-5556"/>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57163E9-75E7-1B7C-2B72-33D9CDE19F1D}"/>
                  </a:ext>
                </a:extLst>
              </p:cNvPr>
              <p:cNvSpPr txBox="1"/>
              <p:nvPr/>
            </p:nvSpPr>
            <p:spPr>
              <a:xfrm>
                <a:off x="4515029" y="3115393"/>
                <a:ext cx="4592681" cy="1078116"/>
              </a:xfrm>
              <a:prstGeom prst="rect">
                <a:avLst/>
              </a:prstGeom>
              <a:noFill/>
              <a:ln w="19050">
                <a:solidFill>
                  <a:srgbClr val="0000FF"/>
                </a:solidFill>
              </a:ln>
            </p:spPr>
            <p:txBody>
              <a:bodyPr wrap="square">
                <a:spAutoFit/>
              </a:bodyPr>
              <a:lstStyle/>
              <a:p>
                <a:pPr lvl="0" algn="just"/>
                <a:r>
                  <a:rPr lang="en-US" sz="1800" dirty="0">
                    <a:solidFill>
                      <a:srgbClr val="080808"/>
                    </a:solidFill>
                  </a:rPr>
                  <a:t>If we know the emitter current (</a:t>
                </a:r>
                <a14:m>
                  <m:oMath xmlns:m="http://schemas.openxmlformats.org/officeDocument/2006/math">
                    <m:sSub>
                      <m:sSubPr>
                        <m:ctrlPr>
                          <a:rPr kumimoji="0" lang="en-US" sz="1800" b="1" i="1" u="none" strike="noStrike" kern="0" cap="none" spc="0" normalizeH="0" baseline="0" noProof="0" smtClean="0">
                            <a:ln>
                              <a:noFill/>
                            </a:ln>
                            <a:solidFill>
                              <a:srgbClr val="0000FF"/>
                            </a:solidFill>
                            <a:effectLst/>
                            <a:uLnTx/>
                            <a:uFillTx/>
                            <a:latin typeface="Cambria Math" panose="02040503050406030204" pitchFamily="18" charset="0"/>
                            <a:sym typeface="Arial"/>
                          </a:rPr>
                        </m:ctrlPr>
                      </m:sSubPr>
                      <m:e>
                        <m:r>
                          <a:rPr kumimoji="0" lang="en-US" sz="1800" b="1" i="1" u="none" strike="noStrike" kern="0" cap="none" spc="0" normalizeH="0" baseline="0" noProof="0" smtClean="0">
                            <a:ln>
                              <a:noFill/>
                            </a:ln>
                            <a:solidFill>
                              <a:srgbClr val="0000FF"/>
                            </a:solidFill>
                            <a:effectLst/>
                            <a:uLnTx/>
                            <a:uFillTx/>
                            <a:latin typeface="Cambria Math" panose="02040503050406030204" pitchFamily="18" charset="0"/>
                            <a:sym typeface="Arial"/>
                          </a:rPr>
                          <m:t>𝑰</m:t>
                        </m:r>
                      </m:e>
                      <m:sub>
                        <m:r>
                          <a:rPr kumimoji="0" lang="en-US" sz="1800" b="1" i="1" u="none" strike="noStrike" kern="0" cap="none" spc="0" normalizeH="0" baseline="0" noProof="0" smtClean="0">
                            <a:ln>
                              <a:noFill/>
                            </a:ln>
                            <a:solidFill>
                              <a:srgbClr val="0000FF"/>
                            </a:solidFill>
                            <a:effectLst/>
                            <a:uLnTx/>
                            <a:uFillTx/>
                            <a:latin typeface="Cambria Math" panose="02040503050406030204" pitchFamily="18" charset="0"/>
                            <a:sym typeface="Arial"/>
                          </a:rPr>
                          <m:t>𝑬</m:t>
                        </m:r>
                      </m:sub>
                    </m:sSub>
                  </m:oMath>
                </a14:m>
                <a:r>
                  <a:rPr lang="en-US" sz="1800" dirty="0">
                    <a:solidFill>
                      <a:srgbClr val="080808"/>
                    </a:solidFill>
                  </a:rPr>
                  <a:t>) then we can find the base current (</a:t>
                </a:r>
                <a14:m>
                  <m:oMath xmlns:m="http://schemas.openxmlformats.org/officeDocument/2006/math">
                    <m:sSub>
                      <m:sSubPr>
                        <m:ctrlPr>
                          <a:rPr lang="en-US" sz="1800" b="1" i="1">
                            <a:solidFill>
                              <a:srgbClr val="0000FF"/>
                            </a:solidFill>
                            <a:latin typeface="Cambria Math" panose="02040503050406030204" pitchFamily="18" charset="0"/>
                          </a:rPr>
                        </m:ctrlPr>
                      </m:sSubPr>
                      <m:e>
                        <m:r>
                          <a:rPr lang="en-US" sz="1800" b="1" i="1" smtClean="0">
                            <a:solidFill>
                              <a:srgbClr val="0000FF"/>
                            </a:solidFill>
                            <a:latin typeface="Cambria Math" panose="02040503050406030204" pitchFamily="18" charset="0"/>
                          </a:rPr>
                          <m:t>𝑰</m:t>
                        </m:r>
                      </m:e>
                      <m:sub>
                        <m:r>
                          <a:rPr lang="en-US" sz="1800" b="0" i="1" smtClean="0">
                            <a:solidFill>
                              <a:srgbClr val="0000FF"/>
                            </a:solidFill>
                            <a:latin typeface="Cambria Math" panose="02040503050406030204" pitchFamily="18" charset="0"/>
                          </a:rPr>
                          <m:t>𝐵</m:t>
                        </m:r>
                      </m:sub>
                    </m:sSub>
                  </m:oMath>
                </a14:m>
                <a:r>
                  <a:rPr lang="en-US" sz="1800" dirty="0">
                    <a:solidFill>
                      <a:srgbClr val="080808"/>
                    </a:solidFill>
                  </a:rPr>
                  <a:t>) if we know the </a:t>
                </a:r>
                <a14:m>
                  <m:oMath xmlns:m="http://schemas.openxmlformats.org/officeDocument/2006/math">
                    <m:r>
                      <a:rPr lang="en-US" sz="1800" b="1" i="1" smtClean="0">
                        <a:latin typeface="Cambria Math" panose="02040503050406030204" pitchFamily="18" charset="0"/>
                        <a:ea typeface="Cambria Math" panose="02040503050406030204" pitchFamily="18" charset="0"/>
                      </a:rPr>
                      <m:t>𝜷</m:t>
                    </m:r>
                    <m:r>
                      <a:rPr lang="en-US" sz="1800" b="1" i="1" smtClean="0">
                        <a:latin typeface="Cambria Math" panose="02040503050406030204" pitchFamily="18" charset="0"/>
                        <a:ea typeface="Cambria Math" panose="02040503050406030204" pitchFamily="18" charset="0"/>
                      </a:rPr>
                      <m:t> (</m:t>
                    </m:r>
                    <m:r>
                      <a:rPr lang="en-US" sz="1800" b="1" i="1" smtClean="0">
                        <a:latin typeface="Cambria Math" panose="02040503050406030204" pitchFamily="18" charset="0"/>
                        <a:ea typeface="Cambria Math" panose="02040503050406030204" pitchFamily="18" charset="0"/>
                      </a:rPr>
                      <m:t>𝒐𝒓</m:t>
                    </m:r>
                    <m:r>
                      <a:rPr lang="en-US" sz="1800" b="1" i="1" smtClean="0">
                        <a:latin typeface="Cambria Math" panose="02040503050406030204" pitchFamily="18" charset="0"/>
                        <a:ea typeface="Cambria Math" panose="02040503050406030204" pitchFamily="18" charset="0"/>
                      </a:rPr>
                      <m:t> </m:t>
                    </m:r>
                    <m:sSub>
                      <m:sSubPr>
                        <m:ctrlPr>
                          <a:rPr lang="en-US" sz="1800" b="1" i="1">
                            <a:latin typeface="Cambria Math" panose="02040503050406030204" pitchFamily="18" charset="0"/>
                            <a:ea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𝒉</m:t>
                        </m:r>
                      </m:e>
                      <m:sub>
                        <m:r>
                          <a:rPr lang="en-US" sz="1800" b="1" i="1">
                            <a:latin typeface="Cambria Math" panose="02040503050406030204" pitchFamily="18" charset="0"/>
                            <a:ea typeface="Cambria Math" panose="02040503050406030204" pitchFamily="18" charset="0"/>
                          </a:rPr>
                          <m:t>𝑭𝑬</m:t>
                        </m:r>
                      </m:sub>
                    </m:sSub>
                    <m:r>
                      <a:rPr lang="en-US" sz="1800" b="1" i="1">
                        <a:latin typeface="Cambria Math" panose="02040503050406030204" pitchFamily="18" charset="0"/>
                        <a:ea typeface="Cambria Math" panose="02040503050406030204" pitchFamily="18" charset="0"/>
                      </a:rPr>
                      <m:t>)</m:t>
                    </m:r>
                    <m:r>
                      <m:rPr>
                        <m:nor/>
                      </m:rPr>
                      <a:rPr lang="en-US" sz="1800" b="1" i="1" dirty="0">
                        <a:latin typeface="Cambria Math" panose="02040503050406030204" pitchFamily="18" charset="0"/>
                      </a:rPr>
                      <m:t>=</m:t>
                    </m:r>
                    <m:r>
                      <m:rPr>
                        <m:nor/>
                      </m:rPr>
                      <a:rPr lang="en-US" sz="1800" dirty="0">
                        <a:latin typeface="Cambria Math" panose="02040503050406030204" pitchFamily="18" charset="0"/>
                      </a:rPr>
                      <m:t>  </m:t>
                    </m:r>
                    <m:r>
                      <m:rPr>
                        <m:nor/>
                      </m:rPr>
                      <a:rPr lang="en-US" sz="1800" dirty="0">
                        <a:latin typeface="Cambria Math" panose="02040503050406030204" pitchFamily="18" charset="0"/>
                      </a:rPr>
                      <m:t>max</m:t>
                    </m:r>
                    <m:r>
                      <m:rPr>
                        <m:nor/>
                      </m:rPr>
                      <a:rPr lang="en-US" sz="1800" dirty="0">
                        <a:latin typeface="Cambria Math" panose="02040503050406030204" pitchFamily="18" charset="0"/>
                      </a:rPr>
                      <m:t>. </m:t>
                    </m:r>
                    <m:r>
                      <m:rPr>
                        <m:nor/>
                      </m:rPr>
                      <a:rPr lang="en-US" sz="1800" dirty="0">
                        <a:latin typeface="Cambria Math" panose="02040503050406030204" pitchFamily="18" charset="0"/>
                      </a:rPr>
                      <m:t>current</m:t>
                    </m:r>
                    <m:r>
                      <m:rPr>
                        <m:nor/>
                      </m:rPr>
                      <a:rPr lang="en-US" sz="1800" dirty="0">
                        <a:latin typeface="Cambria Math" panose="02040503050406030204" pitchFamily="18" charset="0"/>
                      </a:rPr>
                      <m:t> </m:t>
                    </m:r>
                    <m:r>
                      <m:rPr>
                        <m:nor/>
                      </m:rPr>
                      <a:rPr lang="en-US" sz="1800" dirty="0">
                        <a:latin typeface="Cambria Math" panose="02040503050406030204" pitchFamily="18" charset="0"/>
                      </a:rPr>
                      <m:t>gain</m:t>
                    </m:r>
                    <m:r>
                      <m:rPr>
                        <m:nor/>
                      </m:rPr>
                      <a:rPr lang="en-US" sz="1800" dirty="0">
                        <a:latin typeface="Cambria Math" panose="02040503050406030204" pitchFamily="18" charset="0"/>
                      </a:rPr>
                      <m:t> = </m:t>
                    </m:r>
                    <m:f>
                      <m:fPr>
                        <m:ctrlPr>
                          <a:rPr lang="en-US" sz="1800" b="1" i="1" smtClean="0">
                            <a:solidFill>
                              <a:srgbClr val="0000FF"/>
                            </a:solidFill>
                            <a:latin typeface="Cambria Math" panose="02040503050406030204" pitchFamily="18" charset="0"/>
                          </a:rPr>
                        </m:ctrlPr>
                      </m:fPr>
                      <m:num>
                        <m:sSub>
                          <m:sSubPr>
                            <m:ctrlPr>
                              <a:rPr lang="en-US" sz="1800" b="1" i="1" smtClean="0">
                                <a:solidFill>
                                  <a:srgbClr val="0000FF"/>
                                </a:solidFill>
                                <a:latin typeface="Cambria Math" panose="02040503050406030204" pitchFamily="18" charset="0"/>
                              </a:rPr>
                            </m:ctrlPr>
                          </m:sSubPr>
                          <m:e>
                            <m:r>
                              <a:rPr lang="en-US" sz="1800" b="1" i="1">
                                <a:solidFill>
                                  <a:srgbClr val="0000FF"/>
                                </a:solidFill>
                                <a:latin typeface="Cambria Math" panose="02040503050406030204" pitchFamily="18" charset="0"/>
                              </a:rPr>
                              <m:t> </m:t>
                            </m:r>
                            <m:r>
                              <a:rPr lang="en-US" sz="1800" b="1" i="1">
                                <a:solidFill>
                                  <a:srgbClr val="0000FF"/>
                                </a:solidFill>
                                <a:latin typeface="Cambria Math" panose="02040503050406030204" pitchFamily="18" charset="0"/>
                              </a:rPr>
                              <m:t>𝑰</m:t>
                            </m:r>
                          </m:e>
                          <m:sub>
                            <m:r>
                              <a:rPr lang="en-US" sz="1800" b="1" i="1" smtClean="0">
                                <a:solidFill>
                                  <a:srgbClr val="0000FF"/>
                                </a:solidFill>
                                <a:latin typeface="Cambria Math" panose="02040503050406030204" pitchFamily="18" charset="0"/>
                              </a:rPr>
                              <m:t>𝑪</m:t>
                            </m:r>
                            <m:r>
                              <a:rPr lang="en-US" sz="1800" b="1" i="1" smtClean="0">
                                <a:solidFill>
                                  <a:srgbClr val="0000FF"/>
                                </a:solidFill>
                                <a:latin typeface="Cambria Math" panose="02040503050406030204" pitchFamily="18" charset="0"/>
                              </a:rPr>
                              <m:t> ≈</m:t>
                            </m:r>
                          </m:sub>
                        </m:sSub>
                        <m:sSub>
                          <m:sSubPr>
                            <m:ctrlPr>
                              <a:rPr lang="en-US" sz="1800" b="1" i="1">
                                <a:solidFill>
                                  <a:srgbClr val="0000FF"/>
                                </a:solidFill>
                                <a:latin typeface="Cambria Math" panose="02040503050406030204" pitchFamily="18" charset="0"/>
                              </a:rPr>
                            </m:ctrlPr>
                          </m:sSubPr>
                          <m:e>
                            <m:r>
                              <a:rPr lang="en-US" sz="1800" b="1" i="1">
                                <a:solidFill>
                                  <a:srgbClr val="0000FF"/>
                                </a:solidFill>
                                <a:latin typeface="Cambria Math" panose="02040503050406030204" pitchFamily="18" charset="0"/>
                              </a:rPr>
                              <m:t> </m:t>
                            </m:r>
                            <m:r>
                              <a:rPr lang="en-US" sz="1800" b="1" i="1">
                                <a:solidFill>
                                  <a:srgbClr val="0000FF"/>
                                </a:solidFill>
                                <a:latin typeface="Cambria Math" panose="02040503050406030204" pitchFamily="18" charset="0"/>
                              </a:rPr>
                              <m:t>𝑰</m:t>
                            </m:r>
                          </m:e>
                          <m:sub>
                            <m:r>
                              <a:rPr lang="en-US" sz="1800" b="1" i="1" smtClean="0">
                                <a:solidFill>
                                  <a:srgbClr val="0000FF"/>
                                </a:solidFill>
                                <a:latin typeface="Cambria Math" panose="02040503050406030204" pitchFamily="18" charset="0"/>
                              </a:rPr>
                              <m:t>𝑬</m:t>
                            </m:r>
                            <m:r>
                              <a:rPr lang="en-US" sz="1800" b="1" i="1">
                                <a:solidFill>
                                  <a:srgbClr val="0000FF"/>
                                </a:solidFill>
                                <a:latin typeface="Cambria Math" panose="02040503050406030204" pitchFamily="18" charset="0"/>
                              </a:rPr>
                              <m:t> </m:t>
                            </m:r>
                          </m:sub>
                        </m:sSub>
                      </m:num>
                      <m:den>
                        <m:sSub>
                          <m:sSubPr>
                            <m:ctrlPr>
                              <a:rPr lang="en-US" sz="1800" b="1" i="1">
                                <a:solidFill>
                                  <a:srgbClr val="0000FF"/>
                                </a:solidFill>
                                <a:latin typeface="Cambria Math" panose="02040503050406030204" pitchFamily="18" charset="0"/>
                              </a:rPr>
                            </m:ctrlPr>
                          </m:sSubPr>
                          <m:e>
                            <m:r>
                              <a:rPr lang="en-US" sz="1800" b="1" i="1">
                                <a:solidFill>
                                  <a:srgbClr val="0000FF"/>
                                </a:solidFill>
                                <a:latin typeface="Cambria Math" panose="02040503050406030204" pitchFamily="18" charset="0"/>
                              </a:rPr>
                              <m:t> </m:t>
                            </m:r>
                            <m:r>
                              <a:rPr lang="en-US" sz="1800" b="1" i="1">
                                <a:solidFill>
                                  <a:srgbClr val="0000FF"/>
                                </a:solidFill>
                                <a:latin typeface="Cambria Math" panose="02040503050406030204" pitchFamily="18" charset="0"/>
                              </a:rPr>
                              <m:t>𝑰</m:t>
                            </m:r>
                          </m:e>
                          <m:sub>
                            <m:r>
                              <a:rPr lang="en-US" sz="1800" b="1" i="1">
                                <a:solidFill>
                                  <a:srgbClr val="0000FF"/>
                                </a:solidFill>
                                <a:latin typeface="Cambria Math" panose="02040503050406030204" pitchFamily="18" charset="0"/>
                              </a:rPr>
                              <m:t>𝑩</m:t>
                            </m:r>
                          </m:sub>
                        </m:sSub>
                      </m:den>
                    </m:f>
                  </m:oMath>
                </a14:m>
                <a:endParaRPr lang="en-US" sz="1800" b="1" dirty="0"/>
              </a:p>
            </p:txBody>
          </p:sp>
        </mc:Choice>
        <mc:Fallback xmlns="">
          <p:sp>
            <p:nvSpPr>
              <p:cNvPr id="2" name="TextBox 1">
                <a:extLst>
                  <a:ext uri="{FF2B5EF4-FFF2-40B4-BE49-F238E27FC236}">
                    <a16:creationId xmlns:a16="http://schemas.microsoft.com/office/drawing/2014/main" id="{757163E9-75E7-1B7C-2B72-33D9CDE19F1D}"/>
                  </a:ext>
                </a:extLst>
              </p:cNvPr>
              <p:cNvSpPr txBox="1">
                <a:spLocks noRot="1" noChangeAspect="1" noMove="1" noResize="1" noEditPoints="1" noAdjustHandles="1" noChangeArrowheads="1" noChangeShapeType="1" noTextEdit="1"/>
              </p:cNvSpPr>
              <p:nvPr/>
            </p:nvSpPr>
            <p:spPr>
              <a:xfrm>
                <a:off x="4515029" y="3115393"/>
                <a:ext cx="4592681" cy="1078116"/>
              </a:xfrm>
              <a:prstGeom prst="rect">
                <a:avLst/>
              </a:prstGeom>
              <a:blipFill>
                <a:blip r:embed="rId19"/>
                <a:stretch>
                  <a:fillRect l="-1058" t="-2222" r="-794"/>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AF2F9E5-9A85-2009-ABCA-E2D8E8C1C129}"/>
                  </a:ext>
                </a:extLst>
              </p:cNvPr>
              <p:cNvSpPr txBox="1"/>
              <p:nvPr/>
            </p:nvSpPr>
            <p:spPr>
              <a:xfrm>
                <a:off x="547160" y="4374773"/>
                <a:ext cx="5057481" cy="489686"/>
              </a:xfrm>
              <a:prstGeom prst="rect">
                <a:avLst/>
              </a:prstGeom>
              <a:noFill/>
              <a:ln w="19050">
                <a:solidFill>
                  <a:srgbClr val="0000FF"/>
                </a:solidFill>
              </a:ln>
            </p:spPr>
            <p:txBody>
              <a:bodyPr wrap="square">
                <a:spAutoFit/>
              </a:bodyPr>
              <a:lstStyle/>
              <a:p>
                <a:pPr lvl="0" algn="just"/>
                <a:r>
                  <a:rPr lang="en-US" sz="1800" dirty="0">
                    <a:solidFill>
                      <a:srgbClr val="080808"/>
                    </a:solidFill>
                  </a:rPr>
                  <a:t>If </a:t>
                </a:r>
                <a14:m>
                  <m:oMath xmlns:m="http://schemas.openxmlformats.org/officeDocument/2006/math">
                    <m:r>
                      <a:rPr lang="en-US" sz="1800" b="1" i="1" smtClean="0">
                        <a:solidFill>
                          <a:srgbClr val="FF0000"/>
                        </a:solidFill>
                        <a:latin typeface="Cambria Math" panose="02040503050406030204" pitchFamily="18" charset="0"/>
                        <a:ea typeface="Cambria Math" panose="02040503050406030204" pitchFamily="18" charset="0"/>
                      </a:rPr>
                      <m:t>𝜷</m:t>
                    </m:r>
                    <m:r>
                      <a:rPr lang="en-US" sz="1800" b="1" i="1" smtClean="0">
                        <a:solidFill>
                          <a:srgbClr val="FF0000"/>
                        </a:solidFill>
                        <a:latin typeface="Cambria Math" panose="02040503050406030204" pitchFamily="18" charset="0"/>
                        <a:ea typeface="Cambria Math" panose="02040503050406030204" pitchFamily="18" charset="0"/>
                      </a:rPr>
                      <m:t> </m:t>
                    </m:r>
                  </m:oMath>
                </a14:m>
                <a:r>
                  <a:rPr lang="en-US" sz="1800" b="1" dirty="0">
                    <a:solidFill>
                      <a:srgbClr val="FF0000"/>
                    </a:solidFill>
                  </a:rPr>
                  <a:t>= 100</a:t>
                </a:r>
                <a:r>
                  <a:rPr lang="en-US" sz="1800" dirty="0">
                    <a:solidFill>
                      <a:srgbClr val="080808"/>
                    </a:solidFill>
                  </a:rPr>
                  <a:t>, </a:t>
                </a:r>
                <a14:m>
                  <m:oMath xmlns:m="http://schemas.openxmlformats.org/officeDocument/2006/math">
                    <m:sSub>
                      <m:sSubPr>
                        <m:ctrlPr>
                          <a:rPr lang="en-US" sz="1800" b="1" i="1">
                            <a:solidFill>
                              <a:srgbClr val="0000FF"/>
                            </a:solidFill>
                            <a:latin typeface="Cambria Math" panose="02040503050406030204" pitchFamily="18" charset="0"/>
                          </a:rPr>
                        </m:ctrlPr>
                      </m:sSubPr>
                      <m:e>
                        <m:r>
                          <a:rPr lang="en-US" sz="1800" b="1" i="1">
                            <a:solidFill>
                              <a:srgbClr val="0000FF"/>
                            </a:solidFill>
                            <a:latin typeface="Cambria Math" panose="02040503050406030204" pitchFamily="18" charset="0"/>
                          </a:rPr>
                          <m:t>𝑰</m:t>
                        </m:r>
                      </m:e>
                      <m:sub>
                        <m:r>
                          <a:rPr lang="en-US" sz="1800" b="1" i="1" smtClean="0">
                            <a:solidFill>
                              <a:srgbClr val="0000FF"/>
                            </a:solidFill>
                            <a:latin typeface="Cambria Math" panose="02040503050406030204" pitchFamily="18" charset="0"/>
                          </a:rPr>
                          <m:t>𝑬</m:t>
                        </m:r>
                      </m:sub>
                    </m:sSub>
                    <m:r>
                      <a:rPr lang="en-US" sz="1800" b="1" i="1" smtClean="0">
                        <a:solidFill>
                          <a:srgbClr val="0000FF"/>
                        </a:solidFill>
                        <a:latin typeface="Cambria Math" panose="02040503050406030204" pitchFamily="18" charset="0"/>
                      </a:rPr>
                      <m:t>=</m:t>
                    </m:r>
                    <m:r>
                      <a:rPr lang="en-US" sz="1800" b="1" i="1" smtClean="0">
                        <a:solidFill>
                          <a:srgbClr val="FF0000"/>
                        </a:solidFill>
                        <a:latin typeface="Cambria Math" panose="02040503050406030204" pitchFamily="18" charset="0"/>
                      </a:rPr>
                      <m:t>𝟎</m:t>
                    </m:r>
                    <m:r>
                      <a:rPr lang="en-US" sz="1800" b="1" i="1" smtClean="0">
                        <a:solidFill>
                          <a:srgbClr val="FF0000"/>
                        </a:solidFill>
                        <a:latin typeface="Cambria Math" panose="02040503050406030204" pitchFamily="18" charset="0"/>
                      </a:rPr>
                      <m:t>.</m:t>
                    </m:r>
                    <m:r>
                      <a:rPr lang="en-US" sz="1800" b="1" i="1" smtClean="0">
                        <a:solidFill>
                          <a:srgbClr val="FF0000"/>
                        </a:solidFill>
                        <a:latin typeface="Cambria Math" panose="02040503050406030204" pitchFamily="18" charset="0"/>
                      </a:rPr>
                      <m:t>𝟕𝟓</m:t>
                    </m:r>
                    <m:r>
                      <a:rPr lang="en-US" sz="1800" b="1" i="1" smtClean="0">
                        <a:solidFill>
                          <a:srgbClr val="FF0000"/>
                        </a:solidFill>
                        <a:latin typeface="Cambria Math" panose="02040503050406030204" pitchFamily="18" charset="0"/>
                      </a:rPr>
                      <m:t>𝒎𝑨</m:t>
                    </m:r>
                  </m:oMath>
                </a14:m>
                <a:r>
                  <a:rPr lang="en-US" sz="1800" dirty="0">
                    <a:solidFill>
                      <a:srgbClr val="080808"/>
                    </a:solidFill>
                  </a:rPr>
                  <a:t>, the </a:t>
                </a:r>
                <a14:m>
                  <m:oMath xmlns:m="http://schemas.openxmlformats.org/officeDocument/2006/math">
                    <m:sSub>
                      <m:sSubPr>
                        <m:ctrlPr>
                          <a:rPr lang="en-US" sz="1800" b="1" i="1">
                            <a:solidFill>
                              <a:srgbClr val="0000FF"/>
                            </a:solidFill>
                            <a:latin typeface="Cambria Math" panose="02040503050406030204" pitchFamily="18" charset="0"/>
                          </a:rPr>
                        </m:ctrlPr>
                      </m:sSubPr>
                      <m:e>
                        <m:r>
                          <a:rPr lang="en-US" sz="1800" b="1" i="1">
                            <a:solidFill>
                              <a:srgbClr val="0000FF"/>
                            </a:solidFill>
                            <a:latin typeface="Cambria Math" panose="02040503050406030204" pitchFamily="18" charset="0"/>
                          </a:rPr>
                          <m:t>𝑰</m:t>
                        </m:r>
                      </m:e>
                      <m:sub>
                        <m:r>
                          <a:rPr lang="en-US" sz="1800" i="1">
                            <a:solidFill>
                              <a:srgbClr val="0000FF"/>
                            </a:solidFill>
                            <a:latin typeface="Cambria Math" panose="02040503050406030204" pitchFamily="18" charset="0"/>
                          </a:rPr>
                          <m:t>𝐵</m:t>
                        </m:r>
                      </m:sub>
                    </m:sSub>
                    <m:r>
                      <a:rPr lang="en-US" sz="1800" b="0" i="0" smtClean="0">
                        <a:solidFill>
                          <a:srgbClr val="0000FF"/>
                        </a:solidFill>
                        <a:latin typeface="Cambria Math" panose="02040503050406030204" pitchFamily="18" charset="0"/>
                      </a:rPr>
                      <m:t>=</m:t>
                    </m:r>
                    <m:f>
                      <m:fPr>
                        <m:ctrlPr>
                          <a:rPr lang="en-US" sz="1800" b="0" i="1" smtClean="0">
                            <a:solidFill>
                              <a:srgbClr val="0000FF"/>
                            </a:solidFill>
                            <a:latin typeface="Cambria Math" panose="02040503050406030204" pitchFamily="18" charset="0"/>
                          </a:rPr>
                        </m:ctrlPr>
                      </m:fPr>
                      <m:num>
                        <m:r>
                          <a:rPr lang="en-US" sz="1800" b="0" i="0" smtClean="0">
                            <a:solidFill>
                              <a:srgbClr val="0000FF"/>
                            </a:solidFill>
                            <a:latin typeface="Cambria Math" panose="02040503050406030204" pitchFamily="18" charset="0"/>
                          </a:rPr>
                          <m:t>0.75</m:t>
                        </m:r>
                      </m:num>
                      <m:den>
                        <m:r>
                          <a:rPr lang="en-US" sz="1800" b="0" i="0" smtClean="0">
                            <a:solidFill>
                              <a:srgbClr val="0000FF"/>
                            </a:solidFill>
                            <a:latin typeface="Cambria Math" panose="02040503050406030204" pitchFamily="18" charset="0"/>
                          </a:rPr>
                          <m:t>100</m:t>
                        </m:r>
                      </m:den>
                    </m:f>
                    <m:r>
                      <a:rPr lang="en-US" sz="1800" b="0" i="0" smtClean="0">
                        <a:solidFill>
                          <a:srgbClr val="0000FF"/>
                        </a:solidFill>
                        <a:latin typeface="Cambria Math" panose="02040503050406030204" pitchFamily="18" charset="0"/>
                      </a:rPr>
                      <m:t>=</m:t>
                    </m:r>
                    <m:r>
                      <a:rPr lang="en-US" sz="1800" b="1" i="0" smtClean="0">
                        <a:solidFill>
                          <a:srgbClr val="FF0000"/>
                        </a:solidFill>
                        <a:latin typeface="Cambria Math" panose="02040503050406030204" pitchFamily="18" charset="0"/>
                      </a:rPr>
                      <m:t>𝟕</m:t>
                    </m:r>
                    <m:r>
                      <a:rPr lang="en-US" sz="1800" b="1" i="0" smtClean="0">
                        <a:solidFill>
                          <a:srgbClr val="FF0000"/>
                        </a:solidFill>
                        <a:latin typeface="Cambria Math" panose="02040503050406030204" pitchFamily="18" charset="0"/>
                      </a:rPr>
                      <m:t>.</m:t>
                    </m:r>
                    <m:r>
                      <a:rPr lang="en-US" sz="1800" b="1" i="0" smtClean="0">
                        <a:solidFill>
                          <a:srgbClr val="FF0000"/>
                        </a:solidFill>
                        <a:latin typeface="Cambria Math" panose="02040503050406030204" pitchFamily="18" charset="0"/>
                      </a:rPr>
                      <m:t>𝟓</m:t>
                    </m:r>
                    <m:r>
                      <a:rPr lang="el-GR" sz="1800" b="1" i="1" smtClean="0">
                        <a:solidFill>
                          <a:srgbClr val="FF0000"/>
                        </a:solidFill>
                        <a:latin typeface="Cambria Math" panose="02040503050406030204" pitchFamily="18" charset="0"/>
                        <a:ea typeface="Cambria Math" panose="02040503050406030204" pitchFamily="18" charset="0"/>
                      </a:rPr>
                      <m:t>𝝁</m:t>
                    </m:r>
                    <m:r>
                      <a:rPr lang="en-US" sz="1800" b="1" i="0" smtClean="0">
                        <a:solidFill>
                          <a:srgbClr val="FF0000"/>
                        </a:solidFill>
                        <a:latin typeface="Cambria Math" panose="02040503050406030204" pitchFamily="18" charset="0"/>
                        <a:ea typeface="Cambria Math" panose="02040503050406030204" pitchFamily="18" charset="0"/>
                      </a:rPr>
                      <m:t>𝐀</m:t>
                    </m:r>
                  </m:oMath>
                </a14:m>
                <a:r>
                  <a:rPr lang="en-US" sz="1800" b="1" dirty="0"/>
                  <a:t> </a:t>
                </a:r>
              </a:p>
            </p:txBody>
          </p:sp>
        </mc:Choice>
        <mc:Fallback xmlns="">
          <p:sp>
            <p:nvSpPr>
              <p:cNvPr id="26" name="TextBox 25">
                <a:extLst>
                  <a:ext uri="{FF2B5EF4-FFF2-40B4-BE49-F238E27FC236}">
                    <a16:creationId xmlns:a16="http://schemas.microsoft.com/office/drawing/2014/main" id="{9AF2F9E5-9A85-2009-ABCA-E2D8E8C1C129}"/>
                  </a:ext>
                </a:extLst>
              </p:cNvPr>
              <p:cNvSpPr txBox="1">
                <a:spLocks noRot="1" noChangeAspect="1" noMove="1" noResize="1" noEditPoints="1" noAdjustHandles="1" noChangeArrowheads="1" noChangeShapeType="1" noTextEdit="1"/>
              </p:cNvSpPr>
              <p:nvPr/>
            </p:nvSpPr>
            <p:spPr>
              <a:xfrm>
                <a:off x="547160" y="4374773"/>
                <a:ext cx="5057481" cy="489686"/>
              </a:xfrm>
              <a:prstGeom prst="rect">
                <a:avLst/>
              </a:prstGeom>
              <a:blipFill>
                <a:blip r:embed="rId20"/>
                <a:stretch>
                  <a:fillRect l="-962" b="-3614"/>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176B7DE-D589-8798-CC28-350A5D317D48}"/>
                  </a:ext>
                </a:extLst>
              </p:cNvPr>
              <p:cNvSpPr txBox="1"/>
              <p:nvPr/>
            </p:nvSpPr>
            <p:spPr>
              <a:xfrm>
                <a:off x="769882" y="2294894"/>
                <a:ext cx="714553" cy="411779"/>
              </a:xfrm>
              <a:prstGeom prst="rect">
                <a:avLst/>
              </a:prstGeom>
              <a:noFill/>
              <a:ln w="19050">
                <a:solidFill>
                  <a:srgbClr val="0000F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050" i="1" smtClean="0">
                              <a:latin typeface="Cambria Math" panose="02040503050406030204" pitchFamily="18" charset="0"/>
                            </a:rPr>
                          </m:ctrlPr>
                        </m:sSubPr>
                        <m:e>
                          <m:r>
                            <a:rPr lang="en-US" sz="1050" b="0" i="1" smtClean="0">
                              <a:latin typeface="Cambria Math" panose="02040503050406030204" pitchFamily="18" charset="0"/>
                            </a:rPr>
                            <m:t>𝐼</m:t>
                          </m:r>
                        </m:e>
                        <m:sub>
                          <m:r>
                            <a:rPr lang="en-US" sz="1050" b="0" i="1" smtClean="0">
                              <a:latin typeface="Cambria Math" panose="02040503050406030204" pitchFamily="18" charset="0"/>
                            </a:rPr>
                            <m:t>𝐵</m:t>
                          </m:r>
                        </m:sub>
                      </m:sSub>
                      <m:r>
                        <a:rPr lang="en-US" sz="1050" b="1" i="1" smtClean="0">
                          <a:latin typeface="Cambria Math" panose="02040503050406030204" pitchFamily="18" charset="0"/>
                        </a:rPr>
                        <m:t>=</m:t>
                      </m:r>
                      <m:r>
                        <a:rPr lang="en-US" sz="1050" b="1" i="1" smtClean="0">
                          <a:solidFill>
                            <a:srgbClr val="FF0000"/>
                          </a:solidFill>
                          <a:latin typeface="Cambria Math" panose="02040503050406030204" pitchFamily="18" charset="0"/>
                        </a:rPr>
                        <m:t>𝟕</m:t>
                      </m:r>
                      <m:r>
                        <a:rPr lang="en-US" sz="1050" b="1" i="1" smtClean="0">
                          <a:solidFill>
                            <a:srgbClr val="FF0000"/>
                          </a:solidFill>
                          <a:latin typeface="Cambria Math" panose="02040503050406030204" pitchFamily="18" charset="0"/>
                        </a:rPr>
                        <m:t>.</m:t>
                      </m:r>
                      <m:r>
                        <a:rPr lang="en-US" sz="1050" b="1" i="1" smtClean="0">
                          <a:solidFill>
                            <a:srgbClr val="FF0000"/>
                          </a:solidFill>
                          <a:latin typeface="Cambria Math" panose="02040503050406030204" pitchFamily="18" charset="0"/>
                        </a:rPr>
                        <m:t>𝟓</m:t>
                      </m:r>
                      <m:r>
                        <a:rPr lang="en-US" sz="1050" b="1" i="1" smtClean="0">
                          <a:solidFill>
                            <a:srgbClr val="FF0000"/>
                          </a:solidFill>
                          <a:latin typeface="Cambria Math" panose="02040503050406030204" pitchFamily="18" charset="0"/>
                          <a:ea typeface="Cambria Math" panose="02040503050406030204" pitchFamily="18" charset="0"/>
                        </a:rPr>
                        <m:t>𝝁</m:t>
                      </m:r>
                      <m:r>
                        <a:rPr lang="en-US" sz="1050" b="1" i="1" smtClean="0">
                          <a:solidFill>
                            <a:srgbClr val="FF0000"/>
                          </a:solidFill>
                          <a:latin typeface="Cambria Math" panose="02040503050406030204" pitchFamily="18" charset="0"/>
                        </a:rPr>
                        <m:t>𝑨</m:t>
                      </m:r>
                    </m:oMath>
                  </m:oMathPara>
                </a14:m>
                <a:endParaRPr lang="en-US" sz="1050" dirty="0"/>
              </a:p>
            </p:txBody>
          </p:sp>
        </mc:Choice>
        <mc:Fallback xmlns="">
          <p:sp>
            <p:nvSpPr>
              <p:cNvPr id="32" name="TextBox 31">
                <a:extLst>
                  <a:ext uri="{FF2B5EF4-FFF2-40B4-BE49-F238E27FC236}">
                    <a16:creationId xmlns:a16="http://schemas.microsoft.com/office/drawing/2014/main" id="{7176B7DE-D589-8798-CC28-350A5D317D48}"/>
                  </a:ext>
                </a:extLst>
              </p:cNvPr>
              <p:cNvSpPr txBox="1">
                <a:spLocks noRot="1" noChangeAspect="1" noMove="1" noResize="1" noEditPoints="1" noAdjustHandles="1" noChangeArrowheads="1" noChangeShapeType="1" noTextEdit="1"/>
              </p:cNvSpPr>
              <p:nvPr/>
            </p:nvSpPr>
            <p:spPr>
              <a:xfrm>
                <a:off x="769882" y="2294894"/>
                <a:ext cx="714553" cy="411779"/>
              </a:xfrm>
              <a:prstGeom prst="rect">
                <a:avLst/>
              </a:prstGeom>
              <a:blipFill>
                <a:blip r:embed="rId21"/>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D4F229C-C280-20D9-F53D-1DB9E7DEB445}"/>
                  </a:ext>
                </a:extLst>
              </p:cNvPr>
              <p:cNvSpPr txBox="1"/>
              <p:nvPr/>
            </p:nvSpPr>
            <p:spPr>
              <a:xfrm>
                <a:off x="1044655" y="3358088"/>
                <a:ext cx="1276492" cy="307777"/>
              </a:xfrm>
              <a:prstGeom prst="rect">
                <a:avLst/>
              </a:prstGeom>
              <a:noFill/>
              <a:ln w="19050">
                <a:solidFill>
                  <a:srgbClr val="0000F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𝐸</m:t>
                          </m:r>
                        </m:sub>
                      </m:sSub>
                      <m:r>
                        <a:rPr lang="en-US" i="1">
                          <a:latin typeface="Cambria Math" panose="02040503050406030204" pitchFamily="18" charset="0"/>
                        </a:rPr>
                        <m:t>=</m:t>
                      </m:r>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𝟕𝟓</m:t>
                      </m:r>
                      <m:r>
                        <a:rPr lang="en-US" sz="1400" b="1" i="1" smtClean="0">
                          <a:solidFill>
                            <a:srgbClr val="FF0000"/>
                          </a:solidFill>
                          <a:latin typeface="Cambria Math" panose="02040503050406030204" pitchFamily="18" charset="0"/>
                        </a:rPr>
                        <m:t>𝒎𝑨</m:t>
                      </m:r>
                    </m:oMath>
                  </m:oMathPara>
                </a14:m>
                <a:endParaRPr lang="en-US" dirty="0"/>
              </a:p>
            </p:txBody>
          </p:sp>
        </mc:Choice>
        <mc:Fallback xmlns="">
          <p:sp>
            <p:nvSpPr>
              <p:cNvPr id="33" name="TextBox 32">
                <a:extLst>
                  <a:ext uri="{FF2B5EF4-FFF2-40B4-BE49-F238E27FC236}">
                    <a16:creationId xmlns:a16="http://schemas.microsoft.com/office/drawing/2014/main" id="{1D4F229C-C280-20D9-F53D-1DB9E7DEB445}"/>
                  </a:ext>
                </a:extLst>
              </p:cNvPr>
              <p:cNvSpPr txBox="1">
                <a:spLocks noRot="1" noChangeAspect="1" noMove="1" noResize="1" noEditPoints="1" noAdjustHandles="1" noChangeArrowheads="1" noChangeShapeType="1" noTextEdit="1"/>
              </p:cNvSpPr>
              <p:nvPr/>
            </p:nvSpPr>
            <p:spPr>
              <a:xfrm>
                <a:off x="1044655" y="3358088"/>
                <a:ext cx="1276492" cy="307777"/>
              </a:xfrm>
              <a:prstGeom prst="rect">
                <a:avLst/>
              </a:prstGeom>
              <a:blipFill>
                <a:blip r:embed="rId22"/>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2">
                <a:extLst>
                  <a:ext uri="{FF2B5EF4-FFF2-40B4-BE49-F238E27FC236}">
                    <a16:creationId xmlns:a16="http://schemas.microsoft.com/office/drawing/2014/main" id="{F0C67118-22D7-2742-72F2-7A2F74EFB2DA}"/>
                  </a:ext>
                </a:extLst>
              </p:cNvPr>
              <p:cNvSpPr txBox="1"/>
              <p:nvPr/>
            </p:nvSpPr>
            <p:spPr>
              <a:xfrm rot="16200000">
                <a:off x="-269084" y="1270515"/>
                <a:ext cx="1324708"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oMath>
                  </m:oMathPara>
                </a14:m>
                <a:endParaRPr lang="en-US" sz="2000" dirty="0"/>
              </a:p>
            </p:txBody>
          </p:sp>
        </mc:Choice>
        <mc:Fallback xmlns="">
          <p:sp>
            <p:nvSpPr>
              <p:cNvPr id="28" name="TextBox 22">
                <a:extLst>
                  <a:ext uri="{FF2B5EF4-FFF2-40B4-BE49-F238E27FC236}">
                    <a16:creationId xmlns:a16="http://schemas.microsoft.com/office/drawing/2014/main" id="{F0C67118-22D7-2742-72F2-7A2F74EFB2DA}"/>
                  </a:ext>
                </a:extLst>
              </p:cNvPr>
              <p:cNvSpPr txBox="1">
                <a:spLocks noRot="1" noChangeAspect="1" noMove="1" noResize="1" noEditPoints="1" noAdjustHandles="1" noChangeArrowheads="1" noChangeShapeType="1" noTextEdit="1"/>
              </p:cNvSpPr>
              <p:nvPr/>
            </p:nvSpPr>
            <p:spPr>
              <a:xfrm rot="16200000">
                <a:off x="-269084" y="1270515"/>
                <a:ext cx="1324708" cy="307777"/>
              </a:xfrm>
              <a:prstGeom prst="rect">
                <a:avLst/>
              </a:prstGeom>
              <a:blipFill>
                <a:blip r:embed="rId23"/>
                <a:stretch>
                  <a:fillRect r="-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22">
                <a:extLst>
                  <a:ext uri="{FF2B5EF4-FFF2-40B4-BE49-F238E27FC236}">
                    <a16:creationId xmlns:a16="http://schemas.microsoft.com/office/drawing/2014/main" id="{B2510EDF-6690-C7BB-38F7-0FCB0FE89381}"/>
                  </a:ext>
                </a:extLst>
              </p:cNvPr>
              <p:cNvSpPr txBox="1"/>
              <p:nvPr/>
            </p:nvSpPr>
            <p:spPr>
              <a:xfrm rot="16200000">
                <a:off x="-296161" y="2940959"/>
                <a:ext cx="13647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oMath>
                  </m:oMathPara>
                </a14:m>
                <a:endParaRPr lang="en-US" sz="2000" dirty="0"/>
              </a:p>
            </p:txBody>
          </p:sp>
        </mc:Choice>
        <mc:Fallback xmlns="">
          <p:sp>
            <p:nvSpPr>
              <p:cNvPr id="35" name="TextBox 22">
                <a:extLst>
                  <a:ext uri="{FF2B5EF4-FFF2-40B4-BE49-F238E27FC236}">
                    <a16:creationId xmlns:a16="http://schemas.microsoft.com/office/drawing/2014/main" id="{B2510EDF-6690-C7BB-38F7-0FCB0FE89381}"/>
                  </a:ext>
                </a:extLst>
              </p:cNvPr>
              <p:cNvSpPr txBox="1">
                <a:spLocks noRot="1" noChangeAspect="1" noMove="1" noResize="1" noEditPoints="1" noAdjustHandles="1" noChangeArrowheads="1" noChangeShapeType="1" noTextEdit="1"/>
              </p:cNvSpPr>
              <p:nvPr/>
            </p:nvSpPr>
            <p:spPr>
              <a:xfrm rot="16200000">
                <a:off x="-296161" y="2940959"/>
                <a:ext cx="1364763" cy="307777"/>
              </a:xfrm>
              <a:prstGeom prst="rect">
                <a:avLst/>
              </a:prstGeom>
              <a:blipFill>
                <a:blip r:embed="rId24"/>
                <a:stretch>
                  <a:fillRect r="-19608"/>
                </a:stretch>
              </a:blipFill>
            </p:spPr>
            <p:txBody>
              <a:bodyPr/>
              <a:lstStyle/>
              <a:p>
                <a:r>
                  <a:rPr lang="en-US">
                    <a:noFill/>
                  </a:rPr>
                  <a:t> </a:t>
                </a:r>
              </a:p>
            </p:txBody>
          </p:sp>
        </mc:Fallback>
      </mc:AlternateContent>
    </p:spTree>
    <p:extLst>
      <p:ext uri="{BB962C8B-B14F-4D97-AF65-F5344CB8AC3E}">
        <p14:creationId xmlns:p14="http://schemas.microsoft.com/office/powerpoint/2010/main" val="123087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14</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5CC1DAF-6AFF-54D7-FC04-F183BB27A358}"/>
                  </a:ext>
                </a:extLst>
              </p:cNvPr>
              <p:cNvSpPr txBox="1"/>
              <p:nvPr/>
            </p:nvSpPr>
            <p:spPr>
              <a:xfrm>
                <a:off x="4515030" y="634542"/>
                <a:ext cx="4599934" cy="1346138"/>
              </a:xfrm>
              <a:prstGeom prst="rect">
                <a:avLst/>
              </a:prstGeom>
              <a:noFill/>
              <a:ln>
                <a:solidFill>
                  <a:schemeClr val="accent1"/>
                </a:solidFill>
              </a:ln>
            </p:spPr>
            <p:txBody>
              <a:bodyPr wrap="square">
                <a:spAutoFit/>
              </a:bodyPr>
              <a:lstStyle/>
              <a:p>
                <a:pPr lvl="0" algn="just"/>
                <a:r>
                  <a:rPr lang="en-US" sz="1600" dirty="0">
                    <a:solidFill>
                      <a:srgbClr val="080808"/>
                    </a:solidFill>
                  </a:rPr>
                  <a:t>The base current (</a:t>
                </a:r>
                <a14:m>
                  <m:oMath xmlns:m="http://schemas.openxmlformats.org/officeDocument/2006/math">
                    <m:sSub>
                      <m:sSubPr>
                        <m:ctrlPr>
                          <a:rPr lang="en-US" sz="1600" b="1" i="1">
                            <a:solidFill>
                              <a:srgbClr val="0000FF"/>
                            </a:solidFill>
                            <a:latin typeface="Cambria Math" panose="02040503050406030204" pitchFamily="18" charset="0"/>
                          </a:rPr>
                        </m:ctrlPr>
                      </m:sSubPr>
                      <m:e>
                        <m:r>
                          <a:rPr lang="en-US" sz="1600" b="1" i="1" smtClean="0">
                            <a:solidFill>
                              <a:srgbClr val="0000FF"/>
                            </a:solidFill>
                            <a:latin typeface="Cambria Math" panose="02040503050406030204" pitchFamily="18" charset="0"/>
                          </a:rPr>
                          <m:t>𝑰</m:t>
                        </m:r>
                      </m:e>
                      <m:sub>
                        <m:r>
                          <a:rPr lang="en-US" sz="1600" b="0" i="1" smtClean="0">
                            <a:solidFill>
                              <a:srgbClr val="0000FF"/>
                            </a:solidFill>
                            <a:latin typeface="Cambria Math" panose="02040503050406030204" pitchFamily="18" charset="0"/>
                          </a:rPr>
                          <m:t>𝐵</m:t>
                        </m:r>
                      </m:sub>
                    </m:sSub>
                  </m:oMath>
                </a14:m>
                <a:r>
                  <a:rPr lang="en-US" sz="1600" dirty="0">
                    <a:solidFill>
                      <a:srgbClr val="080808"/>
                    </a:solidFill>
                  </a:rPr>
                  <a:t>) is drawing through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1</m:t>
                        </m:r>
                      </m:sub>
                    </m:sSub>
                  </m:oMath>
                </a14:m>
                <a:r>
                  <a:rPr lang="en-US" sz="1600" dirty="0">
                    <a:solidFill>
                      <a:srgbClr val="080808"/>
                    </a:solidFill>
                  </a:rPr>
                  <a:t> from the source. In order to provide undisturbed base current (</a:t>
                </a:r>
                <a14:m>
                  <m:oMath xmlns:m="http://schemas.openxmlformats.org/officeDocument/2006/math">
                    <m:sSub>
                      <m:sSubPr>
                        <m:ctrlPr>
                          <a:rPr lang="en-US" sz="1600" b="1" i="1">
                            <a:solidFill>
                              <a:srgbClr val="0000FF"/>
                            </a:solidFill>
                            <a:latin typeface="Cambria Math" panose="02040503050406030204" pitchFamily="18" charset="0"/>
                          </a:rPr>
                        </m:ctrlPr>
                      </m:sSubPr>
                      <m:e>
                        <m:r>
                          <a:rPr lang="en-US" sz="1600" b="1" i="1">
                            <a:solidFill>
                              <a:srgbClr val="0000FF"/>
                            </a:solidFill>
                            <a:latin typeface="Cambria Math" panose="02040503050406030204" pitchFamily="18" charset="0"/>
                          </a:rPr>
                          <m:t>𝑰</m:t>
                        </m:r>
                      </m:e>
                      <m:sub>
                        <m:r>
                          <a:rPr lang="en-US" sz="1600" i="1">
                            <a:solidFill>
                              <a:srgbClr val="0000FF"/>
                            </a:solidFill>
                            <a:latin typeface="Cambria Math" panose="02040503050406030204" pitchFamily="18" charset="0"/>
                          </a:rPr>
                          <m:t>𝐵</m:t>
                        </m:r>
                      </m:sub>
                    </m:sSub>
                  </m:oMath>
                </a14:m>
                <a:r>
                  <a:rPr lang="en-US" sz="1600" dirty="0">
                    <a:solidFill>
                      <a:srgbClr val="080808"/>
                    </a:solidFill>
                  </a:rPr>
                  <a:t>), let’s fix the current through </a:t>
                </a:r>
                <a14:m>
                  <m:oMath xmlns:m="http://schemas.openxmlformats.org/officeDocument/2006/math">
                    <m:sSub>
                      <m:sSubPr>
                        <m:ctrlPr>
                          <a:rPr lang="en-US" sz="1600" b="1" i="1">
                            <a:solidFill>
                              <a:srgbClr val="0000FF"/>
                            </a:solidFill>
                            <a:latin typeface="Cambria Math" panose="02040503050406030204" pitchFamily="18" charset="0"/>
                          </a:rPr>
                        </m:ctrlPr>
                      </m:sSubPr>
                      <m:e>
                        <m:r>
                          <a:rPr lang="en-US" sz="1600" b="1" i="1" smtClean="0">
                            <a:solidFill>
                              <a:srgbClr val="0000FF"/>
                            </a:solidFill>
                            <a:latin typeface="Cambria Math" panose="02040503050406030204" pitchFamily="18" charset="0"/>
                          </a:rPr>
                          <m:t>𝑹</m:t>
                        </m:r>
                      </m:e>
                      <m:sub>
                        <m:r>
                          <a:rPr lang="en-US" sz="1600" b="1" i="1" smtClean="0">
                            <a:solidFill>
                              <a:srgbClr val="0000FF"/>
                            </a:solidFill>
                            <a:latin typeface="Cambria Math" panose="02040503050406030204" pitchFamily="18" charset="0"/>
                          </a:rPr>
                          <m:t>𝟏</m:t>
                        </m:r>
                      </m:sub>
                    </m:sSub>
                  </m:oMath>
                </a14:m>
                <a:r>
                  <a:rPr lang="en-US" sz="1600" dirty="0">
                    <a:solidFill>
                      <a:srgbClr val="080808"/>
                    </a:solidFill>
                  </a:rPr>
                  <a:t> will be 10 times higher than base current. Hence,</a:t>
                </a:r>
              </a:p>
              <a:p>
                <a:pPr lvl="0" algn="just"/>
                <a14:m>
                  <m:oMathPara xmlns:m="http://schemas.openxmlformats.org/officeDocument/2006/math">
                    <m:oMathParaPr>
                      <m:jc m:val="centerGroup"/>
                    </m:oMathParaPr>
                    <m:oMath xmlns:m="http://schemas.openxmlformats.org/officeDocument/2006/math">
                      <m:sSub>
                        <m:sSubPr>
                          <m:ctrlPr>
                            <a:rPr lang="en-US" sz="1600" b="1" i="1" smtClean="0">
                              <a:solidFill>
                                <a:srgbClr val="FF0000"/>
                              </a:solidFill>
                              <a:latin typeface="Cambria Math" panose="02040503050406030204" pitchFamily="18" charset="0"/>
                            </a:rPr>
                          </m:ctrlPr>
                        </m:sSubPr>
                        <m:e>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𝑰</m:t>
                              </m:r>
                            </m:e>
                            <m:sub>
                              <m:r>
                                <a:rPr lang="en-US" sz="1600" b="1" i="1" smtClean="0">
                                  <a:solidFill>
                                    <a:srgbClr val="FF0000"/>
                                  </a:solidFill>
                                  <a:latin typeface="Cambria Math" panose="02040503050406030204" pitchFamily="18" charset="0"/>
                                </a:rPr>
                                <m:t>𝑹</m:t>
                              </m:r>
                            </m:sub>
                          </m:sSub>
                        </m:e>
                        <m:sub>
                          <m:r>
                            <a:rPr lang="en-US" sz="1600" b="1" i="1" smtClean="0">
                              <a:solidFill>
                                <a:srgbClr val="FF0000"/>
                              </a:solidFill>
                              <a:latin typeface="Cambria Math" panose="02040503050406030204" pitchFamily="18" charset="0"/>
                            </a:rPr>
                            <m:t>𝟏</m:t>
                          </m:r>
                        </m:sub>
                      </m:sSub>
                      <m:r>
                        <a:rPr lang="en-US" sz="1600" b="1" i="1" smtClean="0">
                          <a:solidFill>
                            <a:srgbClr val="FF0000"/>
                          </a:solidFill>
                          <a:latin typeface="Cambria Math" panose="02040503050406030204" pitchFamily="18" charset="0"/>
                        </a:rPr>
                        <m:t>=</m:t>
                      </m:r>
                      <m:sSub>
                        <m:sSubPr>
                          <m:ctrlPr>
                            <a:rPr lang="en-US" sz="1800" b="1" i="1">
                              <a:solidFill>
                                <a:srgbClr val="0000FF"/>
                              </a:solidFill>
                              <a:latin typeface="Cambria Math" panose="02040503050406030204" pitchFamily="18" charset="0"/>
                            </a:rPr>
                          </m:ctrlPr>
                        </m:sSubPr>
                        <m:e>
                          <m:r>
                            <a:rPr lang="en-US" sz="1800" b="1" i="1">
                              <a:solidFill>
                                <a:srgbClr val="0000FF"/>
                              </a:solidFill>
                              <a:latin typeface="Cambria Math" panose="02040503050406030204" pitchFamily="18" charset="0"/>
                            </a:rPr>
                            <m:t>𝑰</m:t>
                          </m:r>
                        </m:e>
                        <m:sub>
                          <m:r>
                            <a:rPr lang="en-US" sz="1800" i="1">
                              <a:solidFill>
                                <a:srgbClr val="0000FF"/>
                              </a:solidFill>
                              <a:latin typeface="Cambria Math" panose="02040503050406030204" pitchFamily="18" charset="0"/>
                            </a:rPr>
                            <m:t>𝐵</m:t>
                          </m:r>
                        </m:sub>
                      </m:sSub>
                      <m:r>
                        <a:rPr lang="en-US" sz="1600" b="1">
                          <a:solidFill>
                            <a:srgbClr val="FF0000"/>
                          </a:solidFill>
                          <a:latin typeface="Cambria Math" panose="02040503050406030204" pitchFamily="18" charset="0"/>
                          <a:ea typeface="Cambria Math" panose="02040503050406030204" pitchFamily="18" charset="0"/>
                        </a:rPr>
                        <m:t>×</m:t>
                      </m:r>
                      <m:r>
                        <a:rPr lang="en-US" sz="1600" b="1" i="0" smtClean="0">
                          <a:solidFill>
                            <a:srgbClr val="FF0000"/>
                          </a:solidFill>
                          <a:latin typeface="Cambria Math" panose="02040503050406030204" pitchFamily="18" charset="0"/>
                          <a:ea typeface="Cambria Math" panose="02040503050406030204" pitchFamily="18" charset="0"/>
                        </a:rPr>
                        <m:t>𝟏𝟎</m:t>
                      </m:r>
                      <m:r>
                        <a:rPr lang="en-US" sz="1600" b="1" i="0" smtClean="0">
                          <a:solidFill>
                            <a:srgbClr val="FF0000"/>
                          </a:solidFill>
                          <a:latin typeface="Cambria Math" panose="02040503050406030204" pitchFamily="18" charset="0"/>
                          <a:ea typeface="Cambria Math" panose="02040503050406030204" pitchFamily="18" charset="0"/>
                        </a:rPr>
                        <m:t>=</m:t>
                      </m:r>
                      <m:r>
                        <a:rPr lang="en-US" sz="1600" b="1" i="0" smtClean="0">
                          <a:solidFill>
                            <a:srgbClr val="FF0000"/>
                          </a:solidFill>
                          <a:latin typeface="Cambria Math" panose="02040503050406030204" pitchFamily="18" charset="0"/>
                          <a:ea typeface="Cambria Math" panose="02040503050406030204" pitchFamily="18" charset="0"/>
                        </a:rPr>
                        <m:t>𝟕𝟓</m:t>
                      </m:r>
                      <m:r>
                        <a:rPr lang="el-GR" sz="1600" b="1" i="1">
                          <a:solidFill>
                            <a:srgbClr val="FF0000"/>
                          </a:solidFill>
                          <a:latin typeface="Cambria Math" panose="02040503050406030204" pitchFamily="18" charset="0"/>
                          <a:ea typeface="Cambria Math" panose="02040503050406030204" pitchFamily="18" charset="0"/>
                        </a:rPr>
                        <m:t>𝝁</m:t>
                      </m:r>
                      <m:r>
                        <a:rPr lang="en-US" sz="1600" b="1">
                          <a:solidFill>
                            <a:srgbClr val="FF0000"/>
                          </a:solidFill>
                          <a:latin typeface="Cambria Math" panose="02040503050406030204" pitchFamily="18" charset="0"/>
                          <a:ea typeface="Cambria Math" panose="02040503050406030204" pitchFamily="18" charset="0"/>
                        </a:rPr>
                        <m:t>𝐀</m:t>
                      </m:r>
                    </m:oMath>
                  </m:oMathPara>
                </a14:m>
                <a:endParaRPr lang="en-US" sz="1600" b="1" dirty="0">
                  <a:solidFill>
                    <a:srgbClr val="0000FF"/>
                  </a:solidFill>
                </a:endParaRPr>
              </a:p>
            </p:txBody>
          </p:sp>
        </mc:Choice>
        <mc:Fallback xmlns="">
          <p:sp>
            <p:nvSpPr>
              <p:cNvPr id="60" name="TextBox 59">
                <a:extLst>
                  <a:ext uri="{FF2B5EF4-FFF2-40B4-BE49-F238E27FC236}">
                    <a16:creationId xmlns:a16="http://schemas.microsoft.com/office/drawing/2014/main" id="{E5CC1DAF-6AFF-54D7-FC04-F183BB27A358}"/>
                  </a:ext>
                </a:extLst>
              </p:cNvPr>
              <p:cNvSpPr txBox="1">
                <a:spLocks noRot="1" noChangeAspect="1" noMove="1" noResize="1" noEditPoints="1" noAdjustHandles="1" noChangeArrowheads="1" noChangeShapeType="1" noTextEdit="1"/>
              </p:cNvSpPr>
              <p:nvPr/>
            </p:nvSpPr>
            <p:spPr>
              <a:xfrm>
                <a:off x="4515030" y="634542"/>
                <a:ext cx="4599934" cy="1346138"/>
              </a:xfrm>
              <a:prstGeom prst="rect">
                <a:avLst/>
              </a:prstGeom>
              <a:blipFill>
                <a:blip r:embed="rId4"/>
                <a:stretch>
                  <a:fillRect l="-661" t="-897" r="-52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3964321" y="1788300"/>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3964321" y="1788300"/>
                <a:ext cx="364324" cy="252966"/>
              </a:xfrm>
              <a:prstGeom prst="rect">
                <a:avLst/>
              </a:prstGeom>
              <a:blipFill>
                <a:blip r:embed="rId5"/>
                <a:stretch>
                  <a:fillRect l="-25000" r="-60000" b="-33333"/>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3954735" y="656618"/>
            <a:ext cx="0" cy="13971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1647113" y="1693708"/>
            <a:ext cx="1094766"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1979140" y="1841021"/>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1979140" y="1744870"/>
            <a:ext cx="446028"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1979140" y="2385888"/>
            <a:ext cx="48936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2257236" y="2642688"/>
            <a:ext cx="211265"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2360671" y="2521261"/>
            <a:ext cx="116990"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722351" y="3531339"/>
            <a:ext cx="0" cy="184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1498150" y="2251481"/>
            <a:ext cx="468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2275654" y="3778431"/>
            <a:ext cx="4082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2381134" y="3857030"/>
            <a:ext cx="2109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2437191" y="3933832"/>
            <a:ext cx="101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a:off x="716897" y="3697831"/>
            <a:ext cx="3249792"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2416134" y="669371"/>
            <a:ext cx="1538601" cy="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1901033" y="1069066"/>
            <a:ext cx="1091826" cy="272050"/>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3698562" y="2063553"/>
            <a:ext cx="551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3791295" y="2141408"/>
            <a:ext cx="340617" cy="2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3958892" y="2141408"/>
            <a:ext cx="0" cy="15671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E84F4079-E34D-ED43-29EB-F9C1DCECC276}"/>
                  </a:ext>
                </a:extLst>
              </p:cNvPr>
              <p:cNvSpPr txBox="1"/>
              <p:nvPr/>
            </p:nvSpPr>
            <p:spPr>
              <a:xfrm>
                <a:off x="2629114" y="945766"/>
                <a:ext cx="1277693"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r>
                        <a:rPr lang="en-US" sz="2000" i="1">
                          <a:latin typeface="Cambria Math" panose="02040503050406030204" pitchFamily="18" charset="0"/>
                        </a:rPr>
                        <m:t>=1</m:t>
                      </m:r>
                      <m:r>
                        <a:rPr lang="en-US" sz="2000" b="0" i="1" smtClean="0">
                          <a:latin typeface="Cambria Math" panose="02040503050406030204" pitchFamily="18" charset="0"/>
                        </a:rPr>
                        <m:t>0</m:t>
                      </m:r>
                      <m:r>
                        <a:rPr lang="en-US" sz="2000" i="1">
                          <a:latin typeface="Cambria Math" panose="02040503050406030204" pitchFamily="18" charset="0"/>
                        </a:rPr>
                        <m:t>𝑘</m:t>
                      </m:r>
                      <m:r>
                        <m:rPr>
                          <m:sty m:val="p"/>
                        </m:rPr>
                        <a:rPr lang="el-GR" sz="2000" i="1">
                          <a:latin typeface="Cambria Math" panose="02040503050406030204" pitchFamily="18" charset="0"/>
                        </a:rPr>
                        <m:t>Ω</m:t>
                      </m:r>
                    </m:oMath>
                  </m:oMathPara>
                </a14:m>
                <a:endParaRPr lang="en-US" sz="2000" dirty="0"/>
              </a:p>
            </p:txBody>
          </p:sp>
        </mc:Choice>
        <mc:Fallback xmlns="">
          <p:sp>
            <p:nvSpPr>
              <p:cNvPr id="27" name="TextBox 24">
                <a:extLst>
                  <a:ext uri="{FF2B5EF4-FFF2-40B4-BE49-F238E27FC236}">
                    <a16:creationId xmlns:a16="http://schemas.microsoft.com/office/drawing/2014/main" id="{E84F4079-E34D-ED43-29EB-F9C1DCECC276}"/>
                  </a:ext>
                </a:extLst>
              </p:cNvPr>
              <p:cNvSpPr txBox="1">
                <a:spLocks noRot="1" noChangeAspect="1" noMove="1" noResize="1" noEditPoints="1" noAdjustHandles="1" noChangeArrowheads="1" noChangeShapeType="1" noTextEdit="1"/>
              </p:cNvSpPr>
              <p:nvPr/>
            </p:nvSpPr>
            <p:spPr>
              <a:xfrm>
                <a:off x="2629114" y="945766"/>
                <a:ext cx="1277693" cy="307777"/>
              </a:xfrm>
              <a:prstGeom prst="rect">
                <a:avLst/>
              </a:prstGeom>
              <a:blipFill>
                <a:blip r:embed="rId6"/>
                <a:stretch>
                  <a:fillRect l="-3286" r="-3286" b="-14815"/>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6">
                <a:extLst>
                  <a:ext uri="{FF2B5EF4-FFF2-40B4-BE49-F238E27FC236}">
                    <a16:creationId xmlns:a16="http://schemas.microsoft.com/office/drawing/2014/main" id="{21845ED9-5AEB-2885-8C44-86B6CE74A9C2}"/>
                  </a:ext>
                </a:extLst>
              </p:cNvPr>
              <p:cNvSpPr txBox="1"/>
              <p:nvPr/>
            </p:nvSpPr>
            <p:spPr>
              <a:xfrm>
                <a:off x="1153045" y="2682456"/>
                <a:ext cx="876971" cy="1846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𝑉</m:t>
                          </m:r>
                        </m:e>
                        <m:sub>
                          <m:r>
                            <a:rPr lang="en-US" sz="1200" b="0" i="1" smtClean="0">
                              <a:solidFill>
                                <a:srgbClr val="FF0000"/>
                              </a:solidFill>
                              <a:latin typeface="Cambria Math" panose="02040503050406030204" pitchFamily="18" charset="0"/>
                            </a:rPr>
                            <m:t>𝐵𝐸</m:t>
                          </m:r>
                        </m:sub>
                      </m:sSub>
                      <m:r>
                        <a:rPr lang="en-US" sz="1200" b="0" i="1" smtClean="0">
                          <a:solidFill>
                            <a:srgbClr val="FF0000"/>
                          </a:solidFill>
                          <a:latin typeface="Cambria Math" panose="02040503050406030204" pitchFamily="18" charset="0"/>
                        </a:rPr>
                        <m:t>=0.6</m:t>
                      </m:r>
                      <m:r>
                        <a:rPr lang="en-US" sz="1200" b="0" i="1" smtClean="0">
                          <a:solidFill>
                            <a:srgbClr val="FF0000"/>
                          </a:solidFill>
                          <a:latin typeface="Cambria Math" panose="02040503050406030204" pitchFamily="18" charset="0"/>
                        </a:rPr>
                        <m:t>𝑉</m:t>
                      </m:r>
                    </m:oMath>
                  </m:oMathPara>
                </a14:m>
                <a:endParaRPr lang="en-US" sz="1200" dirty="0">
                  <a:solidFill>
                    <a:srgbClr val="FF0000"/>
                  </a:solidFill>
                </a:endParaRPr>
              </a:p>
            </p:txBody>
          </p:sp>
        </mc:Choice>
        <mc:Fallback xmlns="">
          <p:sp>
            <p:nvSpPr>
              <p:cNvPr id="29" name="TextBox 26">
                <a:extLst>
                  <a:ext uri="{FF2B5EF4-FFF2-40B4-BE49-F238E27FC236}">
                    <a16:creationId xmlns:a16="http://schemas.microsoft.com/office/drawing/2014/main" id="{21845ED9-5AEB-2885-8C44-86B6CE74A9C2}"/>
                  </a:ext>
                </a:extLst>
              </p:cNvPr>
              <p:cNvSpPr txBox="1">
                <a:spLocks noRot="1" noChangeAspect="1" noMove="1" noResize="1" noEditPoints="1" noAdjustHandles="1" noChangeArrowheads="1" noChangeShapeType="1" noTextEdit="1"/>
              </p:cNvSpPr>
              <p:nvPr/>
            </p:nvSpPr>
            <p:spPr>
              <a:xfrm>
                <a:off x="1153045" y="2682456"/>
                <a:ext cx="876971" cy="184666"/>
              </a:xfrm>
              <a:prstGeom prst="rect">
                <a:avLst/>
              </a:prstGeom>
              <a:blipFill>
                <a:blip r:embed="rId7"/>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1380798" y="2292767"/>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1380798" y="2292767"/>
                <a:ext cx="364324" cy="252966"/>
              </a:xfrm>
              <a:prstGeom prst="rect">
                <a:avLst/>
              </a:prstGeom>
              <a:blipFill>
                <a:blip r:embed="rId8"/>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1881625" y="2678296"/>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1881625" y="2678296"/>
                <a:ext cx="364324" cy="252966"/>
              </a:xfrm>
              <a:prstGeom prst="rect">
                <a:avLst/>
              </a:prstGeom>
              <a:blipFill>
                <a:blip r:embed="rId9"/>
                <a:stretch>
                  <a:fillRect b="-16667"/>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199225" y="1578205"/>
            <a:ext cx="1091826" cy="288092"/>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709455" y="2253435"/>
            <a:ext cx="792880" cy="3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714302" y="659415"/>
            <a:ext cx="1754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715196" y="656618"/>
            <a:ext cx="0" cy="695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2416237" y="1626852"/>
            <a:ext cx="351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2851353" y="1497946"/>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2788723" y="1497946"/>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2851060" y="1621944"/>
            <a:ext cx="306038" cy="836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202619" y="2855723"/>
            <a:ext cx="1091826" cy="288092"/>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1961072" y="3087270"/>
            <a:ext cx="1091826" cy="288092"/>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715196" y="2263910"/>
            <a:ext cx="0" cy="264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115">
                <a:extLst>
                  <a:ext uri="{FF2B5EF4-FFF2-40B4-BE49-F238E27FC236}">
                    <a16:creationId xmlns:a16="http://schemas.microsoft.com/office/drawing/2014/main" id="{71AB5A49-35F2-58CC-4191-EE2C3A3E28BB}"/>
                  </a:ext>
                </a:extLst>
              </p:cNvPr>
              <p:cNvSpPr txBox="1"/>
              <p:nvPr/>
            </p:nvSpPr>
            <p:spPr>
              <a:xfrm>
                <a:off x="2701569" y="3099291"/>
                <a:ext cx="1091487"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=1</m:t>
                      </m:r>
                      <m:r>
                        <a:rPr lang="en-US" sz="2000" b="0" i="1" smtClean="0">
                          <a:latin typeface="Cambria Math" panose="02040503050406030204" pitchFamily="18" charset="0"/>
                        </a:rPr>
                        <m:t>𝑘</m:t>
                      </m:r>
                      <m:r>
                        <m:rPr>
                          <m:sty m:val="p"/>
                        </m:rPr>
                        <a:rPr lang="el-GR" sz="2000" b="0" i="1" smtClean="0">
                          <a:latin typeface="Cambria Math" panose="02040503050406030204" pitchFamily="18" charset="0"/>
                        </a:rPr>
                        <m:t>Ω</m:t>
                      </m:r>
                    </m:oMath>
                  </m:oMathPara>
                </a14:m>
                <a:endParaRPr lang="en-US" sz="2000" dirty="0"/>
              </a:p>
            </p:txBody>
          </p:sp>
        </mc:Choice>
        <mc:Fallback xmlns="">
          <p:sp>
            <p:nvSpPr>
              <p:cNvPr id="54" name="TextBox 115">
                <a:extLst>
                  <a:ext uri="{FF2B5EF4-FFF2-40B4-BE49-F238E27FC236}">
                    <a16:creationId xmlns:a16="http://schemas.microsoft.com/office/drawing/2014/main" id="{71AB5A49-35F2-58CC-4191-EE2C3A3E28BB}"/>
                  </a:ext>
                </a:extLst>
              </p:cNvPr>
              <p:cNvSpPr txBox="1">
                <a:spLocks noRot="1" noChangeAspect="1" noMove="1" noResize="1" noEditPoints="1" noAdjustHandles="1" noChangeArrowheads="1" noChangeShapeType="1" noTextEdit="1"/>
              </p:cNvSpPr>
              <p:nvPr/>
            </p:nvSpPr>
            <p:spPr>
              <a:xfrm>
                <a:off x="2701569" y="3099291"/>
                <a:ext cx="1091487" cy="307777"/>
              </a:xfrm>
              <a:prstGeom prst="rect">
                <a:avLst/>
              </a:prstGeom>
              <a:blipFill>
                <a:blip r:embed="rId10"/>
                <a:stretch>
                  <a:fillRect l="-6593" r="-7143" b="-14815"/>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2853547" y="1288289"/>
                <a:ext cx="269145" cy="252966"/>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2853547" y="1288289"/>
                <a:ext cx="269145" cy="252966"/>
              </a:xfrm>
              <a:prstGeom prst="rect">
                <a:avLst/>
              </a:prstGeom>
              <a:blipFill>
                <a:blip r:embed="rId11"/>
                <a:stretch>
                  <a:fillRect l="-29545" r="-20455" b="-45238"/>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94B984FF-5A0A-293B-EAE4-76FD67CF4FF2}"/>
              </a:ext>
            </a:extLst>
          </p:cNvPr>
          <p:cNvSpPr txBox="1"/>
          <p:nvPr/>
        </p:nvSpPr>
        <p:spPr>
          <a:xfrm>
            <a:off x="2083621" y="1428049"/>
            <a:ext cx="282038" cy="307777"/>
          </a:xfrm>
          <a:prstGeom prst="rect">
            <a:avLst/>
          </a:prstGeom>
          <a:noFill/>
        </p:spPr>
        <p:txBody>
          <a:bodyPr wrap="square">
            <a:spAutoFit/>
          </a:bodyPr>
          <a:lstStyle/>
          <a:p>
            <a:pPr algn="ctr"/>
            <a:r>
              <a:rPr lang="en-US" dirty="0">
                <a:solidFill>
                  <a:srgbClr val="FF0000"/>
                </a:solidFill>
                <a:highlight>
                  <a:srgbClr val="FFFF00"/>
                </a:highlight>
              </a:rPr>
              <a:t>C</a:t>
            </a:r>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64AECD3F-6FB8-2AFD-51AF-B9AAD05AC8AC}"/>
                  </a:ext>
                </a:extLst>
              </p:cNvPr>
              <p:cNvSpPr txBox="1"/>
              <p:nvPr/>
            </p:nvSpPr>
            <p:spPr>
              <a:xfrm>
                <a:off x="3181212" y="1446409"/>
                <a:ext cx="248328"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sym typeface="Arial"/>
                            </a:rPr>
                            <m:t>𝑉</m:t>
                          </m:r>
                        </m:e>
                        <m:sub>
                          <m:r>
                            <a:rPr kumimoji="0" lang="en-US" sz="1600" b="0" i="1" u="none" strike="noStrike" kern="0" cap="none" spc="0" normalizeH="0" baseline="0" noProof="0">
                              <a:ln>
                                <a:noFill/>
                              </a:ln>
                              <a:solidFill>
                                <a:srgbClr val="000000"/>
                              </a:solidFill>
                              <a:effectLst/>
                              <a:uLnTx/>
                              <a:uFillTx/>
                              <a:latin typeface="Cambria Math" panose="02040503050406030204" pitchFamily="18" charset="0"/>
                              <a:sym typeface="Arial"/>
                            </a:rPr>
                            <m:t>𝑜</m:t>
                          </m:r>
                        </m:sub>
                      </m:sSub>
                    </m:oMath>
                  </m:oMathPara>
                </a14:m>
                <a:endParaRPr lang="en-US" dirty="0"/>
              </a:p>
            </p:txBody>
          </p:sp>
        </mc:Choice>
        <mc:Fallback xmlns="">
          <p:sp>
            <p:nvSpPr>
              <p:cNvPr id="100" name="TextBox 99">
                <a:extLst>
                  <a:ext uri="{FF2B5EF4-FFF2-40B4-BE49-F238E27FC236}">
                    <a16:creationId xmlns:a16="http://schemas.microsoft.com/office/drawing/2014/main" id="{64AECD3F-6FB8-2AFD-51AF-B9AAD05AC8AC}"/>
                  </a:ext>
                </a:extLst>
              </p:cNvPr>
              <p:cNvSpPr txBox="1">
                <a:spLocks noRot="1" noChangeAspect="1" noMove="1" noResize="1" noEditPoints="1" noAdjustHandles="1" noChangeArrowheads="1" noChangeShapeType="1" noTextEdit="1"/>
              </p:cNvSpPr>
              <p:nvPr/>
            </p:nvSpPr>
            <p:spPr>
              <a:xfrm>
                <a:off x="3181212" y="1446409"/>
                <a:ext cx="248328" cy="338554"/>
              </a:xfrm>
              <a:prstGeom prst="rect">
                <a:avLst/>
              </a:prstGeom>
              <a:blipFill>
                <a:blip r:embed="rId14"/>
                <a:stretch>
                  <a:fillRect r="-17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070384C7-7B55-2EDF-EC3B-18980BC312F1}"/>
                  </a:ext>
                </a:extLst>
              </p:cNvPr>
              <p:cNvSpPr txBox="1"/>
              <p:nvPr/>
            </p:nvSpPr>
            <p:spPr>
              <a:xfrm>
                <a:off x="4525377" y="2052048"/>
                <a:ext cx="4592681" cy="369332"/>
              </a:xfrm>
              <a:prstGeom prst="rect">
                <a:avLst/>
              </a:prstGeom>
              <a:noFill/>
              <a:ln w="19050">
                <a:solidFill>
                  <a:srgbClr val="0000FF"/>
                </a:solidFill>
              </a:ln>
            </p:spPr>
            <p:txBody>
              <a:bodyPr wrap="square">
                <a:spAutoFit/>
              </a:bodyPr>
              <a:lstStyle/>
              <a:p>
                <a:pPr lvl="0" algn="just"/>
                <a:r>
                  <a:rPr lang="en-US" sz="1800" dirty="0">
                    <a:solidFill>
                      <a:srgbClr val="080808"/>
                    </a:solidFill>
                  </a:rPr>
                  <a:t>So, the current through </a:t>
                </a:r>
                <a14:m>
                  <m:oMath xmlns:m="http://schemas.openxmlformats.org/officeDocument/2006/math">
                    <m:sSub>
                      <m:sSubPr>
                        <m:ctrlPr>
                          <a:rPr lang="en-US" sz="1800" b="1" i="1" smtClean="0">
                            <a:solidFill>
                              <a:srgbClr val="0000FF"/>
                            </a:solidFill>
                            <a:latin typeface="Cambria Math" panose="02040503050406030204" pitchFamily="18" charset="0"/>
                          </a:rPr>
                        </m:ctrlPr>
                      </m:sSubPr>
                      <m:e>
                        <m:r>
                          <a:rPr lang="en-US" sz="1800" b="1" i="1" smtClean="0">
                            <a:solidFill>
                              <a:srgbClr val="0000FF"/>
                            </a:solidFill>
                            <a:latin typeface="Cambria Math" panose="02040503050406030204" pitchFamily="18" charset="0"/>
                          </a:rPr>
                          <m:t>𝑹</m:t>
                        </m:r>
                      </m:e>
                      <m:sub>
                        <m:r>
                          <a:rPr lang="en-US" sz="1800" b="1" i="1" smtClean="0">
                            <a:solidFill>
                              <a:srgbClr val="0000FF"/>
                            </a:solidFill>
                            <a:latin typeface="Cambria Math" panose="02040503050406030204" pitchFamily="18" charset="0"/>
                          </a:rPr>
                          <m:t>𝟏</m:t>
                        </m:r>
                      </m:sub>
                    </m:sSub>
                  </m:oMath>
                </a14:m>
                <a:r>
                  <a:rPr lang="en-US" sz="1800" dirty="0">
                    <a:solidFill>
                      <a:srgbClr val="080808"/>
                    </a:solidFill>
                  </a:rPr>
                  <a:t> </a:t>
                </a:r>
                <a:r>
                  <a:rPr lang="en-US" sz="1800" dirty="0"/>
                  <a:t>= 75</a:t>
                </a:r>
                <a14:m>
                  <m:oMath xmlns:m="http://schemas.openxmlformats.org/officeDocument/2006/math">
                    <m:r>
                      <a:rPr lang="en-US" sz="1800" i="1" smtClean="0">
                        <a:latin typeface="Cambria Math" panose="02040503050406030204" pitchFamily="18" charset="0"/>
                        <a:ea typeface="Cambria Math" panose="02040503050406030204" pitchFamily="18" charset="0"/>
                      </a:rPr>
                      <m:t>𝜇</m:t>
                    </m:r>
                    <m:r>
                      <a:rPr lang="en-US" sz="1800" b="0" i="1" smtClean="0">
                        <a:latin typeface="Cambria Math" panose="02040503050406030204" pitchFamily="18" charset="0"/>
                        <a:ea typeface="Cambria Math" panose="02040503050406030204" pitchFamily="18" charset="0"/>
                      </a:rPr>
                      <m:t>𝐴</m:t>
                    </m:r>
                  </m:oMath>
                </a14:m>
                <a:endParaRPr lang="en-US" sz="1800" dirty="0"/>
              </a:p>
            </p:txBody>
          </p:sp>
        </mc:Choice>
        <mc:Fallback xmlns="">
          <p:sp>
            <p:nvSpPr>
              <p:cNvPr id="109" name="TextBox 108">
                <a:extLst>
                  <a:ext uri="{FF2B5EF4-FFF2-40B4-BE49-F238E27FC236}">
                    <a16:creationId xmlns:a16="http://schemas.microsoft.com/office/drawing/2014/main" id="{070384C7-7B55-2EDF-EC3B-18980BC312F1}"/>
                  </a:ext>
                </a:extLst>
              </p:cNvPr>
              <p:cNvSpPr txBox="1">
                <a:spLocks noRot="1" noChangeAspect="1" noMove="1" noResize="1" noEditPoints="1" noAdjustHandles="1" noChangeArrowheads="1" noChangeShapeType="1" noTextEdit="1"/>
              </p:cNvSpPr>
              <p:nvPr/>
            </p:nvSpPr>
            <p:spPr>
              <a:xfrm>
                <a:off x="4525377" y="2052048"/>
                <a:ext cx="4592681" cy="369332"/>
              </a:xfrm>
              <a:prstGeom prst="rect">
                <a:avLst/>
              </a:prstGeom>
              <a:blipFill>
                <a:blip r:embed="rId15"/>
                <a:stretch>
                  <a:fillRect l="-925" t="-7937" b="-22222"/>
                </a:stretch>
              </a:blipFill>
              <a:ln w="19050">
                <a:solidFill>
                  <a:srgbClr val="0000FF"/>
                </a:solidFill>
              </a:ln>
            </p:spPr>
            <p:txBody>
              <a:bodyPr/>
              <a:lstStyle/>
              <a:p>
                <a:r>
                  <a:rPr lang="en-US">
                    <a:noFill/>
                  </a:rPr>
                  <a:t> </a:t>
                </a:r>
              </a:p>
            </p:txBody>
          </p:sp>
        </mc:Fallback>
      </mc:AlternateContent>
      <p:sp>
        <p:nvSpPr>
          <p:cNvPr id="111" name="TextBox 110">
            <a:extLst>
              <a:ext uri="{FF2B5EF4-FFF2-40B4-BE49-F238E27FC236}">
                <a16:creationId xmlns:a16="http://schemas.microsoft.com/office/drawing/2014/main" id="{DACC000B-C30E-3951-5BE0-CEB5999FC9ED}"/>
              </a:ext>
            </a:extLst>
          </p:cNvPr>
          <p:cNvSpPr txBox="1"/>
          <p:nvPr/>
        </p:nvSpPr>
        <p:spPr>
          <a:xfrm>
            <a:off x="245743" y="2121374"/>
            <a:ext cx="482267" cy="307777"/>
          </a:xfrm>
          <a:prstGeom prst="rect">
            <a:avLst/>
          </a:prstGeom>
          <a:noFill/>
        </p:spPr>
        <p:txBody>
          <a:bodyPr wrap="square">
            <a:spAutoFit/>
          </a:bodyPr>
          <a:lstStyle/>
          <a:p>
            <a:pPr algn="ctr"/>
            <a:r>
              <a:rPr lang="en-US" dirty="0">
                <a:solidFill>
                  <a:srgbClr val="FF0000"/>
                </a:solidFill>
                <a:highlight>
                  <a:srgbClr val="FFFF00"/>
                </a:highlight>
              </a:rPr>
              <a:t>DC</a:t>
            </a:r>
          </a:p>
        </p:txBody>
      </p:sp>
      <p:sp>
        <p:nvSpPr>
          <p:cNvPr id="112" name="TextBox 111">
            <a:extLst>
              <a:ext uri="{FF2B5EF4-FFF2-40B4-BE49-F238E27FC236}">
                <a16:creationId xmlns:a16="http://schemas.microsoft.com/office/drawing/2014/main" id="{2D41B98A-DC84-53EE-3906-32945A591A30}"/>
              </a:ext>
            </a:extLst>
          </p:cNvPr>
          <p:cNvSpPr txBox="1"/>
          <p:nvPr/>
        </p:nvSpPr>
        <p:spPr>
          <a:xfrm>
            <a:off x="2545628" y="2655140"/>
            <a:ext cx="240024" cy="307777"/>
          </a:xfrm>
          <a:prstGeom prst="rect">
            <a:avLst/>
          </a:prstGeom>
          <a:noFill/>
        </p:spPr>
        <p:txBody>
          <a:bodyPr wrap="square">
            <a:spAutoFit/>
          </a:bodyPr>
          <a:lstStyle/>
          <a:p>
            <a:pPr algn="ctr"/>
            <a:r>
              <a:rPr lang="en-US" dirty="0">
                <a:solidFill>
                  <a:srgbClr val="FF0000"/>
                </a:solidFill>
                <a:highlight>
                  <a:srgbClr val="FFFF00"/>
                </a:highlight>
              </a:rPr>
              <a:t>E</a:t>
            </a:r>
          </a:p>
        </p:txBody>
      </p:sp>
      <p:sp>
        <p:nvSpPr>
          <p:cNvPr id="113" name="TextBox 112">
            <a:extLst>
              <a:ext uri="{FF2B5EF4-FFF2-40B4-BE49-F238E27FC236}">
                <a16:creationId xmlns:a16="http://schemas.microsoft.com/office/drawing/2014/main" id="{3076CC6D-6504-72C8-CE4B-21C93790D6C7}"/>
              </a:ext>
            </a:extLst>
          </p:cNvPr>
          <p:cNvSpPr txBox="1"/>
          <p:nvPr/>
        </p:nvSpPr>
        <p:spPr>
          <a:xfrm>
            <a:off x="1169043" y="1959948"/>
            <a:ext cx="482267" cy="307777"/>
          </a:xfrm>
          <a:prstGeom prst="rect">
            <a:avLst/>
          </a:prstGeom>
          <a:noFill/>
        </p:spPr>
        <p:txBody>
          <a:bodyPr wrap="square">
            <a:spAutoFit/>
          </a:bodyPr>
          <a:lstStyle/>
          <a:p>
            <a:pPr algn="ctr"/>
            <a:r>
              <a:rPr lang="en-US" dirty="0">
                <a:solidFill>
                  <a:srgbClr val="FF0000"/>
                </a:solidFill>
                <a:highlight>
                  <a:srgbClr val="FFFF00"/>
                </a:highlight>
              </a:rPr>
              <a:t>B</a:t>
            </a:r>
          </a:p>
        </p:txBody>
      </p:sp>
      <p:sp>
        <p:nvSpPr>
          <p:cNvPr id="114" name="Oval 113">
            <a:extLst>
              <a:ext uri="{FF2B5EF4-FFF2-40B4-BE49-F238E27FC236}">
                <a16:creationId xmlns:a16="http://schemas.microsoft.com/office/drawing/2014/main" id="{D253319A-4629-CD95-28D4-0E5BB2ABCE3C}"/>
              </a:ext>
            </a:extLst>
          </p:cNvPr>
          <p:cNvSpPr/>
          <p:nvPr/>
        </p:nvSpPr>
        <p:spPr>
          <a:xfrm>
            <a:off x="2431694" y="2766203"/>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C802FEE-AEA8-EA6B-5A4E-CF6559770CF0}"/>
              </a:ext>
            </a:extLst>
          </p:cNvPr>
          <p:cNvSpPr/>
          <p:nvPr/>
        </p:nvSpPr>
        <p:spPr>
          <a:xfrm>
            <a:off x="2356369" y="1553386"/>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D658D859-6E9C-40A4-1FC7-669B0542A75E}"/>
              </a:ext>
            </a:extLst>
          </p:cNvPr>
          <p:cNvSpPr/>
          <p:nvPr/>
        </p:nvSpPr>
        <p:spPr>
          <a:xfrm>
            <a:off x="1370112" y="2200983"/>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TextBox 24">
                <a:extLst>
                  <a:ext uri="{FF2B5EF4-FFF2-40B4-BE49-F238E27FC236}">
                    <a16:creationId xmlns:a16="http://schemas.microsoft.com/office/drawing/2014/main" id="{F4973494-359A-43AD-D0A4-B86A482ECAA2}"/>
                  </a:ext>
                </a:extLst>
              </p:cNvPr>
              <p:cNvSpPr txBox="1"/>
              <p:nvPr/>
            </p:nvSpPr>
            <p:spPr>
              <a:xfrm>
                <a:off x="1647113" y="948605"/>
                <a:ext cx="598202"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117" name="TextBox 24">
                <a:extLst>
                  <a:ext uri="{FF2B5EF4-FFF2-40B4-BE49-F238E27FC236}">
                    <a16:creationId xmlns:a16="http://schemas.microsoft.com/office/drawing/2014/main" id="{F4973494-359A-43AD-D0A4-B86A482ECAA2}"/>
                  </a:ext>
                </a:extLst>
              </p:cNvPr>
              <p:cNvSpPr txBox="1">
                <a:spLocks noRot="1" noChangeAspect="1" noMove="1" noResize="1" noEditPoints="1" noAdjustHandles="1" noChangeArrowheads="1" noChangeShapeType="1" noTextEdit="1"/>
              </p:cNvSpPr>
              <p:nvPr/>
            </p:nvSpPr>
            <p:spPr>
              <a:xfrm>
                <a:off x="1647113" y="948605"/>
                <a:ext cx="598202" cy="307777"/>
              </a:xfrm>
              <a:prstGeom prst="rect">
                <a:avLst/>
              </a:prstGeom>
              <a:blipFill>
                <a:blip r:embed="rId16"/>
                <a:stretch>
                  <a:fillRect l="-9901" r="-7921" b="-7547"/>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24">
                <a:extLst>
                  <a:ext uri="{FF2B5EF4-FFF2-40B4-BE49-F238E27FC236}">
                    <a16:creationId xmlns:a16="http://schemas.microsoft.com/office/drawing/2014/main" id="{E56CB12C-0407-9002-5F85-BAACEE81A0E8}"/>
                  </a:ext>
                </a:extLst>
              </p:cNvPr>
              <p:cNvSpPr txBox="1"/>
              <p:nvPr/>
            </p:nvSpPr>
            <p:spPr>
              <a:xfrm>
                <a:off x="1619879" y="3028390"/>
                <a:ext cx="693384"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0</m:t>
                      </m:r>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118" name="TextBox 24">
                <a:extLst>
                  <a:ext uri="{FF2B5EF4-FFF2-40B4-BE49-F238E27FC236}">
                    <a16:creationId xmlns:a16="http://schemas.microsoft.com/office/drawing/2014/main" id="{E56CB12C-0407-9002-5F85-BAACEE81A0E8}"/>
                  </a:ext>
                </a:extLst>
              </p:cNvPr>
              <p:cNvSpPr txBox="1">
                <a:spLocks noRot="1" noChangeAspect="1" noMove="1" noResize="1" noEditPoints="1" noAdjustHandles="1" noChangeArrowheads="1" noChangeShapeType="1" noTextEdit="1"/>
              </p:cNvSpPr>
              <p:nvPr/>
            </p:nvSpPr>
            <p:spPr>
              <a:xfrm>
                <a:off x="1619879" y="3028390"/>
                <a:ext cx="693384" cy="307777"/>
              </a:xfrm>
              <a:prstGeom prst="rect">
                <a:avLst/>
              </a:prstGeom>
              <a:blipFill>
                <a:blip r:embed="rId17"/>
                <a:stretch>
                  <a:fillRect l="-12069" r="-10345" b="-7547"/>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24">
                <a:extLst>
                  <a:ext uri="{FF2B5EF4-FFF2-40B4-BE49-F238E27FC236}">
                    <a16:creationId xmlns:a16="http://schemas.microsoft.com/office/drawing/2014/main" id="{DE342FB5-923F-5DD5-C0AB-9B3092A1C65B}"/>
                  </a:ext>
                </a:extLst>
              </p:cNvPr>
              <p:cNvSpPr txBox="1"/>
              <p:nvPr/>
            </p:nvSpPr>
            <p:spPr>
              <a:xfrm>
                <a:off x="960687" y="1684020"/>
                <a:ext cx="693384"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1</m:t>
                      </m:r>
                      <m:r>
                        <a:rPr lang="en-US" sz="2000" b="0" i="1" smtClean="0">
                          <a:latin typeface="Cambria Math" panose="02040503050406030204" pitchFamily="18" charset="0"/>
                        </a:rPr>
                        <m:t>.35 </m:t>
                      </m:r>
                      <m:r>
                        <a:rPr lang="en-US" sz="2000" b="0" i="1" smtClean="0">
                          <a:latin typeface="Cambria Math" panose="02040503050406030204" pitchFamily="18" charset="0"/>
                        </a:rPr>
                        <m:t>𝑉</m:t>
                      </m:r>
                    </m:oMath>
                  </m:oMathPara>
                </a14:m>
                <a:endParaRPr lang="en-US" sz="2000" dirty="0"/>
              </a:p>
            </p:txBody>
          </p:sp>
        </mc:Choice>
        <mc:Fallback xmlns="">
          <p:sp>
            <p:nvSpPr>
              <p:cNvPr id="120" name="TextBox 24">
                <a:extLst>
                  <a:ext uri="{FF2B5EF4-FFF2-40B4-BE49-F238E27FC236}">
                    <a16:creationId xmlns:a16="http://schemas.microsoft.com/office/drawing/2014/main" id="{DE342FB5-923F-5DD5-C0AB-9B3092A1C65B}"/>
                  </a:ext>
                </a:extLst>
              </p:cNvPr>
              <p:cNvSpPr txBox="1">
                <a:spLocks noRot="1" noChangeAspect="1" noMove="1" noResize="1" noEditPoints="1" noAdjustHandles="1" noChangeArrowheads="1" noChangeShapeType="1" noTextEdit="1"/>
              </p:cNvSpPr>
              <p:nvPr/>
            </p:nvSpPr>
            <p:spPr>
              <a:xfrm>
                <a:off x="960687" y="1684020"/>
                <a:ext cx="693384" cy="307777"/>
              </a:xfrm>
              <a:prstGeom prst="rect">
                <a:avLst/>
              </a:prstGeom>
              <a:blipFill>
                <a:blip r:embed="rId18"/>
                <a:stretch>
                  <a:fillRect l="-12069" r="-10345" b="-5556"/>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176B7DE-D589-8798-CC28-350A5D317D48}"/>
                  </a:ext>
                </a:extLst>
              </p:cNvPr>
              <p:cNvSpPr txBox="1"/>
              <p:nvPr/>
            </p:nvSpPr>
            <p:spPr>
              <a:xfrm>
                <a:off x="769882" y="2294894"/>
                <a:ext cx="714553" cy="411779"/>
              </a:xfrm>
              <a:prstGeom prst="rect">
                <a:avLst/>
              </a:prstGeom>
              <a:noFill/>
              <a:ln w="19050">
                <a:solidFill>
                  <a:srgbClr val="0000F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050" i="1" smtClean="0">
                              <a:latin typeface="Cambria Math" panose="02040503050406030204" pitchFamily="18" charset="0"/>
                            </a:rPr>
                          </m:ctrlPr>
                        </m:sSubPr>
                        <m:e>
                          <m:r>
                            <a:rPr lang="en-US" sz="1050" b="0" i="1" smtClean="0">
                              <a:latin typeface="Cambria Math" panose="02040503050406030204" pitchFamily="18" charset="0"/>
                            </a:rPr>
                            <m:t>𝐼</m:t>
                          </m:r>
                        </m:e>
                        <m:sub>
                          <m:r>
                            <a:rPr lang="en-US" sz="1050" b="0" i="1" smtClean="0">
                              <a:latin typeface="Cambria Math" panose="02040503050406030204" pitchFamily="18" charset="0"/>
                            </a:rPr>
                            <m:t>𝐵</m:t>
                          </m:r>
                        </m:sub>
                      </m:sSub>
                      <m:r>
                        <a:rPr lang="en-US" sz="1050" b="1" i="1" smtClean="0">
                          <a:latin typeface="Cambria Math" panose="02040503050406030204" pitchFamily="18" charset="0"/>
                        </a:rPr>
                        <m:t>=</m:t>
                      </m:r>
                      <m:r>
                        <a:rPr lang="en-US" sz="1050" b="1" i="1" smtClean="0">
                          <a:solidFill>
                            <a:srgbClr val="FF0000"/>
                          </a:solidFill>
                          <a:latin typeface="Cambria Math" panose="02040503050406030204" pitchFamily="18" charset="0"/>
                        </a:rPr>
                        <m:t>𝟕</m:t>
                      </m:r>
                      <m:r>
                        <a:rPr lang="en-US" sz="1050" b="1" i="1" smtClean="0">
                          <a:solidFill>
                            <a:srgbClr val="FF0000"/>
                          </a:solidFill>
                          <a:latin typeface="Cambria Math" panose="02040503050406030204" pitchFamily="18" charset="0"/>
                        </a:rPr>
                        <m:t>.</m:t>
                      </m:r>
                      <m:r>
                        <a:rPr lang="en-US" sz="1050" b="1" i="1" smtClean="0">
                          <a:solidFill>
                            <a:srgbClr val="FF0000"/>
                          </a:solidFill>
                          <a:latin typeface="Cambria Math" panose="02040503050406030204" pitchFamily="18" charset="0"/>
                        </a:rPr>
                        <m:t>𝟓</m:t>
                      </m:r>
                      <m:r>
                        <a:rPr lang="en-US" sz="1050" b="1" i="1" smtClean="0">
                          <a:solidFill>
                            <a:srgbClr val="FF0000"/>
                          </a:solidFill>
                          <a:latin typeface="Cambria Math" panose="02040503050406030204" pitchFamily="18" charset="0"/>
                          <a:ea typeface="Cambria Math" panose="02040503050406030204" pitchFamily="18" charset="0"/>
                        </a:rPr>
                        <m:t>𝝁</m:t>
                      </m:r>
                      <m:r>
                        <a:rPr lang="en-US" sz="1050" b="1" i="1" smtClean="0">
                          <a:solidFill>
                            <a:srgbClr val="FF0000"/>
                          </a:solidFill>
                          <a:latin typeface="Cambria Math" panose="02040503050406030204" pitchFamily="18" charset="0"/>
                        </a:rPr>
                        <m:t>𝑨</m:t>
                      </m:r>
                    </m:oMath>
                  </m:oMathPara>
                </a14:m>
                <a:endParaRPr lang="en-US" sz="1050" dirty="0"/>
              </a:p>
            </p:txBody>
          </p:sp>
        </mc:Choice>
        <mc:Fallback xmlns="">
          <p:sp>
            <p:nvSpPr>
              <p:cNvPr id="32" name="TextBox 31">
                <a:extLst>
                  <a:ext uri="{FF2B5EF4-FFF2-40B4-BE49-F238E27FC236}">
                    <a16:creationId xmlns:a16="http://schemas.microsoft.com/office/drawing/2014/main" id="{7176B7DE-D589-8798-CC28-350A5D317D48}"/>
                  </a:ext>
                </a:extLst>
              </p:cNvPr>
              <p:cNvSpPr txBox="1">
                <a:spLocks noRot="1" noChangeAspect="1" noMove="1" noResize="1" noEditPoints="1" noAdjustHandles="1" noChangeArrowheads="1" noChangeShapeType="1" noTextEdit="1"/>
              </p:cNvSpPr>
              <p:nvPr/>
            </p:nvSpPr>
            <p:spPr>
              <a:xfrm>
                <a:off x="769882" y="2294894"/>
                <a:ext cx="714553" cy="411779"/>
              </a:xfrm>
              <a:prstGeom prst="rect">
                <a:avLst/>
              </a:prstGeom>
              <a:blipFill>
                <a:blip r:embed="rId19"/>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D4F229C-C280-20D9-F53D-1DB9E7DEB445}"/>
                  </a:ext>
                </a:extLst>
              </p:cNvPr>
              <p:cNvSpPr txBox="1"/>
              <p:nvPr/>
            </p:nvSpPr>
            <p:spPr>
              <a:xfrm>
                <a:off x="1044655" y="3358088"/>
                <a:ext cx="1276492" cy="307777"/>
              </a:xfrm>
              <a:prstGeom prst="rect">
                <a:avLst/>
              </a:prstGeom>
              <a:noFill/>
              <a:ln w="19050">
                <a:solidFill>
                  <a:srgbClr val="0000F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𝐸</m:t>
                          </m:r>
                        </m:sub>
                      </m:sSub>
                      <m:r>
                        <a:rPr lang="en-US" i="1">
                          <a:latin typeface="Cambria Math" panose="02040503050406030204" pitchFamily="18" charset="0"/>
                        </a:rPr>
                        <m:t>=</m:t>
                      </m:r>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𝟕𝟓</m:t>
                      </m:r>
                      <m:r>
                        <a:rPr lang="en-US" sz="1400" b="1" i="1" smtClean="0">
                          <a:solidFill>
                            <a:srgbClr val="FF0000"/>
                          </a:solidFill>
                          <a:latin typeface="Cambria Math" panose="02040503050406030204" pitchFamily="18" charset="0"/>
                        </a:rPr>
                        <m:t>𝒎𝑨</m:t>
                      </m:r>
                    </m:oMath>
                  </m:oMathPara>
                </a14:m>
                <a:endParaRPr lang="en-US" dirty="0"/>
              </a:p>
            </p:txBody>
          </p:sp>
        </mc:Choice>
        <mc:Fallback xmlns="">
          <p:sp>
            <p:nvSpPr>
              <p:cNvPr id="33" name="TextBox 32">
                <a:extLst>
                  <a:ext uri="{FF2B5EF4-FFF2-40B4-BE49-F238E27FC236}">
                    <a16:creationId xmlns:a16="http://schemas.microsoft.com/office/drawing/2014/main" id="{1D4F229C-C280-20D9-F53D-1DB9E7DEB445}"/>
                  </a:ext>
                </a:extLst>
              </p:cNvPr>
              <p:cNvSpPr txBox="1">
                <a:spLocks noRot="1" noChangeAspect="1" noMove="1" noResize="1" noEditPoints="1" noAdjustHandles="1" noChangeArrowheads="1" noChangeShapeType="1" noTextEdit="1"/>
              </p:cNvSpPr>
              <p:nvPr/>
            </p:nvSpPr>
            <p:spPr>
              <a:xfrm>
                <a:off x="1044655" y="3358088"/>
                <a:ext cx="1276492" cy="307777"/>
              </a:xfrm>
              <a:prstGeom prst="rect">
                <a:avLst/>
              </a:prstGeom>
              <a:blipFill>
                <a:blip r:embed="rId20"/>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EE1C43D-AF08-74B8-2404-EDE145EFB12D}"/>
                  </a:ext>
                </a:extLst>
              </p:cNvPr>
              <p:cNvSpPr txBox="1"/>
              <p:nvPr/>
            </p:nvSpPr>
            <p:spPr>
              <a:xfrm rot="16200000">
                <a:off x="-481531" y="1304891"/>
                <a:ext cx="1333129" cy="361253"/>
              </a:xfrm>
              <a:prstGeom prst="rect">
                <a:avLst/>
              </a:prstGeom>
              <a:noFill/>
              <a:ln>
                <a:solidFill>
                  <a:srgbClr val="0000FF"/>
                </a:solidFill>
              </a:ln>
            </p:spPr>
            <p:txBody>
              <a:bodyPr wrap="square">
                <a:spAutoFit/>
              </a:bodyPr>
              <a:lstStyle/>
              <a:p>
                <a:pPr lvl="0" algn="just"/>
                <a14:m>
                  <m:oMathPara xmlns:m="http://schemas.openxmlformats.org/officeDocument/2006/math">
                    <m:oMathParaPr>
                      <m:jc m:val="centerGroup"/>
                    </m:oMathParaPr>
                    <m:oMath xmlns:m="http://schemas.openxmlformats.org/officeDocument/2006/math">
                      <m:sSub>
                        <m:sSubPr>
                          <m:ctrlPr>
                            <a:rPr lang="en-US" sz="1600" b="1" i="1" smtClean="0">
                              <a:solidFill>
                                <a:srgbClr val="FF0000"/>
                              </a:solidFill>
                              <a:latin typeface="Cambria Math" panose="02040503050406030204" pitchFamily="18" charset="0"/>
                            </a:rPr>
                          </m:ctrlPr>
                        </m:sSubPr>
                        <m:e>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𝑰</m:t>
                              </m:r>
                            </m:e>
                            <m:sub>
                              <m:r>
                                <a:rPr lang="en-US" sz="1600" b="1" i="1" smtClean="0">
                                  <a:solidFill>
                                    <a:srgbClr val="FF0000"/>
                                  </a:solidFill>
                                  <a:latin typeface="Cambria Math" panose="02040503050406030204" pitchFamily="18" charset="0"/>
                                </a:rPr>
                                <m:t>𝑹</m:t>
                              </m:r>
                            </m:sub>
                          </m:sSub>
                        </m:e>
                        <m:sub>
                          <m:r>
                            <a:rPr lang="en-US" sz="1600" b="1" i="1" smtClean="0">
                              <a:solidFill>
                                <a:srgbClr val="FF0000"/>
                              </a:solidFill>
                              <a:latin typeface="Cambria Math" panose="02040503050406030204" pitchFamily="18" charset="0"/>
                            </a:rPr>
                            <m:t>𝟏</m:t>
                          </m:r>
                        </m:sub>
                      </m:sSub>
                      <m:r>
                        <a:rPr lang="en-US" sz="1600" b="1" i="1" smtClean="0">
                          <a:solidFill>
                            <a:srgbClr val="FF0000"/>
                          </a:solidFill>
                          <a:latin typeface="Cambria Math" panose="02040503050406030204" pitchFamily="18" charset="0"/>
                        </a:rPr>
                        <m:t>=</m:t>
                      </m:r>
                      <m:r>
                        <a:rPr lang="en-US" sz="1600" b="1" i="0" smtClean="0">
                          <a:solidFill>
                            <a:srgbClr val="FF0000"/>
                          </a:solidFill>
                          <a:latin typeface="Cambria Math" panose="02040503050406030204" pitchFamily="18" charset="0"/>
                          <a:ea typeface="Cambria Math" panose="02040503050406030204" pitchFamily="18" charset="0"/>
                        </a:rPr>
                        <m:t>𝟕𝟓</m:t>
                      </m:r>
                      <m:r>
                        <a:rPr lang="el-GR" sz="1600" b="1" i="1">
                          <a:solidFill>
                            <a:srgbClr val="FF0000"/>
                          </a:solidFill>
                          <a:latin typeface="Cambria Math" panose="02040503050406030204" pitchFamily="18" charset="0"/>
                          <a:ea typeface="Cambria Math" panose="02040503050406030204" pitchFamily="18" charset="0"/>
                        </a:rPr>
                        <m:t>𝝁</m:t>
                      </m:r>
                      <m:r>
                        <a:rPr lang="en-US" sz="1600" b="1">
                          <a:solidFill>
                            <a:srgbClr val="FF0000"/>
                          </a:solidFill>
                          <a:latin typeface="Cambria Math" panose="02040503050406030204" pitchFamily="18" charset="0"/>
                          <a:ea typeface="Cambria Math" panose="02040503050406030204" pitchFamily="18" charset="0"/>
                        </a:rPr>
                        <m:t>𝐀</m:t>
                      </m:r>
                    </m:oMath>
                  </m:oMathPara>
                </a14:m>
                <a:endParaRPr lang="en-US" sz="1600" b="1" dirty="0">
                  <a:solidFill>
                    <a:srgbClr val="0000FF"/>
                  </a:solidFill>
                </a:endParaRPr>
              </a:p>
            </p:txBody>
          </p:sp>
        </mc:Choice>
        <mc:Fallback xmlns="">
          <p:sp>
            <p:nvSpPr>
              <p:cNvPr id="28" name="TextBox 27">
                <a:extLst>
                  <a:ext uri="{FF2B5EF4-FFF2-40B4-BE49-F238E27FC236}">
                    <a16:creationId xmlns:a16="http://schemas.microsoft.com/office/drawing/2014/main" id="{0EE1C43D-AF08-74B8-2404-EDE145EFB12D}"/>
                  </a:ext>
                </a:extLst>
              </p:cNvPr>
              <p:cNvSpPr txBox="1">
                <a:spLocks noRot="1" noChangeAspect="1" noMove="1" noResize="1" noEditPoints="1" noAdjustHandles="1" noChangeArrowheads="1" noChangeShapeType="1" noTextEdit="1"/>
              </p:cNvSpPr>
              <p:nvPr/>
            </p:nvSpPr>
            <p:spPr>
              <a:xfrm rot="16200000">
                <a:off x="-481531" y="1304891"/>
                <a:ext cx="1333129" cy="361253"/>
              </a:xfrm>
              <a:prstGeom prst="rect">
                <a:avLst/>
              </a:prstGeom>
              <a:blipFill>
                <a:blip r:embed="rId21"/>
                <a:stretch>
                  <a:fillRect/>
                </a:stretch>
              </a:blipFill>
              <a:ln>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22">
                <a:extLst>
                  <a:ext uri="{FF2B5EF4-FFF2-40B4-BE49-F238E27FC236}">
                    <a16:creationId xmlns:a16="http://schemas.microsoft.com/office/drawing/2014/main" id="{DB87E972-B17C-A98B-AC81-4E82C61CB3EB}"/>
                  </a:ext>
                </a:extLst>
              </p:cNvPr>
              <p:cNvSpPr txBox="1"/>
              <p:nvPr/>
            </p:nvSpPr>
            <p:spPr>
              <a:xfrm rot="16200000">
                <a:off x="-269084" y="1270515"/>
                <a:ext cx="1324708"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oMath>
                  </m:oMathPara>
                </a14:m>
                <a:endParaRPr lang="en-US" sz="2000" dirty="0"/>
              </a:p>
            </p:txBody>
          </p:sp>
        </mc:Choice>
        <mc:Fallback xmlns="">
          <p:sp>
            <p:nvSpPr>
              <p:cNvPr id="2" name="TextBox 22">
                <a:extLst>
                  <a:ext uri="{FF2B5EF4-FFF2-40B4-BE49-F238E27FC236}">
                    <a16:creationId xmlns:a16="http://schemas.microsoft.com/office/drawing/2014/main" id="{DB87E972-B17C-A98B-AC81-4E82C61CB3EB}"/>
                  </a:ext>
                </a:extLst>
              </p:cNvPr>
              <p:cNvSpPr txBox="1">
                <a:spLocks noRot="1" noChangeAspect="1" noMove="1" noResize="1" noEditPoints="1" noAdjustHandles="1" noChangeArrowheads="1" noChangeShapeType="1" noTextEdit="1"/>
              </p:cNvSpPr>
              <p:nvPr/>
            </p:nvSpPr>
            <p:spPr>
              <a:xfrm rot="16200000">
                <a:off x="-269084" y="1270515"/>
                <a:ext cx="1324708" cy="307777"/>
              </a:xfrm>
              <a:prstGeom prst="rect">
                <a:avLst/>
              </a:prstGeom>
              <a:blipFill>
                <a:blip r:embed="rId22"/>
                <a:stretch>
                  <a:fillRect r="-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2">
                <a:extLst>
                  <a:ext uri="{FF2B5EF4-FFF2-40B4-BE49-F238E27FC236}">
                    <a16:creationId xmlns:a16="http://schemas.microsoft.com/office/drawing/2014/main" id="{4D783AE2-CBC5-EEB6-E1A1-AEEE92145FF5}"/>
                  </a:ext>
                </a:extLst>
              </p:cNvPr>
              <p:cNvSpPr txBox="1"/>
              <p:nvPr/>
            </p:nvSpPr>
            <p:spPr>
              <a:xfrm rot="16200000">
                <a:off x="-296161" y="2940959"/>
                <a:ext cx="13647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oMath>
                  </m:oMathPara>
                </a14:m>
                <a:endParaRPr lang="en-US" sz="2000" dirty="0"/>
              </a:p>
            </p:txBody>
          </p:sp>
        </mc:Choice>
        <mc:Fallback xmlns="">
          <p:sp>
            <p:nvSpPr>
              <p:cNvPr id="26" name="TextBox 22">
                <a:extLst>
                  <a:ext uri="{FF2B5EF4-FFF2-40B4-BE49-F238E27FC236}">
                    <a16:creationId xmlns:a16="http://schemas.microsoft.com/office/drawing/2014/main" id="{4D783AE2-CBC5-EEB6-E1A1-AEEE92145FF5}"/>
                  </a:ext>
                </a:extLst>
              </p:cNvPr>
              <p:cNvSpPr txBox="1">
                <a:spLocks noRot="1" noChangeAspect="1" noMove="1" noResize="1" noEditPoints="1" noAdjustHandles="1" noChangeArrowheads="1" noChangeShapeType="1" noTextEdit="1"/>
              </p:cNvSpPr>
              <p:nvPr/>
            </p:nvSpPr>
            <p:spPr>
              <a:xfrm rot="16200000">
                <a:off x="-296161" y="2940959"/>
                <a:ext cx="1364763" cy="307777"/>
              </a:xfrm>
              <a:prstGeom prst="rect">
                <a:avLst/>
              </a:prstGeom>
              <a:blipFill>
                <a:blip r:embed="rId23"/>
                <a:stretch>
                  <a:fillRect r="-19608"/>
                </a:stretch>
              </a:blipFill>
            </p:spPr>
            <p:txBody>
              <a:bodyPr/>
              <a:lstStyle/>
              <a:p>
                <a:r>
                  <a:rPr lang="en-US">
                    <a:noFill/>
                  </a:rPr>
                  <a:t> </a:t>
                </a:r>
              </a:p>
            </p:txBody>
          </p:sp>
        </mc:Fallback>
      </mc:AlternateContent>
    </p:spTree>
    <p:extLst>
      <p:ext uri="{BB962C8B-B14F-4D97-AF65-F5344CB8AC3E}">
        <p14:creationId xmlns:p14="http://schemas.microsoft.com/office/powerpoint/2010/main" val="60855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15</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E5CC1DAF-6AFF-54D7-FC04-F183BB27A358}"/>
              </a:ext>
            </a:extLst>
          </p:cNvPr>
          <p:cNvSpPr txBox="1"/>
          <p:nvPr/>
        </p:nvSpPr>
        <p:spPr>
          <a:xfrm>
            <a:off x="5836140" y="859602"/>
            <a:ext cx="3197590" cy="2800767"/>
          </a:xfrm>
          <a:prstGeom prst="rect">
            <a:avLst/>
          </a:prstGeom>
          <a:noFill/>
          <a:ln>
            <a:solidFill>
              <a:schemeClr val="accent1"/>
            </a:solidFill>
          </a:ln>
        </p:spPr>
        <p:txBody>
          <a:bodyPr wrap="square">
            <a:spAutoFit/>
          </a:bodyPr>
          <a:lstStyle/>
          <a:p>
            <a:pPr lvl="0" algn="just"/>
            <a:r>
              <a:rPr lang="en-US" sz="1600" dirty="0">
                <a:solidFill>
                  <a:srgbClr val="080808"/>
                </a:solidFill>
              </a:rPr>
              <a:t>If </a:t>
            </a:r>
            <a:r>
              <a:rPr lang="en-US" sz="1600" dirty="0">
                <a:solidFill>
                  <a:srgbClr val="FF0000"/>
                </a:solidFill>
              </a:rPr>
              <a:t>AC=10mV </a:t>
            </a:r>
            <a:r>
              <a:rPr lang="en-US" sz="1600" dirty="0">
                <a:solidFill>
                  <a:srgbClr val="080808"/>
                </a:solidFill>
              </a:rPr>
              <a:t>then the </a:t>
            </a:r>
            <a:r>
              <a:rPr lang="en-US" sz="1600" dirty="0">
                <a:solidFill>
                  <a:srgbClr val="080808"/>
                </a:solidFill>
                <a:highlight>
                  <a:srgbClr val="FFFF00"/>
                </a:highlight>
              </a:rPr>
              <a:t>10mV</a:t>
            </a:r>
            <a:r>
              <a:rPr lang="en-US" sz="1600" dirty="0">
                <a:solidFill>
                  <a:srgbClr val="080808"/>
                </a:solidFill>
              </a:rPr>
              <a:t> will appear in the base terminal (</a:t>
            </a:r>
            <a:r>
              <a:rPr lang="en-US" sz="1600" b="1" dirty="0">
                <a:solidFill>
                  <a:srgbClr val="FF0000"/>
                </a:solidFill>
              </a:rPr>
              <a:t>B</a:t>
            </a:r>
            <a:r>
              <a:rPr lang="en-US" sz="1600" dirty="0">
                <a:solidFill>
                  <a:srgbClr val="080808"/>
                </a:solidFill>
              </a:rPr>
              <a:t>). The total voltage in the base terminal </a:t>
            </a:r>
            <a:r>
              <a:rPr lang="en-US" sz="1600" dirty="0">
                <a:solidFill>
                  <a:srgbClr val="080808"/>
                </a:solidFill>
                <a:highlight>
                  <a:srgbClr val="FFFF00"/>
                </a:highlight>
              </a:rPr>
              <a:t>(B) =</a:t>
            </a:r>
            <a:r>
              <a:rPr lang="en-US" sz="1600" dirty="0">
                <a:solidFill>
                  <a:srgbClr val="080808"/>
                </a:solidFill>
              </a:rPr>
              <a:t> </a:t>
            </a:r>
            <a:r>
              <a:rPr lang="en-US" sz="1600" dirty="0">
                <a:solidFill>
                  <a:srgbClr val="FF0000"/>
                </a:solidFill>
                <a:highlight>
                  <a:srgbClr val="FFFF00"/>
                </a:highlight>
              </a:rPr>
              <a:t>1.35V+10mV.</a:t>
            </a:r>
            <a:r>
              <a:rPr lang="en-US" sz="1600" dirty="0">
                <a:solidFill>
                  <a:schemeClr val="tx1"/>
                </a:solidFill>
              </a:rPr>
              <a:t> This </a:t>
            </a:r>
            <a:r>
              <a:rPr lang="en-US" sz="1600" dirty="0">
                <a:solidFill>
                  <a:schemeClr val="tx1"/>
                </a:solidFill>
                <a:highlight>
                  <a:srgbClr val="FFFF00"/>
                </a:highlight>
              </a:rPr>
              <a:t>AC voltage</a:t>
            </a:r>
            <a:r>
              <a:rPr lang="en-US" sz="1600" dirty="0">
                <a:solidFill>
                  <a:schemeClr val="tx1"/>
                </a:solidFill>
              </a:rPr>
              <a:t> will appear to the emitter hence emitter voltage </a:t>
            </a:r>
            <a:r>
              <a:rPr lang="en-US" sz="1600" dirty="0">
                <a:solidFill>
                  <a:schemeClr val="tx1"/>
                </a:solidFill>
                <a:highlight>
                  <a:srgbClr val="FFFF00"/>
                </a:highlight>
              </a:rPr>
              <a:t>(E)</a:t>
            </a:r>
            <a:r>
              <a:rPr lang="en-US" sz="1600" dirty="0">
                <a:solidFill>
                  <a:schemeClr val="tx1"/>
                </a:solidFill>
              </a:rPr>
              <a:t> </a:t>
            </a:r>
            <a:r>
              <a:rPr lang="en-US" sz="1600" dirty="0">
                <a:solidFill>
                  <a:schemeClr val="tx1"/>
                </a:solidFill>
                <a:highlight>
                  <a:srgbClr val="FFFF00"/>
                </a:highlight>
              </a:rPr>
              <a:t>= 0.75V+10mV. </a:t>
            </a:r>
            <a:r>
              <a:rPr lang="en-US" sz="1600" dirty="0">
                <a:solidFill>
                  <a:schemeClr val="tx1"/>
                </a:solidFill>
              </a:rPr>
              <a:t> Increase in current, </a:t>
            </a:r>
            <a:r>
              <a:rPr lang="en-US" sz="1600" dirty="0">
                <a:solidFill>
                  <a:srgbClr val="FF0000"/>
                </a:solidFill>
                <a:highlight>
                  <a:srgbClr val="FFFF00"/>
                </a:highlight>
              </a:rPr>
              <a:t>10mV/1k</a:t>
            </a:r>
            <a:r>
              <a:rPr lang="el-GR" sz="1600" dirty="0">
                <a:solidFill>
                  <a:srgbClr val="FF0000"/>
                </a:solidFill>
                <a:highlight>
                  <a:srgbClr val="FFFF00"/>
                </a:highlight>
              </a:rPr>
              <a:t>Ω</a:t>
            </a:r>
            <a:r>
              <a:rPr lang="en-US" sz="1600" dirty="0">
                <a:solidFill>
                  <a:srgbClr val="FF0000"/>
                </a:solidFill>
                <a:highlight>
                  <a:srgbClr val="FFFF00"/>
                </a:highlight>
              </a:rPr>
              <a:t>=10µA </a:t>
            </a:r>
            <a:r>
              <a:rPr lang="en-US" sz="1600" dirty="0">
                <a:solidFill>
                  <a:schemeClr val="tx1"/>
                </a:solidFill>
              </a:rPr>
              <a:t>Hence the same variation will be there at </a:t>
            </a:r>
            <a:r>
              <a:rPr lang="en-US" sz="1600" dirty="0">
                <a:solidFill>
                  <a:schemeClr val="tx1"/>
                </a:solidFill>
                <a:highlight>
                  <a:srgbClr val="FFFF00"/>
                </a:highlight>
              </a:rPr>
              <a:t>C</a:t>
            </a:r>
            <a:r>
              <a:rPr lang="en-US" sz="1600" dirty="0">
                <a:solidFill>
                  <a:schemeClr val="tx1"/>
                </a:solidFill>
              </a:rPr>
              <a:t> indicating 10 times amplified voltage in the output terminal</a:t>
            </a:r>
          </a:p>
        </p:txBody>
      </p:sp>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5303379" y="1890937"/>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5303379" y="1890937"/>
                <a:ext cx="364324" cy="252966"/>
              </a:xfrm>
              <a:prstGeom prst="rect">
                <a:avLst/>
              </a:prstGeom>
              <a:blipFill>
                <a:blip r:embed="rId4"/>
                <a:stretch>
                  <a:fillRect l="-25000" r="-58333" b="-33333"/>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5299637" y="735970"/>
            <a:ext cx="0" cy="1404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2716117" y="1780228"/>
            <a:ext cx="1094766"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3048144" y="1927541"/>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3048144" y="1831390"/>
            <a:ext cx="446028"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3048144" y="2472408"/>
            <a:ext cx="48936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3326240" y="2729208"/>
            <a:ext cx="211265"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3429675" y="2607781"/>
            <a:ext cx="116990"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1791355" y="3617859"/>
            <a:ext cx="0" cy="184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2567154" y="2338001"/>
            <a:ext cx="468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3344658" y="3864951"/>
            <a:ext cx="4082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3450138" y="3943550"/>
            <a:ext cx="2109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3506195" y="4020352"/>
            <a:ext cx="101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flipV="1">
            <a:off x="674594" y="3776040"/>
            <a:ext cx="4643137" cy="16622"/>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3485138" y="755891"/>
            <a:ext cx="1821367" cy="11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2970037" y="1155586"/>
            <a:ext cx="1091826" cy="272050"/>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5043464" y="2150073"/>
            <a:ext cx="551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5136197" y="2227928"/>
            <a:ext cx="340617" cy="2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5303794" y="2227928"/>
            <a:ext cx="0" cy="15671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2504660" y="2544674"/>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2504660" y="2544674"/>
                <a:ext cx="364324" cy="252966"/>
              </a:xfrm>
              <a:prstGeom prst="rect">
                <a:avLst/>
              </a:prstGeom>
              <a:blipFill>
                <a:blip r:embed="rId5"/>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2966084" y="2899938"/>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2966084" y="2899938"/>
                <a:ext cx="364324" cy="252966"/>
              </a:xfrm>
              <a:prstGeom prst="rect">
                <a:avLst/>
              </a:prstGeom>
              <a:blipFill>
                <a:blip r:embed="rId6"/>
                <a:stretch>
                  <a:fillRect b="-17073"/>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1268229" y="1664725"/>
            <a:ext cx="1091826" cy="288092"/>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1778459" y="2339955"/>
            <a:ext cx="792880" cy="3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1783306" y="745935"/>
            <a:ext cx="1754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1784200" y="743138"/>
            <a:ext cx="0" cy="695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3485241" y="1713372"/>
            <a:ext cx="351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3920357" y="1584466"/>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3857727" y="1584466"/>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3920064" y="1708464"/>
            <a:ext cx="306038" cy="836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1263740" y="2942243"/>
            <a:ext cx="1091826" cy="288092"/>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3030076" y="3173790"/>
            <a:ext cx="1091826" cy="288092"/>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1784200" y="2350430"/>
            <a:ext cx="0" cy="264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3922165" y="1415830"/>
                <a:ext cx="269145" cy="252966"/>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3922165" y="1415830"/>
                <a:ext cx="269145" cy="252966"/>
              </a:xfrm>
              <a:prstGeom prst="rect">
                <a:avLst/>
              </a:prstGeom>
              <a:blipFill>
                <a:blip r:embed="rId7"/>
                <a:stretch>
                  <a:fillRect l="-28889" r="-17778" b="-45238"/>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2FEB9F02-443F-2B9F-691C-DC993E79E565}"/>
              </a:ext>
            </a:extLst>
          </p:cNvPr>
          <p:cNvCxnSpPr>
            <a:cxnSpLocks/>
          </p:cNvCxnSpPr>
          <p:nvPr/>
        </p:nvCxnSpPr>
        <p:spPr>
          <a:xfrm flipV="1">
            <a:off x="1265215" y="2345486"/>
            <a:ext cx="544099" cy="40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A36047A-BBA9-AC53-6F04-E676FA157395}"/>
              </a:ext>
            </a:extLst>
          </p:cNvPr>
          <p:cNvCxnSpPr>
            <a:cxnSpLocks/>
          </p:cNvCxnSpPr>
          <p:nvPr/>
        </p:nvCxnSpPr>
        <p:spPr>
          <a:xfrm>
            <a:off x="1265215" y="2226979"/>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6BB7721-ED54-1E28-F829-901B77499E89}"/>
              </a:ext>
            </a:extLst>
          </p:cNvPr>
          <p:cNvCxnSpPr>
            <a:cxnSpLocks/>
          </p:cNvCxnSpPr>
          <p:nvPr/>
        </p:nvCxnSpPr>
        <p:spPr>
          <a:xfrm>
            <a:off x="1202585" y="2226979"/>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624DED2-B047-6207-649D-8B1FA7D41FDF}"/>
              </a:ext>
            </a:extLst>
          </p:cNvPr>
          <p:cNvCxnSpPr>
            <a:cxnSpLocks/>
          </p:cNvCxnSpPr>
          <p:nvPr/>
        </p:nvCxnSpPr>
        <p:spPr>
          <a:xfrm flipV="1">
            <a:off x="710219" y="2347968"/>
            <a:ext cx="497322" cy="369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51" name="TextBox 41">
            <a:extLst>
              <a:ext uri="{FF2B5EF4-FFF2-40B4-BE49-F238E27FC236}">
                <a16:creationId xmlns:a16="http://schemas.microsoft.com/office/drawing/2014/main" id="{30C43CF4-0D73-8272-2C87-12310128E36B}"/>
              </a:ext>
            </a:extLst>
          </p:cNvPr>
          <p:cNvSpPr txBox="1"/>
          <p:nvPr/>
        </p:nvSpPr>
        <p:spPr>
          <a:xfrm>
            <a:off x="-51216" y="2886564"/>
            <a:ext cx="663964" cy="73866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rgbClr val="FF0000"/>
                </a:solidFill>
                <a:highlight>
                  <a:srgbClr val="FFFF00"/>
                </a:highlight>
              </a:rPr>
              <a:t>AC</a:t>
            </a:r>
          </a:p>
          <a:p>
            <a:pPr algn="ctr"/>
            <a:r>
              <a:rPr lang="en-US" dirty="0"/>
              <a:t>Input</a:t>
            </a:r>
          </a:p>
          <a:p>
            <a:pPr algn="ctr"/>
            <a:r>
              <a:rPr lang="en-US" b="1" dirty="0">
                <a:solidFill>
                  <a:srgbClr val="FF0000"/>
                </a:solidFill>
              </a:rPr>
              <a:t>10mV</a:t>
            </a:r>
          </a:p>
        </p:txBody>
      </p:sp>
      <p:sp>
        <p:nvSpPr>
          <p:cNvPr id="94" name="Oval 93">
            <a:extLst>
              <a:ext uri="{FF2B5EF4-FFF2-40B4-BE49-F238E27FC236}">
                <a16:creationId xmlns:a16="http://schemas.microsoft.com/office/drawing/2014/main" id="{483C253C-7155-3808-5BFA-71BB9F87664A}"/>
              </a:ext>
            </a:extLst>
          </p:cNvPr>
          <p:cNvSpPr/>
          <p:nvPr/>
        </p:nvSpPr>
        <p:spPr>
          <a:xfrm>
            <a:off x="481981" y="2847051"/>
            <a:ext cx="445124" cy="429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95" name="Straight Connector 94">
            <a:extLst>
              <a:ext uri="{FF2B5EF4-FFF2-40B4-BE49-F238E27FC236}">
                <a16:creationId xmlns:a16="http://schemas.microsoft.com/office/drawing/2014/main" id="{CDFD34AC-05F6-19A3-BC74-9BDA0E5C2CE0}"/>
              </a:ext>
            </a:extLst>
          </p:cNvPr>
          <p:cNvCxnSpPr>
            <a:cxnSpLocks/>
            <a:endCxn id="94" idx="0"/>
          </p:cNvCxnSpPr>
          <p:nvPr/>
        </p:nvCxnSpPr>
        <p:spPr>
          <a:xfrm flipH="1">
            <a:off x="704543" y="2347968"/>
            <a:ext cx="5675" cy="499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8C94D0B-8428-24B3-E16F-3E5975030F15}"/>
              </a:ext>
            </a:extLst>
          </p:cNvPr>
          <p:cNvCxnSpPr>
            <a:cxnSpLocks/>
          </p:cNvCxnSpPr>
          <p:nvPr/>
        </p:nvCxnSpPr>
        <p:spPr>
          <a:xfrm flipH="1">
            <a:off x="694742" y="3276957"/>
            <a:ext cx="5675" cy="499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Freeform: Shape 96">
            <a:extLst>
              <a:ext uri="{FF2B5EF4-FFF2-40B4-BE49-F238E27FC236}">
                <a16:creationId xmlns:a16="http://schemas.microsoft.com/office/drawing/2014/main" id="{4C084698-9D88-6674-5598-7292E757CB22}"/>
              </a:ext>
            </a:extLst>
          </p:cNvPr>
          <p:cNvSpPr/>
          <p:nvPr/>
        </p:nvSpPr>
        <p:spPr>
          <a:xfrm>
            <a:off x="570633" y="2942255"/>
            <a:ext cx="259158" cy="233312"/>
          </a:xfrm>
          <a:custGeom>
            <a:avLst/>
            <a:gdLst>
              <a:gd name="connsiteX0" fmla="*/ 0 w 315310"/>
              <a:gd name="connsiteY0" fmla="*/ 283779 h 283865"/>
              <a:gd name="connsiteX1" fmla="*/ 70945 w 315310"/>
              <a:gd name="connsiteY1" fmla="*/ 0 h 283865"/>
              <a:gd name="connsiteX2" fmla="*/ 220717 w 315310"/>
              <a:gd name="connsiteY2" fmla="*/ 283779 h 283865"/>
              <a:gd name="connsiteX3" fmla="*/ 315310 w 315310"/>
              <a:gd name="connsiteY3" fmla="*/ 23648 h 283865"/>
            </a:gdLst>
            <a:ahLst/>
            <a:cxnLst>
              <a:cxn ang="0">
                <a:pos x="connsiteX0" y="connsiteY0"/>
              </a:cxn>
              <a:cxn ang="0">
                <a:pos x="connsiteX1" y="connsiteY1"/>
              </a:cxn>
              <a:cxn ang="0">
                <a:pos x="connsiteX2" y="connsiteY2"/>
              </a:cxn>
              <a:cxn ang="0">
                <a:pos x="connsiteX3" y="connsiteY3"/>
              </a:cxn>
            </a:cxnLst>
            <a:rect l="l" t="t" r="r" b="b"/>
            <a:pathLst>
              <a:path w="315310" h="283865">
                <a:moveTo>
                  <a:pt x="0" y="283779"/>
                </a:moveTo>
                <a:cubicBezTo>
                  <a:pt x="17079" y="141889"/>
                  <a:pt x="34159" y="0"/>
                  <a:pt x="70945" y="0"/>
                </a:cubicBezTo>
                <a:cubicBezTo>
                  <a:pt x="107731" y="0"/>
                  <a:pt x="179990" y="279838"/>
                  <a:pt x="220717" y="283779"/>
                </a:cubicBezTo>
                <a:cubicBezTo>
                  <a:pt x="261444" y="287720"/>
                  <a:pt x="288377" y="155684"/>
                  <a:pt x="315310" y="236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94B984FF-5A0A-293B-EAE4-76FD67CF4FF2}"/>
              </a:ext>
            </a:extLst>
          </p:cNvPr>
          <p:cNvSpPr txBox="1"/>
          <p:nvPr/>
        </p:nvSpPr>
        <p:spPr>
          <a:xfrm>
            <a:off x="1739799" y="2092607"/>
            <a:ext cx="482267" cy="307777"/>
          </a:xfrm>
          <a:prstGeom prst="rect">
            <a:avLst/>
          </a:prstGeom>
          <a:noFill/>
        </p:spPr>
        <p:txBody>
          <a:bodyPr wrap="square">
            <a:spAutoFit/>
          </a:bodyPr>
          <a:lstStyle/>
          <a:p>
            <a:pPr algn="ctr"/>
            <a:r>
              <a:rPr lang="en-US" dirty="0">
                <a:solidFill>
                  <a:srgbClr val="FF0000"/>
                </a:solidFill>
                <a:highlight>
                  <a:srgbClr val="FFFF00"/>
                </a:highlight>
              </a:rPr>
              <a:t>DC</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FD98FD1-07A3-A4C0-7E0A-91D44EAF5A87}"/>
                  </a:ext>
                </a:extLst>
              </p:cNvPr>
              <p:cNvSpPr txBox="1"/>
              <p:nvPr/>
            </p:nvSpPr>
            <p:spPr>
              <a:xfrm rot="16200000">
                <a:off x="410294" y="1266081"/>
                <a:ext cx="1333129" cy="361253"/>
              </a:xfrm>
              <a:prstGeom prst="rect">
                <a:avLst/>
              </a:prstGeom>
              <a:noFill/>
              <a:ln>
                <a:solidFill>
                  <a:srgbClr val="0000FF"/>
                </a:solidFill>
              </a:ln>
            </p:spPr>
            <p:txBody>
              <a:bodyPr wrap="square">
                <a:spAutoFit/>
              </a:bodyPr>
              <a:lstStyle/>
              <a:p>
                <a:pPr lvl="0" algn="just"/>
                <a14:m>
                  <m:oMathPara xmlns:m="http://schemas.openxmlformats.org/officeDocument/2006/math">
                    <m:oMathParaPr>
                      <m:jc m:val="centerGroup"/>
                    </m:oMathParaPr>
                    <m:oMath xmlns:m="http://schemas.openxmlformats.org/officeDocument/2006/math">
                      <m:sSub>
                        <m:sSubPr>
                          <m:ctrlPr>
                            <a:rPr lang="en-US" sz="1600" b="1" i="1" smtClean="0">
                              <a:solidFill>
                                <a:srgbClr val="FF0000"/>
                              </a:solidFill>
                              <a:latin typeface="Cambria Math" panose="02040503050406030204" pitchFamily="18" charset="0"/>
                            </a:rPr>
                          </m:ctrlPr>
                        </m:sSubPr>
                        <m:e>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𝑰</m:t>
                              </m:r>
                            </m:e>
                            <m:sub>
                              <m:r>
                                <a:rPr lang="en-US" sz="1600" b="1" i="1" smtClean="0">
                                  <a:solidFill>
                                    <a:srgbClr val="FF0000"/>
                                  </a:solidFill>
                                  <a:latin typeface="Cambria Math" panose="02040503050406030204" pitchFamily="18" charset="0"/>
                                </a:rPr>
                                <m:t>𝑹</m:t>
                              </m:r>
                            </m:sub>
                          </m:sSub>
                        </m:e>
                        <m:sub>
                          <m:r>
                            <a:rPr lang="en-US" sz="1600" b="1" i="1" smtClean="0">
                              <a:solidFill>
                                <a:srgbClr val="FF0000"/>
                              </a:solidFill>
                              <a:latin typeface="Cambria Math" panose="02040503050406030204" pitchFamily="18" charset="0"/>
                            </a:rPr>
                            <m:t>𝟏</m:t>
                          </m:r>
                        </m:sub>
                      </m:sSub>
                      <m:r>
                        <a:rPr lang="en-US" sz="1600" b="1" i="1" smtClean="0">
                          <a:solidFill>
                            <a:srgbClr val="FF0000"/>
                          </a:solidFill>
                          <a:latin typeface="Cambria Math" panose="02040503050406030204" pitchFamily="18" charset="0"/>
                        </a:rPr>
                        <m:t>=</m:t>
                      </m:r>
                      <m:r>
                        <a:rPr lang="en-US" sz="1600" b="1" i="0" smtClean="0">
                          <a:solidFill>
                            <a:srgbClr val="FF0000"/>
                          </a:solidFill>
                          <a:latin typeface="Cambria Math" panose="02040503050406030204" pitchFamily="18" charset="0"/>
                          <a:ea typeface="Cambria Math" panose="02040503050406030204" pitchFamily="18" charset="0"/>
                        </a:rPr>
                        <m:t>𝟕𝟓</m:t>
                      </m:r>
                      <m:r>
                        <a:rPr lang="el-GR" sz="1600" b="1" i="1">
                          <a:solidFill>
                            <a:srgbClr val="FF0000"/>
                          </a:solidFill>
                          <a:latin typeface="Cambria Math" panose="02040503050406030204" pitchFamily="18" charset="0"/>
                          <a:ea typeface="Cambria Math" panose="02040503050406030204" pitchFamily="18" charset="0"/>
                        </a:rPr>
                        <m:t>𝝁</m:t>
                      </m:r>
                      <m:r>
                        <a:rPr lang="en-US" sz="1600" b="1">
                          <a:solidFill>
                            <a:srgbClr val="FF0000"/>
                          </a:solidFill>
                          <a:latin typeface="Cambria Math" panose="02040503050406030204" pitchFamily="18" charset="0"/>
                          <a:ea typeface="Cambria Math" panose="02040503050406030204" pitchFamily="18" charset="0"/>
                        </a:rPr>
                        <m:t>𝐀</m:t>
                      </m:r>
                    </m:oMath>
                  </m:oMathPara>
                </a14:m>
                <a:endParaRPr lang="en-US" sz="1600" b="1" dirty="0">
                  <a:solidFill>
                    <a:srgbClr val="0000FF"/>
                  </a:solidFill>
                </a:endParaRPr>
              </a:p>
            </p:txBody>
          </p:sp>
        </mc:Choice>
        <mc:Fallback xmlns="">
          <p:sp>
            <p:nvSpPr>
              <p:cNvPr id="56" name="TextBox 55">
                <a:extLst>
                  <a:ext uri="{FF2B5EF4-FFF2-40B4-BE49-F238E27FC236}">
                    <a16:creationId xmlns:a16="http://schemas.microsoft.com/office/drawing/2014/main" id="{8FD98FD1-07A3-A4C0-7E0A-91D44EAF5A87}"/>
                  </a:ext>
                </a:extLst>
              </p:cNvPr>
              <p:cNvSpPr txBox="1">
                <a:spLocks noRot="1" noChangeAspect="1" noMove="1" noResize="1" noEditPoints="1" noAdjustHandles="1" noChangeArrowheads="1" noChangeShapeType="1" noTextEdit="1"/>
              </p:cNvSpPr>
              <p:nvPr/>
            </p:nvSpPr>
            <p:spPr>
              <a:xfrm rot="16200000">
                <a:off x="410294" y="1266081"/>
                <a:ext cx="1333129" cy="361253"/>
              </a:xfrm>
              <a:prstGeom prst="rect">
                <a:avLst/>
              </a:prstGeom>
              <a:blipFill>
                <a:blip r:embed="rId9"/>
                <a:stretch>
                  <a:fillRect/>
                </a:stretch>
              </a:blipFill>
              <a:ln>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C8CDDBA8-BD51-FCEA-CAFA-DBA3C04CBA98}"/>
                  </a:ext>
                </a:extLst>
              </p:cNvPr>
              <p:cNvSpPr txBox="1"/>
              <p:nvPr/>
            </p:nvSpPr>
            <p:spPr>
              <a:xfrm>
                <a:off x="1840204" y="2397538"/>
                <a:ext cx="714553" cy="411779"/>
              </a:xfrm>
              <a:prstGeom prst="rect">
                <a:avLst/>
              </a:prstGeom>
              <a:noFill/>
              <a:ln w="19050">
                <a:solidFill>
                  <a:srgbClr val="0000F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050" i="1" smtClean="0">
                              <a:latin typeface="Cambria Math" panose="02040503050406030204" pitchFamily="18" charset="0"/>
                            </a:rPr>
                          </m:ctrlPr>
                        </m:sSubPr>
                        <m:e>
                          <m:r>
                            <a:rPr lang="en-US" sz="1050" b="0" i="1" smtClean="0">
                              <a:latin typeface="Cambria Math" panose="02040503050406030204" pitchFamily="18" charset="0"/>
                            </a:rPr>
                            <m:t>𝐼</m:t>
                          </m:r>
                        </m:e>
                        <m:sub>
                          <m:r>
                            <a:rPr lang="en-US" sz="1050" b="0" i="1" smtClean="0">
                              <a:latin typeface="Cambria Math" panose="02040503050406030204" pitchFamily="18" charset="0"/>
                            </a:rPr>
                            <m:t>𝐵</m:t>
                          </m:r>
                        </m:sub>
                      </m:sSub>
                      <m:r>
                        <a:rPr lang="en-US" sz="1050" b="1" i="1" smtClean="0">
                          <a:latin typeface="Cambria Math" panose="02040503050406030204" pitchFamily="18" charset="0"/>
                        </a:rPr>
                        <m:t>=</m:t>
                      </m:r>
                      <m:r>
                        <a:rPr lang="en-US" sz="1050" b="1" i="1" smtClean="0">
                          <a:solidFill>
                            <a:srgbClr val="FF0000"/>
                          </a:solidFill>
                          <a:latin typeface="Cambria Math" panose="02040503050406030204" pitchFamily="18" charset="0"/>
                        </a:rPr>
                        <m:t>𝟕</m:t>
                      </m:r>
                      <m:r>
                        <a:rPr lang="en-US" sz="1050" b="1" i="1" smtClean="0">
                          <a:solidFill>
                            <a:srgbClr val="FF0000"/>
                          </a:solidFill>
                          <a:latin typeface="Cambria Math" panose="02040503050406030204" pitchFamily="18" charset="0"/>
                        </a:rPr>
                        <m:t>.</m:t>
                      </m:r>
                      <m:r>
                        <a:rPr lang="en-US" sz="1050" b="1" i="1" smtClean="0">
                          <a:solidFill>
                            <a:srgbClr val="FF0000"/>
                          </a:solidFill>
                          <a:latin typeface="Cambria Math" panose="02040503050406030204" pitchFamily="18" charset="0"/>
                        </a:rPr>
                        <m:t>𝟓</m:t>
                      </m:r>
                      <m:r>
                        <a:rPr lang="en-US" sz="1050" b="1" i="1" smtClean="0">
                          <a:solidFill>
                            <a:srgbClr val="FF0000"/>
                          </a:solidFill>
                          <a:latin typeface="Cambria Math" panose="02040503050406030204" pitchFamily="18" charset="0"/>
                          <a:ea typeface="Cambria Math" panose="02040503050406030204" pitchFamily="18" charset="0"/>
                        </a:rPr>
                        <m:t>𝝁</m:t>
                      </m:r>
                      <m:r>
                        <a:rPr lang="en-US" sz="1050" b="1" i="1" smtClean="0">
                          <a:solidFill>
                            <a:srgbClr val="FF0000"/>
                          </a:solidFill>
                          <a:latin typeface="Cambria Math" panose="02040503050406030204" pitchFamily="18" charset="0"/>
                        </a:rPr>
                        <m:t>𝑨</m:t>
                      </m:r>
                    </m:oMath>
                  </m:oMathPara>
                </a14:m>
                <a:endParaRPr lang="en-US" sz="1050" dirty="0"/>
              </a:p>
            </p:txBody>
          </p:sp>
        </mc:Choice>
        <mc:Fallback xmlns="">
          <p:sp>
            <p:nvSpPr>
              <p:cNvPr id="99" name="TextBox 98">
                <a:extLst>
                  <a:ext uri="{FF2B5EF4-FFF2-40B4-BE49-F238E27FC236}">
                    <a16:creationId xmlns:a16="http://schemas.microsoft.com/office/drawing/2014/main" id="{C8CDDBA8-BD51-FCEA-CAFA-DBA3C04CBA98}"/>
                  </a:ext>
                </a:extLst>
              </p:cNvPr>
              <p:cNvSpPr txBox="1">
                <a:spLocks noRot="1" noChangeAspect="1" noMove="1" noResize="1" noEditPoints="1" noAdjustHandles="1" noChangeArrowheads="1" noChangeShapeType="1" noTextEdit="1"/>
              </p:cNvSpPr>
              <p:nvPr/>
            </p:nvSpPr>
            <p:spPr>
              <a:xfrm>
                <a:off x="1840204" y="2397538"/>
                <a:ext cx="714553" cy="411779"/>
              </a:xfrm>
              <a:prstGeom prst="rect">
                <a:avLst/>
              </a:prstGeom>
              <a:blipFill>
                <a:blip r:embed="rId11"/>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26">
                <a:extLst>
                  <a:ext uri="{FF2B5EF4-FFF2-40B4-BE49-F238E27FC236}">
                    <a16:creationId xmlns:a16="http://schemas.microsoft.com/office/drawing/2014/main" id="{60930AAD-9E9B-249F-1D92-9C11A99FF550}"/>
                  </a:ext>
                </a:extLst>
              </p:cNvPr>
              <p:cNvSpPr txBox="1"/>
              <p:nvPr/>
            </p:nvSpPr>
            <p:spPr>
              <a:xfrm>
                <a:off x="2134406" y="2832209"/>
                <a:ext cx="876971" cy="1846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𝑉</m:t>
                          </m:r>
                        </m:e>
                        <m:sub>
                          <m:r>
                            <a:rPr lang="en-US" sz="1200" b="0" i="1" smtClean="0">
                              <a:solidFill>
                                <a:srgbClr val="FF0000"/>
                              </a:solidFill>
                              <a:latin typeface="Cambria Math" panose="02040503050406030204" pitchFamily="18" charset="0"/>
                            </a:rPr>
                            <m:t>𝐵𝐸</m:t>
                          </m:r>
                        </m:sub>
                      </m:sSub>
                      <m:r>
                        <a:rPr lang="en-US" sz="1200" b="0" i="1" smtClean="0">
                          <a:solidFill>
                            <a:srgbClr val="FF0000"/>
                          </a:solidFill>
                          <a:latin typeface="Cambria Math" panose="02040503050406030204" pitchFamily="18" charset="0"/>
                        </a:rPr>
                        <m:t>=0.6</m:t>
                      </m:r>
                      <m:r>
                        <a:rPr lang="en-US" sz="1200" b="0" i="1" smtClean="0">
                          <a:solidFill>
                            <a:srgbClr val="FF0000"/>
                          </a:solidFill>
                          <a:latin typeface="Cambria Math" panose="02040503050406030204" pitchFamily="18" charset="0"/>
                        </a:rPr>
                        <m:t>𝑉</m:t>
                      </m:r>
                    </m:oMath>
                  </m:oMathPara>
                </a14:m>
                <a:endParaRPr lang="en-US" sz="1200" dirty="0">
                  <a:solidFill>
                    <a:srgbClr val="FF0000"/>
                  </a:solidFill>
                </a:endParaRPr>
              </a:p>
            </p:txBody>
          </p:sp>
        </mc:Choice>
        <mc:Fallback xmlns="">
          <p:sp>
            <p:nvSpPr>
              <p:cNvPr id="100" name="TextBox 26">
                <a:extLst>
                  <a:ext uri="{FF2B5EF4-FFF2-40B4-BE49-F238E27FC236}">
                    <a16:creationId xmlns:a16="http://schemas.microsoft.com/office/drawing/2014/main" id="{60930AAD-9E9B-249F-1D92-9C11A99FF550}"/>
                  </a:ext>
                </a:extLst>
              </p:cNvPr>
              <p:cNvSpPr txBox="1">
                <a:spLocks noRot="1" noChangeAspect="1" noMove="1" noResize="1" noEditPoints="1" noAdjustHandles="1" noChangeArrowheads="1" noChangeShapeType="1" noTextEdit="1"/>
              </p:cNvSpPr>
              <p:nvPr/>
            </p:nvSpPr>
            <p:spPr>
              <a:xfrm>
                <a:off x="2134406" y="2832209"/>
                <a:ext cx="876971" cy="184666"/>
              </a:xfrm>
              <a:prstGeom prst="rect">
                <a:avLst/>
              </a:prstGeom>
              <a:blipFill>
                <a:blip r:embed="rId12"/>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15">
                <a:extLst>
                  <a:ext uri="{FF2B5EF4-FFF2-40B4-BE49-F238E27FC236}">
                    <a16:creationId xmlns:a16="http://schemas.microsoft.com/office/drawing/2014/main" id="{862F3B28-6BDA-9055-DEEA-C4F6311EECAB}"/>
                  </a:ext>
                </a:extLst>
              </p:cNvPr>
              <p:cNvSpPr txBox="1"/>
              <p:nvPr/>
            </p:nvSpPr>
            <p:spPr>
              <a:xfrm>
                <a:off x="3758337" y="3391601"/>
                <a:ext cx="1091487"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=1</m:t>
                      </m:r>
                      <m:r>
                        <a:rPr lang="en-US" sz="2000" b="0" i="1" smtClean="0">
                          <a:latin typeface="Cambria Math" panose="02040503050406030204" pitchFamily="18" charset="0"/>
                        </a:rPr>
                        <m:t>𝑘</m:t>
                      </m:r>
                      <m:r>
                        <m:rPr>
                          <m:sty m:val="p"/>
                        </m:rPr>
                        <a:rPr lang="el-GR" sz="2000" b="0" i="1" smtClean="0">
                          <a:latin typeface="Cambria Math" panose="02040503050406030204" pitchFamily="18" charset="0"/>
                        </a:rPr>
                        <m:t>Ω</m:t>
                      </m:r>
                    </m:oMath>
                  </m:oMathPara>
                </a14:m>
                <a:endParaRPr lang="en-US" sz="2000" dirty="0"/>
              </a:p>
            </p:txBody>
          </p:sp>
        </mc:Choice>
        <mc:Fallback xmlns="">
          <p:sp>
            <p:nvSpPr>
              <p:cNvPr id="103" name="TextBox 115">
                <a:extLst>
                  <a:ext uri="{FF2B5EF4-FFF2-40B4-BE49-F238E27FC236}">
                    <a16:creationId xmlns:a16="http://schemas.microsoft.com/office/drawing/2014/main" id="{862F3B28-6BDA-9055-DEEA-C4F6311EECAB}"/>
                  </a:ext>
                </a:extLst>
              </p:cNvPr>
              <p:cNvSpPr txBox="1">
                <a:spLocks noRot="1" noChangeAspect="1" noMove="1" noResize="1" noEditPoints="1" noAdjustHandles="1" noChangeArrowheads="1" noChangeShapeType="1" noTextEdit="1"/>
              </p:cNvSpPr>
              <p:nvPr/>
            </p:nvSpPr>
            <p:spPr>
              <a:xfrm>
                <a:off x="3758337" y="3391601"/>
                <a:ext cx="1091487" cy="307777"/>
              </a:xfrm>
              <a:prstGeom prst="rect">
                <a:avLst/>
              </a:prstGeom>
              <a:blipFill>
                <a:blip r:embed="rId13"/>
                <a:stretch>
                  <a:fillRect l="-7143" r="-6593" b="-14815"/>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24">
                <a:extLst>
                  <a:ext uri="{FF2B5EF4-FFF2-40B4-BE49-F238E27FC236}">
                    <a16:creationId xmlns:a16="http://schemas.microsoft.com/office/drawing/2014/main" id="{60B13F87-9674-E371-8D85-84C992C52DF9}"/>
                  </a:ext>
                </a:extLst>
              </p:cNvPr>
              <p:cNvSpPr txBox="1"/>
              <p:nvPr/>
            </p:nvSpPr>
            <p:spPr>
              <a:xfrm>
                <a:off x="3755653" y="3107049"/>
                <a:ext cx="1375122" cy="246221"/>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0</m:t>
                      </m:r>
                      <m:r>
                        <a:rPr lang="en-US" sz="1600" b="0" i="1" smtClean="0">
                          <a:latin typeface="Cambria Math" panose="02040503050406030204" pitchFamily="18" charset="0"/>
                        </a:rPr>
                        <m:t>.75 </m:t>
                      </m:r>
                      <m:r>
                        <a:rPr lang="en-US" sz="1600" b="0" i="1" smtClean="0">
                          <a:latin typeface="Cambria Math" panose="02040503050406030204" pitchFamily="18" charset="0"/>
                        </a:rPr>
                        <m:t>𝑉</m:t>
                      </m:r>
                      <m:r>
                        <a:rPr lang="en-US" sz="1600" b="0" i="1" smtClean="0">
                          <a:latin typeface="Cambria Math" panose="02040503050406030204" pitchFamily="18" charset="0"/>
                        </a:rPr>
                        <m:t>+10</m:t>
                      </m:r>
                      <m:r>
                        <a:rPr lang="en-US" sz="1600" b="0" i="1" smtClean="0">
                          <a:latin typeface="Cambria Math" panose="02040503050406030204" pitchFamily="18" charset="0"/>
                        </a:rPr>
                        <m:t>𝑚𝑉</m:t>
                      </m:r>
                    </m:oMath>
                  </m:oMathPara>
                </a14:m>
                <a:endParaRPr lang="en-US" sz="1600" dirty="0"/>
              </a:p>
            </p:txBody>
          </p:sp>
        </mc:Choice>
        <mc:Fallback xmlns="">
          <p:sp>
            <p:nvSpPr>
              <p:cNvPr id="104" name="TextBox 24">
                <a:extLst>
                  <a:ext uri="{FF2B5EF4-FFF2-40B4-BE49-F238E27FC236}">
                    <a16:creationId xmlns:a16="http://schemas.microsoft.com/office/drawing/2014/main" id="{60B13F87-9674-E371-8D85-84C992C52DF9}"/>
                  </a:ext>
                </a:extLst>
              </p:cNvPr>
              <p:cNvSpPr txBox="1">
                <a:spLocks noRot="1" noChangeAspect="1" noMove="1" noResize="1" noEditPoints="1" noAdjustHandles="1" noChangeArrowheads="1" noChangeShapeType="1" noTextEdit="1"/>
              </p:cNvSpPr>
              <p:nvPr/>
            </p:nvSpPr>
            <p:spPr>
              <a:xfrm>
                <a:off x="3755653" y="3107049"/>
                <a:ext cx="1375122" cy="246221"/>
              </a:xfrm>
              <a:prstGeom prst="rect">
                <a:avLst/>
              </a:prstGeom>
              <a:blipFill>
                <a:blip r:embed="rId14"/>
                <a:stretch>
                  <a:fillRect l="-2620" r="-1747" b="-4651"/>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02B0F70B-8546-19F3-7CDD-560EB41A0EF8}"/>
                  </a:ext>
                </a:extLst>
              </p:cNvPr>
              <p:cNvSpPr txBox="1"/>
              <p:nvPr/>
            </p:nvSpPr>
            <p:spPr>
              <a:xfrm>
                <a:off x="2105659" y="3382127"/>
                <a:ext cx="1276492" cy="307777"/>
              </a:xfrm>
              <a:prstGeom prst="rect">
                <a:avLst/>
              </a:prstGeom>
              <a:noFill/>
              <a:ln w="19050">
                <a:solidFill>
                  <a:srgbClr val="0000F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𝐸</m:t>
                          </m:r>
                        </m:sub>
                      </m:sSub>
                      <m:r>
                        <a:rPr lang="en-US" i="1">
                          <a:latin typeface="Cambria Math" panose="02040503050406030204" pitchFamily="18" charset="0"/>
                        </a:rPr>
                        <m:t>=</m:t>
                      </m:r>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𝟕𝟓</m:t>
                      </m:r>
                      <m:r>
                        <a:rPr lang="en-US" sz="1400" b="1" i="1" smtClean="0">
                          <a:solidFill>
                            <a:srgbClr val="FF0000"/>
                          </a:solidFill>
                          <a:latin typeface="Cambria Math" panose="02040503050406030204" pitchFamily="18" charset="0"/>
                        </a:rPr>
                        <m:t>𝒎𝑨</m:t>
                      </m:r>
                    </m:oMath>
                  </m:oMathPara>
                </a14:m>
                <a:endParaRPr lang="en-US" dirty="0"/>
              </a:p>
            </p:txBody>
          </p:sp>
        </mc:Choice>
        <mc:Fallback xmlns="">
          <p:sp>
            <p:nvSpPr>
              <p:cNvPr id="105" name="TextBox 104">
                <a:extLst>
                  <a:ext uri="{FF2B5EF4-FFF2-40B4-BE49-F238E27FC236}">
                    <a16:creationId xmlns:a16="http://schemas.microsoft.com/office/drawing/2014/main" id="{02B0F70B-8546-19F3-7CDD-560EB41A0EF8}"/>
                  </a:ext>
                </a:extLst>
              </p:cNvPr>
              <p:cNvSpPr txBox="1">
                <a:spLocks noRot="1" noChangeAspect="1" noMove="1" noResize="1" noEditPoints="1" noAdjustHandles="1" noChangeArrowheads="1" noChangeShapeType="1" noTextEdit="1"/>
              </p:cNvSpPr>
              <p:nvPr/>
            </p:nvSpPr>
            <p:spPr>
              <a:xfrm>
                <a:off x="2105659" y="3382127"/>
                <a:ext cx="1276492" cy="307777"/>
              </a:xfrm>
              <a:prstGeom prst="rect">
                <a:avLst/>
              </a:prstGeom>
              <a:blipFill>
                <a:blip r:embed="rId15"/>
                <a:stretch>
                  <a:fillRect/>
                </a:stretch>
              </a:blipFill>
              <a:ln w="19050">
                <a:solidFill>
                  <a:srgbClr val="0000FF"/>
                </a:solidFill>
              </a:ln>
            </p:spPr>
            <p:txBody>
              <a:bodyPr/>
              <a:lstStyle/>
              <a:p>
                <a:r>
                  <a:rPr lang="en-US">
                    <a:noFill/>
                  </a:rPr>
                  <a:t> </a:t>
                </a:r>
              </a:p>
            </p:txBody>
          </p:sp>
        </mc:Fallback>
      </mc:AlternateContent>
      <p:sp>
        <p:nvSpPr>
          <p:cNvPr id="106" name="TextBox 105">
            <a:extLst>
              <a:ext uri="{FF2B5EF4-FFF2-40B4-BE49-F238E27FC236}">
                <a16:creationId xmlns:a16="http://schemas.microsoft.com/office/drawing/2014/main" id="{D538471E-C80A-7689-3701-97B50802CAF2}"/>
              </a:ext>
            </a:extLst>
          </p:cNvPr>
          <p:cNvSpPr txBox="1"/>
          <p:nvPr/>
        </p:nvSpPr>
        <p:spPr>
          <a:xfrm>
            <a:off x="3161907" y="1529217"/>
            <a:ext cx="282038" cy="307777"/>
          </a:xfrm>
          <a:prstGeom prst="rect">
            <a:avLst/>
          </a:prstGeom>
          <a:noFill/>
        </p:spPr>
        <p:txBody>
          <a:bodyPr wrap="square">
            <a:spAutoFit/>
          </a:bodyPr>
          <a:lstStyle/>
          <a:p>
            <a:pPr algn="ctr"/>
            <a:r>
              <a:rPr lang="en-US" dirty="0">
                <a:solidFill>
                  <a:srgbClr val="FF0000"/>
                </a:solidFill>
                <a:highlight>
                  <a:srgbClr val="FFFF00"/>
                </a:highlight>
              </a:rPr>
              <a:t>C</a:t>
            </a:r>
          </a:p>
        </p:txBody>
      </p:sp>
      <p:sp>
        <p:nvSpPr>
          <p:cNvPr id="107" name="TextBox 106">
            <a:extLst>
              <a:ext uri="{FF2B5EF4-FFF2-40B4-BE49-F238E27FC236}">
                <a16:creationId xmlns:a16="http://schemas.microsoft.com/office/drawing/2014/main" id="{402AD1F9-685F-DD2E-B501-C2814431FA7E}"/>
              </a:ext>
            </a:extLst>
          </p:cNvPr>
          <p:cNvSpPr txBox="1"/>
          <p:nvPr/>
        </p:nvSpPr>
        <p:spPr>
          <a:xfrm>
            <a:off x="3623914" y="2756308"/>
            <a:ext cx="240024" cy="307777"/>
          </a:xfrm>
          <a:prstGeom prst="rect">
            <a:avLst/>
          </a:prstGeom>
          <a:noFill/>
        </p:spPr>
        <p:txBody>
          <a:bodyPr wrap="square">
            <a:spAutoFit/>
          </a:bodyPr>
          <a:lstStyle/>
          <a:p>
            <a:pPr algn="ctr"/>
            <a:r>
              <a:rPr lang="en-US" dirty="0">
                <a:solidFill>
                  <a:srgbClr val="FF0000"/>
                </a:solidFill>
                <a:highlight>
                  <a:srgbClr val="FFFF00"/>
                </a:highlight>
              </a:rPr>
              <a:t>E</a:t>
            </a:r>
          </a:p>
        </p:txBody>
      </p:sp>
      <p:sp>
        <p:nvSpPr>
          <p:cNvPr id="108" name="TextBox 107">
            <a:extLst>
              <a:ext uri="{FF2B5EF4-FFF2-40B4-BE49-F238E27FC236}">
                <a16:creationId xmlns:a16="http://schemas.microsoft.com/office/drawing/2014/main" id="{FD156E20-3E25-70EE-A33E-C2ACEA3CB5D9}"/>
              </a:ext>
            </a:extLst>
          </p:cNvPr>
          <p:cNvSpPr txBox="1"/>
          <p:nvPr/>
        </p:nvSpPr>
        <p:spPr>
          <a:xfrm>
            <a:off x="2247329" y="2029584"/>
            <a:ext cx="482267" cy="307777"/>
          </a:xfrm>
          <a:prstGeom prst="rect">
            <a:avLst/>
          </a:prstGeom>
          <a:noFill/>
        </p:spPr>
        <p:txBody>
          <a:bodyPr wrap="square">
            <a:spAutoFit/>
          </a:bodyPr>
          <a:lstStyle/>
          <a:p>
            <a:pPr algn="ctr"/>
            <a:r>
              <a:rPr lang="en-US" dirty="0">
                <a:solidFill>
                  <a:srgbClr val="FF0000"/>
                </a:solidFill>
                <a:highlight>
                  <a:srgbClr val="FFFF00"/>
                </a:highlight>
              </a:rPr>
              <a:t>B</a:t>
            </a:r>
          </a:p>
        </p:txBody>
      </p:sp>
      <p:sp>
        <p:nvSpPr>
          <p:cNvPr id="109" name="Oval 108">
            <a:extLst>
              <a:ext uri="{FF2B5EF4-FFF2-40B4-BE49-F238E27FC236}">
                <a16:creationId xmlns:a16="http://schemas.microsoft.com/office/drawing/2014/main" id="{D6D58D88-D78D-64C2-5B93-316E383A60EC}"/>
              </a:ext>
            </a:extLst>
          </p:cNvPr>
          <p:cNvSpPr/>
          <p:nvPr/>
        </p:nvSpPr>
        <p:spPr>
          <a:xfrm>
            <a:off x="3509980" y="2867371"/>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17B23EB-2CC1-F75E-0F88-9BC70244045C}"/>
              </a:ext>
            </a:extLst>
          </p:cNvPr>
          <p:cNvSpPr/>
          <p:nvPr/>
        </p:nvSpPr>
        <p:spPr>
          <a:xfrm>
            <a:off x="3434655" y="1654554"/>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54C567D-C3FE-4515-1E40-126B049D8F21}"/>
              </a:ext>
            </a:extLst>
          </p:cNvPr>
          <p:cNvSpPr/>
          <p:nvPr/>
        </p:nvSpPr>
        <p:spPr>
          <a:xfrm>
            <a:off x="2448398" y="2286385"/>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2" name="TextBox 24">
                <a:extLst>
                  <a:ext uri="{FF2B5EF4-FFF2-40B4-BE49-F238E27FC236}">
                    <a16:creationId xmlns:a16="http://schemas.microsoft.com/office/drawing/2014/main" id="{37475DA8-BCDF-68D8-6EAC-1D3C989E0A6E}"/>
                  </a:ext>
                </a:extLst>
              </p:cNvPr>
              <p:cNvSpPr txBox="1"/>
              <p:nvPr/>
            </p:nvSpPr>
            <p:spPr>
              <a:xfrm>
                <a:off x="3713981" y="890465"/>
                <a:ext cx="1277693"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r>
                        <a:rPr lang="en-US" sz="2000" i="1">
                          <a:latin typeface="Cambria Math" panose="02040503050406030204" pitchFamily="18" charset="0"/>
                        </a:rPr>
                        <m:t>=1</m:t>
                      </m:r>
                      <m:r>
                        <a:rPr lang="en-US" sz="2000" b="0" i="1" smtClean="0">
                          <a:latin typeface="Cambria Math" panose="02040503050406030204" pitchFamily="18" charset="0"/>
                        </a:rPr>
                        <m:t>0</m:t>
                      </m:r>
                      <m:r>
                        <a:rPr lang="en-US" sz="2000" i="1">
                          <a:latin typeface="Cambria Math" panose="02040503050406030204" pitchFamily="18" charset="0"/>
                        </a:rPr>
                        <m:t>𝑘</m:t>
                      </m:r>
                      <m:r>
                        <m:rPr>
                          <m:sty m:val="p"/>
                        </m:rPr>
                        <a:rPr lang="el-GR" sz="2000" i="1">
                          <a:latin typeface="Cambria Math" panose="02040503050406030204" pitchFamily="18" charset="0"/>
                        </a:rPr>
                        <m:t>Ω</m:t>
                      </m:r>
                    </m:oMath>
                  </m:oMathPara>
                </a14:m>
                <a:endParaRPr lang="en-US" sz="2000" dirty="0"/>
              </a:p>
            </p:txBody>
          </p:sp>
        </mc:Choice>
        <mc:Fallback xmlns="">
          <p:sp>
            <p:nvSpPr>
              <p:cNvPr id="112" name="TextBox 24">
                <a:extLst>
                  <a:ext uri="{FF2B5EF4-FFF2-40B4-BE49-F238E27FC236}">
                    <a16:creationId xmlns:a16="http://schemas.microsoft.com/office/drawing/2014/main" id="{37475DA8-BCDF-68D8-6EAC-1D3C989E0A6E}"/>
                  </a:ext>
                </a:extLst>
              </p:cNvPr>
              <p:cNvSpPr txBox="1">
                <a:spLocks noRot="1" noChangeAspect="1" noMove="1" noResize="1" noEditPoints="1" noAdjustHandles="1" noChangeArrowheads="1" noChangeShapeType="1" noTextEdit="1"/>
              </p:cNvSpPr>
              <p:nvPr/>
            </p:nvSpPr>
            <p:spPr>
              <a:xfrm>
                <a:off x="3713981" y="890465"/>
                <a:ext cx="1277693" cy="307777"/>
              </a:xfrm>
              <a:prstGeom prst="rect">
                <a:avLst/>
              </a:prstGeom>
              <a:blipFill>
                <a:blip r:embed="rId16"/>
                <a:stretch>
                  <a:fillRect l="-3286" r="-3286" b="-14815"/>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24">
                <a:extLst>
                  <a:ext uri="{FF2B5EF4-FFF2-40B4-BE49-F238E27FC236}">
                    <a16:creationId xmlns:a16="http://schemas.microsoft.com/office/drawing/2014/main" id="{CEF39F70-6381-8FD0-35D0-3FC80952A260}"/>
                  </a:ext>
                </a:extLst>
              </p:cNvPr>
              <p:cNvSpPr txBox="1"/>
              <p:nvPr/>
            </p:nvSpPr>
            <p:spPr>
              <a:xfrm>
                <a:off x="2731980" y="893304"/>
                <a:ext cx="598202"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113" name="TextBox 24">
                <a:extLst>
                  <a:ext uri="{FF2B5EF4-FFF2-40B4-BE49-F238E27FC236}">
                    <a16:creationId xmlns:a16="http://schemas.microsoft.com/office/drawing/2014/main" id="{CEF39F70-6381-8FD0-35D0-3FC80952A260}"/>
                  </a:ext>
                </a:extLst>
              </p:cNvPr>
              <p:cNvSpPr txBox="1">
                <a:spLocks noRot="1" noChangeAspect="1" noMove="1" noResize="1" noEditPoints="1" noAdjustHandles="1" noChangeArrowheads="1" noChangeShapeType="1" noTextEdit="1"/>
              </p:cNvSpPr>
              <p:nvPr/>
            </p:nvSpPr>
            <p:spPr>
              <a:xfrm>
                <a:off x="2731980" y="893304"/>
                <a:ext cx="598202" cy="307777"/>
              </a:xfrm>
              <a:prstGeom prst="rect">
                <a:avLst/>
              </a:prstGeom>
              <a:blipFill>
                <a:blip r:embed="rId17"/>
                <a:stretch>
                  <a:fillRect l="-9901" r="-7921" b="-7547"/>
                </a:stretch>
              </a:blipFill>
              <a:ln w="19050">
                <a:solidFill>
                  <a:srgbClr val="0000FF"/>
                </a:solidFill>
              </a:ln>
            </p:spPr>
            <p:txBody>
              <a:bodyPr/>
              <a:lstStyle/>
              <a:p>
                <a:r>
                  <a:rPr lang="en-US">
                    <a:noFill/>
                  </a:rPr>
                  <a:t> </a:t>
                </a:r>
              </a:p>
            </p:txBody>
          </p:sp>
        </mc:Fallback>
      </mc:AlternateContent>
      <p:sp>
        <p:nvSpPr>
          <p:cNvPr id="117" name="TextBox 116">
            <a:extLst>
              <a:ext uri="{FF2B5EF4-FFF2-40B4-BE49-F238E27FC236}">
                <a16:creationId xmlns:a16="http://schemas.microsoft.com/office/drawing/2014/main" id="{1E743729-C95E-8FED-3006-FD54C152431E}"/>
              </a:ext>
            </a:extLst>
          </p:cNvPr>
          <p:cNvSpPr txBox="1"/>
          <p:nvPr/>
        </p:nvSpPr>
        <p:spPr>
          <a:xfrm rot="16200000">
            <a:off x="1771699" y="1240504"/>
            <a:ext cx="1400729" cy="338554"/>
          </a:xfrm>
          <a:prstGeom prst="rect">
            <a:avLst/>
          </a:prstGeom>
          <a:noFill/>
        </p:spPr>
        <p:txBody>
          <a:bodyPr wrap="square">
            <a:spAutoFit/>
          </a:bodyPr>
          <a:lstStyle/>
          <a:p>
            <a:r>
              <a:rPr kumimoji="0" lang="en-US" sz="1600" i="0" u="none" strike="noStrike" kern="0" cap="none" spc="0" normalizeH="0" baseline="0" noProof="0" dirty="0">
                <a:ln>
                  <a:noFill/>
                </a:ln>
                <a:solidFill>
                  <a:srgbClr val="FF0000"/>
                </a:solidFill>
                <a:effectLst/>
                <a:highlight>
                  <a:srgbClr val="FFFF00"/>
                </a:highlight>
                <a:uLnTx/>
                <a:uFillTx/>
                <a:latin typeface="Arial"/>
                <a:cs typeface="Arial"/>
                <a:sym typeface="Arial"/>
              </a:rPr>
              <a:t>1.35V+10mV</a:t>
            </a:r>
            <a:endParaRPr lang="en-US" dirty="0"/>
          </a:p>
        </p:txBody>
      </p:sp>
      <mc:AlternateContent xmlns:mc="http://schemas.openxmlformats.org/markup-compatibility/2006" xmlns:a14="http://schemas.microsoft.com/office/drawing/2010/main">
        <mc:Choice Requires="a14">
          <p:sp>
            <p:nvSpPr>
              <p:cNvPr id="2" name="TextBox 22">
                <a:extLst>
                  <a:ext uri="{FF2B5EF4-FFF2-40B4-BE49-F238E27FC236}">
                    <a16:creationId xmlns:a16="http://schemas.microsoft.com/office/drawing/2014/main" id="{8A692798-FF44-D195-4163-54AA2516E8A3}"/>
                  </a:ext>
                </a:extLst>
              </p:cNvPr>
              <p:cNvSpPr txBox="1"/>
              <p:nvPr/>
            </p:nvSpPr>
            <p:spPr>
              <a:xfrm rot="16200000">
                <a:off x="841688" y="1480256"/>
                <a:ext cx="1324708"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oMath>
                  </m:oMathPara>
                </a14:m>
                <a:endParaRPr lang="en-US" sz="2000" dirty="0"/>
              </a:p>
            </p:txBody>
          </p:sp>
        </mc:Choice>
        <mc:Fallback xmlns="">
          <p:sp>
            <p:nvSpPr>
              <p:cNvPr id="2" name="TextBox 22">
                <a:extLst>
                  <a:ext uri="{FF2B5EF4-FFF2-40B4-BE49-F238E27FC236}">
                    <a16:creationId xmlns:a16="http://schemas.microsoft.com/office/drawing/2014/main" id="{8A692798-FF44-D195-4163-54AA2516E8A3}"/>
                  </a:ext>
                </a:extLst>
              </p:cNvPr>
              <p:cNvSpPr txBox="1">
                <a:spLocks noRot="1" noChangeAspect="1" noMove="1" noResize="1" noEditPoints="1" noAdjustHandles="1" noChangeArrowheads="1" noChangeShapeType="1" noTextEdit="1"/>
              </p:cNvSpPr>
              <p:nvPr/>
            </p:nvSpPr>
            <p:spPr>
              <a:xfrm rot="16200000">
                <a:off x="841688" y="1480256"/>
                <a:ext cx="1324708" cy="307777"/>
              </a:xfrm>
              <a:prstGeom prst="rect">
                <a:avLst/>
              </a:prstGeom>
              <a:blipFill>
                <a:blip r:embed="rId18"/>
                <a:stretch>
                  <a:fillRect r="-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2">
                <a:extLst>
                  <a:ext uri="{FF2B5EF4-FFF2-40B4-BE49-F238E27FC236}">
                    <a16:creationId xmlns:a16="http://schemas.microsoft.com/office/drawing/2014/main" id="{5387233D-7126-5467-9C00-09B42BE01713}"/>
                  </a:ext>
                </a:extLst>
              </p:cNvPr>
              <p:cNvSpPr txBox="1"/>
              <p:nvPr/>
            </p:nvSpPr>
            <p:spPr>
              <a:xfrm rot="16200000">
                <a:off x="814611" y="3150700"/>
                <a:ext cx="13647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oMath>
                  </m:oMathPara>
                </a14:m>
                <a:endParaRPr lang="en-US" sz="2000" dirty="0"/>
              </a:p>
            </p:txBody>
          </p:sp>
        </mc:Choice>
        <mc:Fallback xmlns="">
          <p:sp>
            <p:nvSpPr>
              <p:cNvPr id="26" name="TextBox 22">
                <a:extLst>
                  <a:ext uri="{FF2B5EF4-FFF2-40B4-BE49-F238E27FC236}">
                    <a16:creationId xmlns:a16="http://schemas.microsoft.com/office/drawing/2014/main" id="{5387233D-7126-5467-9C00-09B42BE01713}"/>
                  </a:ext>
                </a:extLst>
              </p:cNvPr>
              <p:cNvSpPr txBox="1">
                <a:spLocks noRot="1" noChangeAspect="1" noMove="1" noResize="1" noEditPoints="1" noAdjustHandles="1" noChangeArrowheads="1" noChangeShapeType="1" noTextEdit="1"/>
              </p:cNvSpPr>
              <p:nvPr/>
            </p:nvSpPr>
            <p:spPr>
              <a:xfrm rot="16200000">
                <a:off x="814611" y="3150700"/>
                <a:ext cx="1364763" cy="307777"/>
              </a:xfrm>
              <a:prstGeom prst="rect">
                <a:avLst/>
              </a:prstGeom>
              <a:blipFill>
                <a:blip r:embed="rId19"/>
                <a:stretch>
                  <a:fillRect r="-19608"/>
                </a:stretch>
              </a:blipFill>
            </p:spPr>
            <p:txBody>
              <a:bodyPr/>
              <a:lstStyle/>
              <a:p>
                <a:r>
                  <a:rPr lang="en-US">
                    <a:noFill/>
                  </a:rPr>
                  <a:t> </a:t>
                </a:r>
              </a:p>
            </p:txBody>
          </p:sp>
        </mc:Fallback>
      </mc:AlternateContent>
    </p:spTree>
    <p:extLst>
      <p:ext uri="{BB962C8B-B14F-4D97-AF65-F5344CB8AC3E}">
        <p14:creationId xmlns:p14="http://schemas.microsoft.com/office/powerpoint/2010/main" val="769784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16</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5CC1DAF-6AFF-54D7-FC04-F183BB27A358}"/>
                  </a:ext>
                </a:extLst>
              </p:cNvPr>
              <p:cNvSpPr txBox="1"/>
              <p:nvPr/>
            </p:nvSpPr>
            <p:spPr>
              <a:xfrm>
                <a:off x="5836140" y="859602"/>
                <a:ext cx="3197590" cy="2526076"/>
              </a:xfrm>
              <a:prstGeom prst="rect">
                <a:avLst/>
              </a:prstGeom>
              <a:noFill/>
              <a:ln>
                <a:solidFill>
                  <a:schemeClr val="accent1"/>
                </a:solidFill>
              </a:ln>
            </p:spPr>
            <p:txBody>
              <a:bodyPr wrap="square">
                <a:spAutoFit/>
              </a:bodyPr>
              <a:lstStyle/>
              <a:p>
                <a:pPr lvl="0" algn="just"/>
                <a:r>
                  <a:rPr lang="en-US" sz="1600" dirty="0">
                    <a:solidFill>
                      <a:srgbClr val="080808"/>
                    </a:solidFill>
                  </a:rPr>
                  <a:t>If the current increases through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𝐿</m:t>
                        </m:r>
                      </m:sub>
                    </m:sSub>
                    <m:r>
                      <a:rPr lang="en-US" sz="2000" i="1">
                        <a:latin typeface="Cambria Math" panose="02040503050406030204" pitchFamily="18" charset="0"/>
                      </a:rPr>
                      <m:t> </m:t>
                    </m:r>
                  </m:oMath>
                </a14:m>
                <a:r>
                  <a:rPr lang="en-US" sz="1600" dirty="0">
                    <a:solidFill>
                      <a:srgbClr val="080808"/>
                    </a:solidFill>
                  </a:rPr>
                  <a:t>indicates more voltage drop across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𝐿</m:t>
                        </m:r>
                      </m:sub>
                    </m:sSub>
                  </m:oMath>
                </a14:m>
                <a:r>
                  <a:rPr lang="en-US" sz="1600" dirty="0">
                    <a:solidFill>
                      <a:schemeClr val="tx1"/>
                    </a:solidFill>
                  </a:rPr>
                  <a:t>. Hence the voltage at point C will decrease.</a:t>
                </a:r>
              </a:p>
              <a:p>
                <a:pPr lvl="0" algn="just"/>
                <a:endParaRPr lang="en-US" sz="1600" dirty="0">
                  <a:solidFill>
                    <a:schemeClr val="tx1"/>
                  </a:solidFill>
                </a:endParaRPr>
              </a:p>
              <a:p>
                <a:pPr algn="just"/>
                <a:r>
                  <a:rPr lang="en-US" sz="1600" dirty="0">
                    <a:solidFill>
                      <a:srgbClr val="080808"/>
                    </a:solidFill>
                  </a:rPr>
                  <a:t>If the current decreases through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𝐿</m:t>
                        </m:r>
                      </m:sub>
                    </m:sSub>
                    <m:r>
                      <a:rPr lang="en-US" sz="2000" i="1">
                        <a:latin typeface="Cambria Math" panose="02040503050406030204" pitchFamily="18" charset="0"/>
                      </a:rPr>
                      <m:t> </m:t>
                    </m:r>
                  </m:oMath>
                </a14:m>
                <a:r>
                  <a:rPr lang="en-US" sz="1600" dirty="0">
                    <a:solidFill>
                      <a:srgbClr val="080808"/>
                    </a:solidFill>
                  </a:rPr>
                  <a:t>indicates less voltage drop across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𝐿</m:t>
                        </m:r>
                      </m:sub>
                    </m:sSub>
                  </m:oMath>
                </a14:m>
                <a:r>
                  <a:rPr lang="en-US" sz="1600" dirty="0">
                    <a:solidFill>
                      <a:schemeClr val="tx1"/>
                    </a:solidFill>
                  </a:rPr>
                  <a:t>. Hence the voltage at point C will increase.</a:t>
                </a:r>
              </a:p>
            </p:txBody>
          </p:sp>
        </mc:Choice>
        <mc:Fallback xmlns="">
          <p:sp>
            <p:nvSpPr>
              <p:cNvPr id="60" name="TextBox 59">
                <a:extLst>
                  <a:ext uri="{FF2B5EF4-FFF2-40B4-BE49-F238E27FC236}">
                    <a16:creationId xmlns:a16="http://schemas.microsoft.com/office/drawing/2014/main" id="{E5CC1DAF-6AFF-54D7-FC04-F183BB27A358}"/>
                  </a:ext>
                </a:extLst>
              </p:cNvPr>
              <p:cNvSpPr txBox="1">
                <a:spLocks noRot="1" noChangeAspect="1" noMove="1" noResize="1" noEditPoints="1" noAdjustHandles="1" noChangeArrowheads="1" noChangeShapeType="1" noTextEdit="1"/>
              </p:cNvSpPr>
              <p:nvPr/>
            </p:nvSpPr>
            <p:spPr>
              <a:xfrm>
                <a:off x="5836140" y="859602"/>
                <a:ext cx="3197590" cy="2526076"/>
              </a:xfrm>
              <a:prstGeom prst="rect">
                <a:avLst/>
              </a:prstGeom>
              <a:blipFill>
                <a:blip r:embed="rId4"/>
                <a:stretch>
                  <a:fillRect l="-759" t="-481" r="-949" b="-2163"/>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5306505" y="1819253"/>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5306505" y="1819253"/>
                <a:ext cx="364324" cy="252966"/>
              </a:xfrm>
              <a:prstGeom prst="rect">
                <a:avLst/>
              </a:prstGeom>
              <a:blipFill>
                <a:blip r:embed="rId5"/>
                <a:stretch>
                  <a:fillRect l="-25000" r="-60000" b="-33333"/>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5299637" y="735970"/>
            <a:ext cx="0" cy="1404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2716117" y="1780228"/>
            <a:ext cx="1094766"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3048144" y="1927541"/>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3048144" y="1831390"/>
            <a:ext cx="446028"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3048144" y="2472408"/>
            <a:ext cx="48936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3326240" y="2729208"/>
            <a:ext cx="211265"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3429675" y="2607781"/>
            <a:ext cx="116990"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1791355" y="3617859"/>
            <a:ext cx="0" cy="184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2567154" y="2338001"/>
            <a:ext cx="468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3344658" y="3864951"/>
            <a:ext cx="4082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flipV="1">
            <a:off x="674594" y="3776040"/>
            <a:ext cx="4643137" cy="16622"/>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3485138" y="755891"/>
            <a:ext cx="1821367" cy="11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2970037" y="1155586"/>
            <a:ext cx="1091826" cy="272050"/>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5043464" y="2150073"/>
            <a:ext cx="551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5136197" y="2227928"/>
            <a:ext cx="340617" cy="2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5303794" y="2227928"/>
            <a:ext cx="0" cy="15671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2504660" y="2544674"/>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2504660" y="2544674"/>
                <a:ext cx="364324" cy="252966"/>
              </a:xfrm>
              <a:prstGeom prst="rect">
                <a:avLst/>
              </a:prstGeom>
              <a:blipFill>
                <a:blip r:embed="rId6"/>
                <a:stretch>
                  <a:fillRect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2966084" y="2899938"/>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2966084" y="2899938"/>
                <a:ext cx="364324" cy="252966"/>
              </a:xfrm>
              <a:prstGeom prst="rect">
                <a:avLst/>
              </a:prstGeom>
              <a:blipFill>
                <a:blip r:embed="rId7"/>
                <a:stretch>
                  <a:fillRect b="-17073"/>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1268229" y="1664725"/>
            <a:ext cx="1091826" cy="288092"/>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1778459" y="2339955"/>
            <a:ext cx="792880" cy="3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1783306" y="745935"/>
            <a:ext cx="1754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1784200" y="743138"/>
            <a:ext cx="0" cy="695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3485241" y="1713372"/>
            <a:ext cx="351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3920357" y="1584466"/>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3857727" y="1584466"/>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3920064" y="1708464"/>
            <a:ext cx="306038" cy="836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1263740" y="2942243"/>
            <a:ext cx="1091826" cy="288092"/>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3030076" y="3173790"/>
            <a:ext cx="1091826" cy="288092"/>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1784200" y="2350430"/>
            <a:ext cx="0" cy="264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3922165" y="1415830"/>
                <a:ext cx="269145" cy="252966"/>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3922165" y="1415830"/>
                <a:ext cx="269145" cy="252966"/>
              </a:xfrm>
              <a:prstGeom prst="rect">
                <a:avLst/>
              </a:prstGeom>
              <a:blipFill>
                <a:blip r:embed="rId8"/>
                <a:stretch>
                  <a:fillRect l="-28889" r="-17778" b="-45238"/>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2FEB9F02-443F-2B9F-691C-DC993E79E565}"/>
              </a:ext>
            </a:extLst>
          </p:cNvPr>
          <p:cNvCxnSpPr>
            <a:cxnSpLocks/>
          </p:cNvCxnSpPr>
          <p:nvPr/>
        </p:nvCxnSpPr>
        <p:spPr>
          <a:xfrm flipV="1">
            <a:off x="1265215" y="2345486"/>
            <a:ext cx="544099" cy="40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A36047A-BBA9-AC53-6F04-E676FA157395}"/>
              </a:ext>
            </a:extLst>
          </p:cNvPr>
          <p:cNvCxnSpPr>
            <a:cxnSpLocks/>
          </p:cNvCxnSpPr>
          <p:nvPr/>
        </p:nvCxnSpPr>
        <p:spPr>
          <a:xfrm>
            <a:off x="1265215" y="2226979"/>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6BB7721-ED54-1E28-F829-901B77499E89}"/>
              </a:ext>
            </a:extLst>
          </p:cNvPr>
          <p:cNvCxnSpPr>
            <a:cxnSpLocks/>
          </p:cNvCxnSpPr>
          <p:nvPr/>
        </p:nvCxnSpPr>
        <p:spPr>
          <a:xfrm>
            <a:off x="1202585" y="2226979"/>
            <a:ext cx="0" cy="258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624DED2-B047-6207-649D-8B1FA7D41FDF}"/>
              </a:ext>
            </a:extLst>
          </p:cNvPr>
          <p:cNvCxnSpPr>
            <a:cxnSpLocks/>
          </p:cNvCxnSpPr>
          <p:nvPr/>
        </p:nvCxnSpPr>
        <p:spPr>
          <a:xfrm flipV="1">
            <a:off x="710219" y="2347968"/>
            <a:ext cx="497322" cy="369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51" name="TextBox 41">
            <a:extLst>
              <a:ext uri="{FF2B5EF4-FFF2-40B4-BE49-F238E27FC236}">
                <a16:creationId xmlns:a16="http://schemas.microsoft.com/office/drawing/2014/main" id="{30C43CF4-0D73-8272-2C87-12310128E36B}"/>
              </a:ext>
            </a:extLst>
          </p:cNvPr>
          <p:cNvSpPr txBox="1"/>
          <p:nvPr/>
        </p:nvSpPr>
        <p:spPr>
          <a:xfrm>
            <a:off x="-51216" y="2886564"/>
            <a:ext cx="663964" cy="73866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rgbClr val="FF0000"/>
                </a:solidFill>
                <a:highlight>
                  <a:srgbClr val="FFFF00"/>
                </a:highlight>
              </a:rPr>
              <a:t>AC</a:t>
            </a:r>
          </a:p>
          <a:p>
            <a:pPr algn="ctr"/>
            <a:r>
              <a:rPr lang="en-US" dirty="0"/>
              <a:t>Input</a:t>
            </a:r>
          </a:p>
          <a:p>
            <a:pPr algn="ctr"/>
            <a:r>
              <a:rPr lang="en-US" b="1" dirty="0">
                <a:solidFill>
                  <a:srgbClr val="FF0000"/>
                </a:solidFill>
              </a:rPr>
              <a:t>10mV</a:t>
            </a:r>
          </a:p>
        </p:txBody>
      </p:sp>
      <p:sp>
        <p:nvSpPr>
          <p:cNvPr id="94" name="Oval 93">
            <a:extLst>
              <a:ext uri="{FF2B5EF4-FFF2-40B4-BE49-F238E27FC236}">
                <a16:creationId xmlns:a16="http://schemas.microsoft.com/office/drawing/2014/main" id="{483C253C-7155-3808-5BFA-71BB9F87664A}"/>
              </a:ext>
            </a:extLst>
          </p:cNvPr>
          <p:cNvSpPr/>
          <p:nvPr/>
        </p:nvSpPr>
        <p:spPr>
          <a:xfrm>
            <a:off x="481981" y="2847051"/>
            <a:ext cx="445124" cy="429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95" name="Straight Connector 94">
            <a:extLst>
              <a:ext uri="{FF2B5EF4-FFF2-40B4-BE49-F238E27FC236}">
                <a16:creationId xmlns:a16="http://schemas.microsoft.com/office/drawing/2014/main" id="{CDFD34AC-05F6-19A3-BC74-9BDA0E5C2CE0}"/>
              </a:ext>
            </a:extLst>
          </p:cNvPr>
          <p:cNvCxnSpPr>
            <a:cxnSpLocks/>
            <a:endCxn id="94" idx="0"/>
          </p:cNvCxnSpPr>
          <p:nvPr/>
        </p:nvCxnSpPr>
        <p:spPr>
          <a:xfrm flipH="1">
            <a:off x="704543" y="2347968"/>
            <a:ext cx="5675" cy="499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8C94D0B-8428-24B3-E16F-3E5975030F15}"/>
              </a:ext>
            </a:extLst>
          </p:cNvPr>
          <p:cNvCxnSpPr>
            <a:cxnSpLocks/>
          </p:cNvCxnSpPr>
          <p:nvPr/>
        </p:nvCxnSpPr>
        <p:spPr>
          <a:xfrm flipH="1">
            <a:off x="694742" y="3276957"/>
            <a:ext cx="5675" cy="499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Freeform: Shape 96">
            <a:extLst>
              <a:ext uri="{FF2B5EF4-FFF2-40B4-BE49-F238E27FC236}">
                <a16:creationId xmlns:a16="http://schemas.microsoft.com/office/drawing/2014/main" id="{4C084698-9D88-6674-5598-7292E757CB22}"/>
              </a:ext>
            </a:extLst>
          </p:cNvPr>
          <p:cNvSpPr/>
          <p:nvPr/>
        </p:nvSpPr>
        <p:spPr>
          <a:xfrm>
            <a:off x="570633" y="2942255"/>
            <a:ext cx="259158" cy="233312"/>
          </a:xfrm>
          <a:custGeom>
            <a:avLst/>
            <a:gdLst>
              <a:gd name="connsiteX0" fmla="*/ 0 w 315310"/>
              <a:gd name="connsiteY0" fmla="*/ 283779 h 283865"/>
              <a:gd name="connsiteX1" fmla="*/ 70945 w 315310"/>
              <a:gd name="connsiteY1" fmla="*/ 0 h 283865"/>
              <a:gd name="connsiteX2" fmla="*/ 220717 w 315310"/>
              <a:gd name="connsiteY2" fmla="*/ 283779 h 283865"/>
              <a:gd name="connsiteX3" fmla="*/ 315310 w 315310"/>
              <a:gd name="connsiteY3" fmla="*/ 23648 h 283865"/>
            </a:gdLst>
            <a:ahLst/>
            <a:cxnLst>
              <a:cxn ang="0">
                <a:pos x="connsiteX0" y="connsiteY0"/>
              </a:cxn>
              <a:cxn ang="0">
                <a:pos x="connsiteX1" y="connsiteY1"/>
              </a:cxn>
              <a:cxn ang="0">
                <a:pos x="connsiteX2" y="connsiteY2"/>
              </a:cxn>
              <a:cxn ang="0">
                <a:pos x="connsiteX3" y="connsiteY3"/>
              </a:cxn>
            </a:cxnLst>
            <a:rect l="l" t="t" r="r" b="b"/>
            <a:pathLst>
              <a:path w="315310" h="283865">
                <a:moveTo>
                  <a:pt x="0" y="283779"/>
                </a:moveTo>
                <a:cubicBezTo>
                  <a:pt x="17079" y="141889"/>
                  <a:pt x="34159" y="0"/>
                  <a:pt x="70945" y="0"/>
                </a:cubicBezTo>
                <a:cubicBezTo>
                  <a:pt x="107731" y="0"/>
                  <a:pt x="179990" y="279838"/>
                  <a:pt x="220717" y="283779"/>
                </a:cubicBezTo>
                <a:cubicBezTo>
                  <a:pt x="261444" y="287720"/>
                  <a:pt x="288377" y="155684"/>
                  <a:pt x="315310" y="236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94B984FF-5A0A-293B-EAE4-76FD67CF4FF2}"/>
              </a:ext>
            </a:extLst>
          </p:cNvPr>
          <p:cNvSpPr txBox="1"/>
          <p:nvPr/>
        </p:nvSpPr>
        <p:spPr>
          <a:xfrm>
            <a:off x="1739799" y="2092607"/>
            <a:ext cx="482267" cy="307777"/>
          </a:xfrm>
          <a:prstGeom prst="rect">
            <a:avLst/>
          </a:prstGeom>
          <a:noFill/>
        </p:spPr>
        <p:txBody>
          <a:bodyPr wrap="square">
            <a:spAutoFit/>
          </a:bodyPr>
          <a:lstStyle/>
          <a:p>
            <a:pPr algn="ctr"/>
            <a:r>
              <a:rPr lang="en-US" dirty="0">
                <a:solidFill>
                  <a:srgbClr val="FF0000"/>
                </a:solidFill>
                <a:highlight>
                  <a:srgbClr val="FFFF00"/>
                </a:highlight>
              </a:rPr>
              <a:t>DC</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FD98FD1-07A3-A4C0-7E0A-91D44EAF5A87}"/>
                  </a:ext>
                </a:extLst>
              </p:cNvPr>
              <p:cNvSpPr txBox="1"/>
              <p:nvPr/>
            </p:nvSpPr>
            <p:spPr>
              <a:xfrm rot="16200000">
                <a:off x="410294" y="1266081"/>
                <a:ext cx="1333129" cy="361253"/>
              </a:xfrm>
              <a:prstGeom prst="rect">
                <a:avLst/>
              </a:prstGeom>
              <a:noFill/>
              <a:ln>
                <a:solidFill>
                  <a:srgbClr val="0000FF"/>
                </a:solidFill>
              </a:ln>
            </p:spPr>
            <p:txBody>
              <a:bodyPr wrap="square">
                <a:spAutoFit/>
              </a:bodyPr>
              <a:lstStyle/>
              <a:p>
                <a:pPr lvl="0" algn="just"/>
                <a14:m>
                  <m:oMathPara xmlns:m="http://schemas.openxmlformats.org/officeDocument/2006/math">
                    <m:oMathParaPr>
                      <m:jc m:val="centerGroup"/>
                    </m:oMathParaPr>
                    <m:oMath xmlns:m="http://schemas.openxmlformats.org/officeDocument/2006/math">
                      <m:sSub>
                        <m:sSubPr>
                          <m:ctrlPr>
                            <a:rPr lang="en-US" sz="1600" b="1" i="1" smtClean="0">
                              <a:solidFill>
                                <a:srgbClr val="FF0000"/>
                              </a:solidFill>
                              <a:latin typeface="Cambria Math" panose="02040503050406030204" pitchFamily="18" charset="0"/>
                            </a:rPr>
                          </m:ctrlPr>
                        </m:sSubPr>
                        <m:e>
                          <m:sSub>
                            <m:sSubPr>
                              <m:ctrlPr>
                                <a:rPr lang="en-US" sz="1600" b="1"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𝑰</m:t>
                              </m:r>
                            </m:e>
                            <m:sub>
                              <m:r>
                                <a:rPr lang="en-US" sz="1600" b="1" i="1" smtClean="0">
                                  <a:solidFill>
                                    <a:srgbClr val="FF0000"/>
                                  </a:solidFill>
                                  <a:latin typeface="Cambria Math" panose="02040503050406030204" pitchFamily="18" charset="0"/>
                                </a:rPr>
                                <m:t>𝑹</m:t>
                              </m:r>
                            </m:sub>
                          </m:sSub>
                        </m:e>
                        <m:sub>
                          <m:r>
                            <a:rPr lang="en-US" sz="1600" b="1" i="1" smtClean="0">
                              <a:solidFill>
                                <a:srgbClr val="FF0000"/>
                              </a:solidFill>
                              <a:latin typeface="Cambria Math" panose="02040503050406030204" pitchFamily="18" charset="0"/>
                            </a:rPr>
                            <m:t>𝟏</m:t>
                          </m:r>
                        </m:sub>
                      </m:sSub>
                      <m:r>
                        <a:rPr lang="en-US" sz="1600" b="1" i="1" smtClean="0">
                          <a:solidFill>
                            <a:srgbClr val="FF0000"/>
                          </a:solidFill>
                          <a:latin typeface="Cambria Math" panose="02040503050406030204" pitchFamily="18" charset="0"/>
                        </a:rPr>
                        <m:t>=</m:t>
                      </m:r>
                      <m:r>
                        <a:rPr lang="en-US" sz="1600" b="1" i="0" smtClean="0">
                          <a:solidFill>
                            <a:srgbClr val="FF0000"/>
                          </a:solidFill>
                          <a:latin typeface="Cambria Math" panose="02040503050406030204" pitchFamily="18" charset="0"/>
                          <a:ea typeface="Cambria Math" panose="02040503050406030204" pitchFamily="18" charset="0"/>
                        </a:rPr>
                        <m:t>𝟕𝟓</m:t>
                      </m:r>
                      <m:r>
                        <a:rPr lang="el-GR" sz="1600" b="1" i="1">
                          <a:solidFill>
                            <a:srgbClr val="FF0000"/>
                          </a:solidFill>
                          <a:latin typeface="Cambria Math" panose="02040503050406030204" pitchFamily="18" charset="0"/>
                          <a:ea typeface="Cambria Math" panose="02040503050406030204" pitchFamily="18" charset="0"/>
                        </a:rPr>
                        <m:t>𝝁</m:t>
                      </m:r>
                      <m:r>
                        <a:rPr lang="en-US" sz="1600" b="1">
                          <a:solidFill>
                            <a:srgbClr val="FF0000"/>
                          </a:solidFill>
                          <a:latin typeface="Cambria Math" panose="02040503050406030204" pitchFamily="18" charset="0"/>
                          <a:ea typeface="Cambria Math" panose="02040503050406030204" pitchFamily="18" charset="0"/>
                        </a:rPr>
                        <m:t>𝐀</m:t>
                      </m:r>
                    </m:oMath>
                  </m:oMathPara>
                </a14:m>
                <a:endParaRPr lang="en-US" sz="1600" b="1" dirty="0">
                  <a:solidFill>
                    <a:srgbClr val="0000FF"/>
                  </a:solidFill>
                </a:endParaRPr>
              </a:p>
            </p:txBody>
          </p:sp>
        </mc:Choice>
        <mc:Fallback xmlns="">
          <p:sp>
            <p:nvSpPr>
              <p:cNvPr id="56" name="TextBox 55">
                <a:extLst>
                  <a:ext uri="{FF2B5EF4-FFF2-40B4-BE49-F238E27FC236}">
                    <a16:creationId xmlns:a16="http://schemas.microsoft.com/office/drawing/2014/main" id="{8FD98FD1-07A3-A4C0-7E0A-91D44EAF5A87}"/>
                  </a:ext>
                </a:extLst>
              </p:cNvPr>
              <p:cNvSpPr txBox="1">
                <a:spLocks noRot="1" noChangeAspect="1" noMove="1" noResize="1" noEditPoints="1" noAdjustHandles="1" noChangeArrowheads="1" noChangeShapeType="1" noTextEdit="1"/>
              </p:cNvSpPr>
              <p:nvPr/>
            </p:nvSpPr>
            <p:spPr>
              <a:xfrm rot="16200000">
                <a:off x="410294" y="1266081"/>
                <a:ext cx="1333129" cy="361253"/>
              </a:xfrm>
              <a:prstGeom prst="rect">
                <a:avLst/>
              </a:prstGeom>
              <a:blipFill>
                <a:blip r:embed="rId10"/>
                <a:stretch>
                  <a:fillRect/>
                </a:stretch>
              </a:blipFill>
              <a:ln>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C8CDDBA8-BD51-FCEA-CAFA-DBA3C04CBA98}"/>
                  </a:ext>
                </a:extLst>
              </p:cNvPr>
              <p:cNvSpPr txBox="1"/>
              <p:nvPr/>
            </p:nvSpPr>
            <p:spPr>
              <a:xfrm>
                <a:off x="1840204" y="2397538"/>
                <a:ext cx="714553" cy="411779"/>
              </a:xfrm>
              <a:prstGeom prst="rect">
                <a:avLst/>
              </a:prstGeom>
              <a:noFill/>
              <a:ln w="19050">
                <a:solidFill>
                  <a:srgbClr val="0000F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050" i="1" smtClean="0">
                              <a:latin typeface="Cambria Math" panose="02040503050406030204" pitchFamily="18" charset="0"/>
                            </a:rPr>
                          </m:ctrlPr>
                        </m:sSubPr>
                        <m:e>
                          <m:r>
                            <a:rPr lang="en-US" sz="1050" b="0" i="1" smtClean="0">
                              <a:latin typeface="Cambria Math" panose="02040503050406030204" pitchFamily="18" charset="0"/>
                            </a:rPr>
                            <m:t>𝐼</m:t>
                          </m:r>
                        </m:e>
                        <m:sub>
                          <m:r>
                            <a:rPr lang="en-US" sz="1050" b="0" i="1" smtClean="0">
                              <a:latin typeface="Cambria Math" panose="02040503050406030204" pitchFamily="18" charset="0"/>
                            </a:rPr>
                            <m:t>𝐵</m:t>
                          </m:r>
                        </m:sub>
                      </m:sSub>
                      <m:r>
                        <a:rPr lang="en-US" sz="1050" b="1" i="1" smtClean="0">
                          <a:latin typeface="Cambria Math" panose="02040503050406030204" pitchFamily="18" charset="0"/>
                        </a:rPr>
                        <m:t>=</m:t>
                      </m:r>
                      <m:r>
                        <a:rPr lang="en-US" sz="1050" b="1" i="1" smtClean="0">
                          <a:solidFill>
                            <a:srgbClr val="FF0000"/>
                          </a:solidFill>
                          <a:latin typeface="Cambria Math" panose="02040503050406030204" pitchFamily="18" charset="0"/>
                        </a:rPr>
                        <m:t>𝟕</m:t>
                      </m:r>
                      <m:r>
                        <a:rPr lang="en-US" sz="1050" b="1" i="1" smtClean="0">
                          <a:solidFill>
                            <a:srgbClr val="FF0000"/>
                          </a:solidFill>
                          <a:latin typeface="Cambria Math" panose="02040503050406030204" pitchFamily="18" charset="0"/>
                        </a:rPr>
                        <m:t>.</m:t>
                      </m:r>
                      <m:r>
                        <a:rPr lang="en-US" sz="1050" b="1" i="1" smtClean="0">
                          <a:solidFill>
                            <a:srgbClr val="FF0000"/>
                          </a:solidFill>
                          <a:latin typeface="Cambria Math" panose="02040503050406030204" pitchFamily="18" charset="0"/>
                        </a:rPr>
                        <m:t>𝟓</m:t>
                      </m:r>
                      <m:r>
                        <a:rPr lang="en-US" sz="1050" b="1" i="1" smtClean="0">
                          <a:solidFill>
                            <a:srgbClr val="FF0000"/>
                          </a:solidFill>
                          <a:latin typeface="Cambria Math" panose="02040503050406030204" pitchFamily="18" charset="0"/>
                          <a:ea typeface="Cambria Math" panose="02040503050406030204" pitchFamily="18" charset="0"/>
                        </a:rPr>
                        <m:t>𝝁</m:t>
                      </m:r>
                      <m:r>
                        <a:rPr lang="en-US" sz="1050" b="1" i="1" smtClean="0">
                          <a:solidFill>
                            <a:srgbClr val="FF0000"/>
                          </a:solidFill>
                          <a:latin typeface="Cambria Math" panose="02040503050406030204" pitchFamily="18" charset="0"/>
                        </a:rPr>
                        <m:t>𝑨</m:t>
                      </m:r>
                    </m:oMath>
                  </m:oMathPara>
                </a14:m>
                <a:endParaRPr lang="en-US" sz="1050" dirty="0"/>
              </a:p>
            </p:txBody>
          </p:sp>
        </mc:Choice>
        <mc:Fallback xmlns="">
          <p:sp>
            <p:nvSpPr>
              <p:cNvPr id="99" name="TextBox 98">
                <a:extLst>
                  <a:ext uri="{FF2B5EF4-FFF2-40B4-BE49-F238E27FC236}">
                    <a16:creationId xmlns:a16="http://schemas.microsoft.com/office/drawing/2014/main" id="{C8CDDBA8-BD51-FCEA-CAFA-DBA3C04CBA98}"/>
                  </a:ext>
                </a:extLst>
              </p:cNvPr>
              <p:cNvSpPr txBox="1">
                <a:spLocks noRot="1" noChangeAspect="1" noMove="1" noResize="1" noEditPoints="1" noAdjustHandles="1" noChangeArrowheads="1" noChangeShapeType="1" noTextEdit="1"/>
              </p:cNvSpPr>
              <p:nvPr/>
            </p:nvSpPr>
            <p:spPr>
              <a:xfrm>
                <a:off x="1840204" y="2397538"/>
                <a:ext cx="714553" cy="411779"/>
              </a:xfrm>
              <a:prstGeom prst="rect">
                <a:avLst/>
              </a:prstGeom>
              <a:blipFill>
                <a:blip r:embed="rId12"/>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26">
                <a:extLst>
                  <a:ext uri="{FF2B5EF4-FFF2-40B4-BE49-F238E27FC236}">
                    <a16:creationId xmlns:a16="http://schemas.microsoft.com/office/drawing/2014/main" id="{60930AAD-9E9B-249F-1D92-9C11A99FF550}"/>
                  </a:ext>
                </a:extLst>
              </p:cNvPr>
              <p:cNvSpPr txBox="1"/>
              <p:nvPr/>
            </p:nvSpPr>
            <p:spPr>
              <a:xfrm>
                <a:off x="2134406" y="2832209"/>
                <a:ext cx="876971" cy="1846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𝑉</m:t>
                          </m:r>
                        </m:e>
                        <m:sub>
                          <m:r>
                            <a:rPr lang="en-US" sz="1200" b="0" i="1" smtClean="0">
                              <a:solidFill>
                                <a:srgbClr val="FF0000"/>
                              </a:solidFill>
                              <a:latin typeface="Cambria Math" panose="02040503050406030204" pitchFamily="18" charset="0"/>
                            </a:rPr>
                            <m:t>𝐵𝐸</m:t>
                          </m:r>
                        </m:sub>
                      </m:sSub>
                      <m:r>
                        <a:rPr lang="en-US" sz="1200" b="0" i="1" smtClean="0">
                          <a:solidFill>
                            <a:srgbClr val="FF0000"/>
                          </a:solidFill>
                          <a:latin typeface="Cambria Math" panose="02040503050406030204" pitchFamily="18" charset="0"/>
                        </a:rPr>
                        <m:t>=0.6</m:t>
                      </m:r>
                      <m:r>
                        <a:rPr lang="en-US" sz="1200" b="0" i="1" smtClean="0">
                          <a:solidFill>
                            <a:srgbClr val="FF0000"/>
                          </a:solidFill>
                          <a:latin typeface="Cambria Math" panose="02040503050406030204" pitchFamily="18" charset="0"/>
                        </a:rPr>
                        <m:t>𝑉</m:t>
                      </m:r>
                    </m:oMath>
                  </m:oMathPara>
                </a14:m>
                <a:endParaRPr lang="en-US" sz="1200" dirty="0">
                  <a:solidFill>
                    <a:srgbClr val="FF0000"/>
                  </a:solidFill>
                </a:endParaRPr>
              </a:p>
            </p:txBody>
          </p:sp>
        </mc:Choice>
        <mc:Fallback xmlns="">
          <p:sp>
            <p:nvSpPr>
              <p:cNvPr id="100" name="TextBox 26">
                <a:extLst>
                  <a:ext uri="{FF2B5EF4-FFF2-40B4-BE49-F238E27FC236}">
                    <a16:creationId xmlns:a16="http://schemas.microsoft.com/office/drawing/2014/main" id="{60930AAD-9E9B-249F-1D92-9C11A99FF550}"/>
                  </a:ext>
                </a:extLst>
              </p:cNvPr>
              <p:cNvSpPr txBox="1">
                <a:spLocks noRot="1" noChangeAspect="1" noMove="1" noResize="1" noEditPoints="1" noAdjustHandles="1" noChangeArrowheads="1" noChangeShapeType="1" noTextEdit="1"/>
              </p:cNvSpPr>
              <p:nvPr/>
            </p:nvSpPr>
            <p:spPr>
              <a:xfrm>
                <a:off x="2134406" y="2832209"/>
                <a:ext cx="876971" cy="184666"/>
              </a:xfrm>
              <a:prstGeom prst="rect">
                <a:avLst/>
              </a:prstGeom>
              <a:blipFill>
                <a:blip r:embed="rId1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15">
                <a:extLst>
                  <a:ext uri="{FF2B5EF4-FFF2-40B4-BE49-F238E27FC236}">
                    <a16:creationId xmlns:a16="http://schemas.microsoft.com/office/drawing/2014/main" id="{862F3B28-6BDA-9055-DEEA-C4F6311EECAB}"/>
                  </a:ext>
                </a:extLst>
              </p:cNvPr>
              <p:cNvSpPr txBox="1"/>
              <p:nvPr/>
            </p:nvSpPr>
            <p:spPr>
              <a:xfrm>
                <a:off x="3758337" y="3391601"/>
                <a:ext cx="1091487"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=1</m:t>
                      </m:r>
                      <m:r>
                        <a:rPr lang="en-US" sz="2000" b="0" i="1" smtClean="0">
                          <a:latin typeface="Cambria Math" panose="02040503050406030204" pitchFamily="18" charset="0"/>
                        </a:rPr>
                        <m:t>𝑘</m:t>
                      </m:r>
                      <m:r>
                        <m:rPr>
                          <m:sty m:val="p"/>
                        </m:rPr>
                        <a:rPr lang="el-GR" sz="2000" b="0" i="1" smtClean="0">
                          <a:latin typeface="Cambria Math" panose="02040503050406030204" pitchFamily="18" charset="0"/>
                        </a:rPr>
                        <m:t>Ω</m:t>
                      </m:r>
                    </m:oMath>
                  </m:oMathPara>
                </a14:m>
                <a:endParaRPr lang="en-US" sz="2000" dirty="0"/>
              </a:p>
            </p:txBody>
          </p:sp>
        </mc:Choice>
        <mc:Fallback xmlns="">
          <p:sp>
            <p:nvSpPr>
              <p:cNvPr id="103" name="TextBox 115">
                <a:extLst>
                  <a:ext uri="{FF2B5EF4-FFF2-40B4-BE49-F238E27FC236}">
                    <a16:creationId xmlns:a16="http://schemas.microsoft.com/office/drawing/2014/main" id="{862F3B28-6BDA-9055-DEEA-C4F6311EECAB}"/>
                  </a:ext>
                </a:extLst>
              </p:cNvPr>
              <p:cNvSpPr txBox="1">
                <a:spLocks noRot="1" noChangeAspect="1" noMove="1" noResize="1" noEditPoints="1" noAdjustHandles="1" noChangeArrowheads="1" noChangeShapeType="1" noTextEdit="1"/>
              </p:cNvSpPr>
              <p:nvPr/>
            </p:nvSpPr>
            <p:spPr>
              <a:xfrm>
                <a:off x="3758337" y="3391601"/>
                <a:ext cx="1091487" cy="307777"/>
              </a:xfrm>
              <a:prstGeom prst="rect">
                <a:avLst/>
              </a:prstGeom>
              <a:blipFill>
                <a:blip r:embed="rId14"/>
                <a:stretch>
                  <a:fillRect l="-7143" r="-6593" b="-14815"/>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24">
                <a:extLst>
                  <a:ext uri="{FF2B5EF4-FFF2-40B4-BE49-F238E27FC236}">
                    <a16:creationId xmlns:a16="http://schemas.microsoft.com/office/drawing/2014/main" id="{60B13F87-9674-E371-8D85-84C992C52DF9}"/>
                  </a:ext>
                </a:extLst>
              </p:cNvPr>
              <p:cNvSpPr txBox="1"/>
              <p:nvPr/>
            </p:nvSpPr>
            <p:spPr>
              <a:xfrm>
                <a:off x="3755653" y="3107049"/>
                <a:ext cx="1375122" cy="246221"/>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0</m:t>
                      </m:r>
                      <m:r>
                        <a:rPr lang="en-US" sz="1600" b="0" i="1" smtClean="0">
                          <a:latin typeface="Cambria Math" panose="02040503050406030204" pitchFamily="18" charset="0"/>
                        </a:rPr>
                        <m:t>.75 </m:t>
                      </m:r>
                      <m:r>
                        <a:rPr lang="en-US" sz="1600" b="0" i="1" smtClean="0">
                          <a:latin typeface="Cambria Math" panose="02040503050406030204" pitchFamily="18" charset="0"/>
                        </a:rPr>
                        <m:t>𝑉</m:t>
                      </m:r>
                      <m:r>
                        <a:rPr lang="en-US" sz="1600" b="0" i="1" smtClean="0">
                          <a:latin typeface="Cambria Math" panose="02040503050406030204" pitchFamily="18" charset="0"/>
                        </a:rPr>
                        <m:t>+10</m:t>
                      </m:r>
                      <m:r>
                        <a:rPr lang="en-US" sz="1600" b="0" i="1" smtClean="0">
                          <a:latin typeface="Cambria Math" panose="02040503050406030204" pitchFamily="18" charset="0"/>
                        </a:rPr>
                        <m:t>𝑚𝑉</m:t>
                      </m:r>
                    </m:oMath>
                  </m:oMathPara>
                </a14:m>
                <a:endParaRPr lang="en-US" sz="1600" dirty="0"/>
              </a:p>
            </p:txBody>
          </p:sp>
        </mc:Choice>
        <mc:Fallback xmlns="">
          <p:sp>
            <p:nvSpPr>
              <p:cNvPr id="104" name="TextBox 24">
                <a:extLst>
                  <a:ext uri="{FF2B5EF4-FFF2-40B4-BE49-F238E27FC236}">
                    <a16:creationId xmlns:a16="http://schemas.microsoft.com/office/drawing/2014/main" id="{60B13F87-9674-E371-8D85-84C992C52DF9}"/>
                  </a:ext>
                </a:extLst>
              </p:cNvPr>
              <p:cNvSpPr txBox="1">
                <a:spLocks noRot="1" noChangeAspect="1" noMove="1" noResize="1" noEditPoints="1" noAdjustHandles="1" noChangeArrowheads="1" noChangeShapeType="1" noTextEdit="1"/>
              </p:cNvSpPr>
              <p:nvPr/>
            </p:nvSpPr>
            <p:spPr>
              <a:xfrm>
                <a:off x="3755653" y="3107049"/>
                <a:ext cx="1375122" cy="246221"/>
              </a:xfrm>
              <a:prstGeom prst="rect">
                <a:avLst/>
              </a:prstGeom>
              <a:blipFill>
                <a:blip r:embed="rId15"/>
                <a:stretch>
                  <a:fillRect l="-2620" r="-1747" b="-4651"/>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02B0F70B-8546-19F3-7CDD-560EB41A0EF8}"/>
                  </a:ext>
                </a:extLst>
              </p:cNvPr>
              <p:cNvSpPr txBox="1"/>
              <p:nvPr/>
            </p:nvSpPr>
            <p:spPr>
              <a:xfrm>
                <a:off x="2105659" y="3382127"/>
                <a:ext cx="1276492" cy="307777"/>
              </a:xfrm>
              <a:prstGeom prst="rect">
                <a:avLst/>
              </a:prstGeom>
              <a:noFill/>
              <a:ln w="19050">
                <a:solidFill>
                  <a:srgbClr val="0000F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𝐸</m:t>
                          </m:r>
                        </m:sub>
                      </m:sSub>
                      <m:r>
                        <a:rPr lang="en-US" i="1">
                          <a:latin typeface="Cambria Math" panose="02040503050406030204" pitchFamily="18" charset="0"/>
                        </a:rPr>
                        <m:t>=</m:t>
                      </m:r>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𝟕𝟓</m:t>
                      </m:r>
                      <m:r>
                        <a:rPr lang="en-US" sz="1400" b="1" i="1" smtClean="0">
                          <a:solidFill>
                            <a:srgbClr val="FF0000"/>
                          </a:solidFill>
                          <a:latin typeface="Cambria Math" panose="02040503050406030204" pitchFamily="18" charset="0"/>
                        </a:rPr>
                        <m:t>𝒎𝑨</m:t>
                      </m:r>
                    </m:oMath>
                  </m:oMathPara>
                </a14:m>
                <a:endParaRPr lang="en-US" dirty="0"/>
              </a:p>
            </p:txBody>
          </p:sp>
        </mc:Choice>
        <mc:Fallback xmlns="">
          <p:sp>
            <p:nvSpPr>
              <p:cNvPr id="105" name="TextBox 104">
                <a:extLst>
                  <a:ext uri="{FF2B5EF4-FFF2-40B4-BE49-F238E27FC236}">
                    <a16:creationId xmlns:a16="http://schemas.microsoft.com/office/drawing/2014/main" id="{02B0F70B-8546-19F3-7CDD-560EB41A0EF8}"/>
                  </a:ext>
                </a:extLst>
              </p:cNvPr>
              <p:cNvSpPr txBox="1">
                <a:spLocks noRot="1" noChangeAspect="1" noMove="1" noResize="1" noEditPoints="1" noAdjustHandles="1" noChangeArrowheads="1" noChangeShapeType="1" noTextEdit="1"/>
              </p:cNvSpPr>
              <p:nvPr/>
            </p:nvSpPr>
            <p:spPr>
              <a:xfrm>
                <a:off x="2105659" y="3382127"/>
                <a:ext cx="1276492" cy="307777"/>
              </a:xfrm>
              <a:prstGeom prst="rect">
                <a:avLst/>
              </a:prstGeom>
              <a:blipFill>
                <a:blip r:embed="rId16"/>
                <a:stretch>
                  <a:fillRect/>
                </a:stretch>
              </a:blipFill>
              <a:ln w="19050">
                <a:solidFill>
                  <a:srgbClr val="0000FF"/>
                </a:solidFill>
              </a:ln>
            </p:spPr>
            <p:txBody>
              <a:bodyPr/>
              <a:lstStyle/>
              <a:p>
                <a:r>
                  <a:rPr lang="en-US">
                    <a:noFill/>
                  </a:rPr>
                  <a:t> </a:t>
                </a:r>
              </a:p>
            </p:txBody>
          </p:sp>
        </mc:Fallback>
      </mc:AlternateContent>
      <p:sp>
        <p:nvSpPr>
          <p:cNvPr id="106" name="TextBox 105">
            <a:extLst>
              <a:ext uri="{FF2B5EF4-FFF2-40B4-BE49-F238E27FC236}">
                <a16:creationId xmlns:a16="http://schemas.microsoft.com/office/drawing/2014/main" id="{D538471E-C80A-7689-3701-97B50802CAF2}"/>
              </a:ext>
            </a:extLst>
          </p:cNvPr>
          <p:cNvSpPr txBox="1"/>
          <p:nvPr/>
        </p:nvSpPr>
        <p:spPr>
          <a:xfrm>
            <a:off x="3161907" y="1529217"/>
            <a:ext cx="282038" cy="307777"/>
          </a:xfrm>
          <a:prstGeom prst="rect">
            <a:avLst/>
          </a:prstGeom>
          <a:noFill/>
        </p:spPr>
        <p:txBody>
          <a:bodyPr wrap="square">
            <a:spAutoFit/>
          </a:bodyPr>
          <a:lstStyle/>
          <a:p>
            <a:pPr algn="ctr"/>
            <a:r>
              <a:rPr lang="en-US" dirty="0">
                <a:solidFill>
                  <a:srgbClr val="FF0000"/>
                </a:solidFill>
                <a:highlight>
                  <a:srgbClr val="FFFF00"/>
                </a:highlight>
              </a:rPr>
              <a:t>C</a:t>
            </a:r>
          </a:p>
        </p:txBody>
      </p:sp>
      <p:sp>
        <p:nvSpPr>
          <p:cNvPr id="107" name="TextBox 106">
            <a:extLst>
              <a:ext uri="{FF2B5EF4-FFF2-40B4-BE49-F238E27FC236}">
                <a16:creationId xmlns:a16="http://schemas.microsoft.com/office/drawing/2014/main" id="{402AD1F9-685F-DD2E-B501-C2814431FA7E}"/>
              </a:ext>
            </a:extLst>
          </p:cNvPr>
          <p:cNvSpPr txBox="1"/>
          <p:nvPr/>
        </p:nvSpPr>
        <p:spPr>
          <a:xfrm>
            <a:off x="3623914" y="2756308"/>
            <a:ext cx="240024" cy="307777"/>
          </a:xfrm>
          <a:prstGeom prst="rect">
            <a:avLst/>
          </a:prstGeom>
          <a:noFill/>
        </p:spPr>
        <p:txBody>
          <a:bodyPr wrap="square">
            <a:spAutoFit/>
          </a:bodyPr>
          <a:lstStyle/>
          <a:p>
            <a:pPr algn="ctr"/>
            <a:r>
              <a:rPr lang="en-US" dirty="0">
                <a:solidFill>
                  <a:srgbClr val="FF0000"/>
                </a:solidFill>
                <a:highlight>
                  <a:srgbClr val="FFFF00"/>
                </a:highlight>
              </a:rPr>
              <a:t>E</a:t>
            </a:r>
          </a:p>
        </p:txBody>
      </p:sp>
      <p:sp>
        <p:nvSpPr>
          <p:cNvPr id="108" name="TextBox 107">
            <a:extLst>
              <a:ext uri="{FF2B5EF4-FFF2-40B4-BE49-F238E27FC236}">
                <a16:creationId xmlns:a16="http://schemas.microsoft.com/office/drawing/2014/main" id="{FD156E20-3E25-70EE-A33E-C2ACEA3CB5D9}"/>
              </a:ext>
            </a:extLst>
          </p:cNvPr>
          <p:cNvSpPr txBox="1"/>
          <p:nvPr/>
        </p:nvSpPr>
        <p:spPr>
          <a:xfrm>
            <a:off x="2247329" y="2029584"/>
            <a:ext cx="482267" cy="307777"/>
          </a:xfrm>
          <a:prstGeom prst="rect">
            <a:avLst/>
          </a:prstGeom>
          <a:noFill/>
        </p:spPr>
        <p:txBody>
          <a:bodyPr wrap="square">
            <a:spAutoFit/>
          </a:bodyPr>
          <a:lstStyle/>
          <a:p>
            <a:pPr algn="ctr"/>
            <a:r>
              <a:rPr lang="en-US" dirty="0">
                <a:solidFill>
                  <a:srgbClr val="FF0000"/>
                </a:solidFill>
                <a:highlight>
                  <a:srgbClr val="FFFF00"/>
                </a:highlight>
              </a:rPr>
              <a:t>B</a:t>
            </a:r>
          </a:p>
        </p:txBody>
      </p:sp>
      <p:sp>
        <p:nvSpPr>
          <p:cNvPr id="109" name="Oval 108">
            <a:extLst>
              <a:ext uri="{FF2B5EF4-FFF2-40B4-BE49-F238E27FC236}">
                <a16:creationId xmlns:a16="http://schemas.microsoft.com/office/drawing/2014/main" id="{D6D58D88-D78D-64C2-5B93-316E383A60EC}"/>
              </a:ext>
            </a:extLst>
          </p:cNvPr>
          <p:cNvSpPr/>
          <p:nvPr/>
        </p:nvSpPr>
        <p:spPr>
          <a:xfrm>
            <a:off x="3509980" y="2867371"/>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17B23EB-2CC1-F75E-0F88-9BC70244045C}"/>
              </a:ext>
            </a:extLst>
          </p:cNvPr>
          <p:cNvSpPr/>
          <p:nvPr/>
        </p:nvSpPr>
        <p:spPr>
          <a:xfrm>
            <a:off x="3434655" y="1654554"/>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54C567D-C3FE-4515-1E40-126B049D8F21}"/>
              </a:ext>
            </a:extLst>
          </p:cNvPr>
          <p:cNvSpPr/>
          <p:nvPr/>
        </p:nvSpPr>
        <p:spPr>
          <a:xfrm>
            <a:off x="2448398" y="2286385"/>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2" name="TextBox 24">
                <a:extLst>
                  <a:ext uri="{FF2B5EF4-FFF2-40B4-BE49-F238E27FC236}">
                    <a16:creationId xmlns:a16="http://schemas.microsoft.com/office/drawing/2014/main" id="{37475DA8-BCDF-68D8-6EAC-1D3C989E0A6E}"/>
                  </a:ext>
                </a:extLst>
              </p:cNvPr>
              <p:cNvSpPr txBox="1"/>
              <p:nvPr/>
            </p:nvSpPr>
            <p:spPr>
              <a:xfrm>
                <a:off x="3713981" y="890465"/>
                <a:ext cx="1277693"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r>
                        <a:rPr lang="en-US" sz="2000" i="1">
                          <a:latin typeface="Cambria Math" panose="02040503050406030204" pitchFamily="18" charset="0"/>
                        </a:rPr>
                        <m:t>=1</m:t>
                      </m:r>
                      <m:r>
                        <a:rPr lang="en-US" sz="2000" b="0" i="1" smtClean="0">
                          <a:latin typeface="Cambria Math" panose="02040503050406030204" pitchFamily="18" charset="0"/>
                        </a:rPr>
                        <m:t>0</m:t>
                      </m:r>
                      <m:r>
                        <a:rPr lang="en-US" sz="2000" i="1">
                          <a:latin typeface="Cambria Math" panose="02040503050406030204" pitchFamily="18" charset="0"/>
                        </a:rPr>
                        <m:t>𝑘</m:t>
                      </m:r>
                      <m:r>
                        <m:rPr>
                          <m:sty m:val="p"/>
                        </m:rPr>
                        <a:rPr lang="el-GR" sz="2000" i="1">
                          <a:latin typeface="Cambria Math" panose="02040503050406030204" pitchFamily="18" charset="0"/>
                        </a:rPr>
                        <m:t>Ω</m:t>
                      </m:r>
                    </m:oMath>
                  </m:oMathPara>
                </a14:m>
                <a:endParaRPr lang="en-US" sz="2000" dirty="0"/>
              </a:p>
            </p:txBody>
          </p:sp>
        </mc:Choice>
        <mc:Fallback xmlns="">
          <p:sp>
            <p:nvSpPr>
              <p:cNvPr id="112" name="TextBox 24">
                <a:extLst>
                  <a:ext uri="{FF2B5EF4-FFF2-40B4-BE49-F238E27FC236}">
                    <a16:creationId xmlns:a16="http://schemas.microsoft.com/office/drawing/2014/main" id="{37475DA8-BCDF-68D8-6EAC-1D3C989E0A6E}"/>
                  </a:ext>
                </a:extLst>
              </p:cNvPr>
              <p:cNvSpPr txBox="1">
                <a:spLocks noRot="1" noChangeAspect="1" noMove="1" noResize="1" noEditPoints="1" noAdjustHandles="1" noChangeArrowheads="1" noChangeShapeType="1" noTextEdit="1"/>
              </p:cNvSpPr>
              <p:nvPr/>
            </p:nvSpPr>
            <p:spPr>
              <a:xfrm>
                <a:off x="3713981" y="890465"/>
                <a:ext cx="1277693" cy="307777"/>
              </a:xfrm>
              <a:prstGeom prst="rect">
                <a:avLst/>
              </a:prstGeom>
              <a:blipFill>
                <a:blip r:embed="rId17"/>
                <a:stretch>
                  <a:fillRect l="-3286" r="-3286" b="-14815"/>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24">
                <a:extLst>
                  <a:ext uri="{FF2B5EF4-FFF2-40B4-BE49-F238E27FC236}">
                    <a16:creationId xmlns:a16="http://schemas.microsoft.com/office/drawing/2014/main" id="{CEF39F70-6381-8FD0-35D0-3FC80952A260}"/>
                  </a:ext>
                </a:extLst>
              </p:cNvPr>
              <p:cNvSpPr txBox="1"/>
              <p:nvPr/>
            </p:nvSpPr>
            <p:spPr>
              <a:xfrm>
                <a:off x="2731980" y="893304"/>
                <a:ext cx="598202"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113" name="TextBox 24">
                <a:extLst>
                  <a:ext uri="{FF2B5EF4-FFF2-40B4-BE49-F238E27FC236}">
                    <a16:creationId xmlns:a16="http://schemas.microsoft.com/office/drawing/2014/main" id="{CEF39F70-6381-8FD0-35D0-3FC80952A260}"/>
                  </a:ext>
                </a:extLst>
              </p:cNvPr>
              <p:cNvSpPr txBox="1">
                <a:spLocks noRot="1" noChangeAspect="1" noMove="1" noResize="1" noEditPoints="1" noAdjustHandles="1" noChangeArrowheads="1" noChangeShapeType="1" noTextEdit="1"/>
              </p:cNvSpPr>
              <p:nvPr/>
            </p:nvSpPr>
            <p:spPr>
              <a:xfrm>
                <a:off x="2731980" y="893304"/>
                <a:ext cx="598202" cy="307777"/>
              </a:xfrm>
              <a:prstGeom prst="rect">
                <a:avLst/>
              </a:prstGeom>
              <a:blipFill>
                <a:blip r:embed="rId18"/>
                <a:stretch>
                  <a:fillRect l="-9901" r="-7921" b="-7547"/>
                </a:stretch>
              </a:blipFill>
              <a:ln w="19050">
                <a:solidFill>
                  <a:srgbClr val="0000FF"/>
                </a:solidFill>
              </a:ln>
            </p:spPr>
            <p:txBody>
              <a:bodyPr/>
              <a:lstStyle/>
              <a:p>
                <a:r>
                  <a:rPr lang="en-US">
                    <a:noFill/>
                  </a:rPr>
                  <a:t> </a:t>
                </a:r>
              </a:p>
            </p:txBody>
          </p:sp>
        </mc:Fallback>
      </mc:AlternateContent>
      <p:sp>
        <p:nvSpPr>
          <p:cNvPr id="117" name="TextBox 116">
            <a:extLst>
              <a:ext uri="{FF2B5EF4-FFF2-40B4-BE49-F238E27FC236}">
                <a16:creationId xmlns:a16="http://schemas.microsoft.com/office/drawing/2014/main" id="{1E743729-C95E-8FED-3006-FD54C152431E}"/>
              </a:ext>
            </a:extLst>
          </p:cNvPr>
          <p:cNvSpPr txBox="1"/>
          <p:nvPr/>
        </p:nvSpPr>
        <p:spPr>
          <a:xfrm rot="16200000">
            <a:off x="1771700" y="1240504"/>
            <a:ext cx="1400729" cy="338554"/>
          </a:xfrm>
          <a:prstGeom prst="rect">
            <a:avLst/>
          </a:prstGeom>
          <a:noFill/>
        </p:spPr>
        <p:txBody>
          <a:bodyPr wrap="square">
            <a:spAutoFit/>
          </a:bodyPr>
          <a:lstStyle/>
          <a:p>
            <a:r>
              <a:rPr kumimoji="0" lang="en-US" sz="1600" i="0" u="none" strike="noStrike" kern="0" cap="none" spc="0" normalizeH="0" baseline="0" noProof="0" dirty="0">
                <a:ln>
                  <a:noFill/>
                </a:ln>
                <a:solidFill>
                  <a:srgbClr val="FF0000"/>
                </a:solidFill>
                <a:effectLst/>
                <a:highlight>
                  <a:srgbClr val="FFFF00"/>
                </a:highlight>
                <a:uLnTx/>
                <a:uFillTx/>
                <a:latin typeface="Arial"/>
                <a:cs typeface="Arial"/>
                <a:sym typeface="Arial"/>
              </a:rPr>
              <a:t>1.35V+10mV</a:t>
            </a:r>
            <a:endParaRPr lang="en-US" dirty="0"/>
          </a:p>
        </p:txBody>
      </p:sp>
      <mc:AlternateContent xmlns:mc="http://schemas.openxmlformats.org/markup-compatibility/2006" xmlns:a14="http://schemas.microsoft.com/office/drawing/2010/main">
        <mc:Choice Requires="a14">
          <p:sp>
            <p:nvSpPr>
              <p:cNvPr id="2" name="TextBox 23">
                <a:extLst>
                  <a:ext uri="{FF2B5EF4-FFF2-40B4-BE49-F238E27FC236}">
                    <a16:creationId xmlns:a16="http://schemas.microsoft.com/office/drawing/2014/main" id="{FE140812-5D97-C02D-3CA5-7A8299E23199}"/>
                  </a:ext>
                </a:extLst>
              </p:cNvPr>
              <p:cNvSpPr txBox="1"/>
              <p:nvPr/>
            </p:nvSpPr>
            <p:spPr>
              <a:xfrm>
                <a:off x="3336893" y="459542"/>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2" name="TextBox 23">
                <a:extLst>
                  <a:ext uri="{FF2B5EF4-FFF2-40B4-BE49-F238E27FC236}">
                    <a16:creationId xmlns:a16="http://schemas.microsoft.com/office/drawing/2014/main" id="{FE140812-5D97-C02D-3CA5-7A8299E23199}"/>
                  </a:ext>
                </a:extLst>
              </p:cNvPr>
              <p:cNvSpPr txBox="1">
                <a:spLocks noRot="1" noChangeAspect="1" noMove="1" noResize="1" noEditPoints="1" noAdjustHandles="1" noChangeArrowheads="1" noChangeShapeType="1" noTextEdit="1"/>
              </p:cNvSpPr>
              <p:nvPr/>
            </p:nvSpPr>
            <p:spPr>
              <a:xfrm>
                <a:off x="3336893" y="459542"/>
                <a:ext cx="364324" cy="252966"/>
              </a:xfrm>
              <a:prstGeom prst="rect">
                <a:avLst/>
              </a:prstGeom>
              <a:blipFill>
                <a:blip r:embed="rId19"/>
                <a:stretch>
                  <a:fillRect l="-25000" r="-60000" b="-33333"/>
                </a:stretch>
              </a:blipFill>
            </p:spPr>
            <p:txBody>
              <a:bodyPr/>
              <a:lstStyle/>
              <a:p>
                <a:r>
                  <a:rPr lang="en-US">
                    <a:noFill/>
                  </a:rPr>
                  <a:t> </a:t>
                </a:r>
              </a:p>
            </p:txBody>
          </p:sp>
        </mc:Fallback>
      </mc:AlternateContent>
      <p:cxnSp>
        <p:nvCxnSpPr>
          <p:cNvPr id="58" name="Straight Connector 57">
            <a:extLst>
              <a:ext uri="{FF2B5EF4-FFF2-40B4-BE49-F238E27FC236}">
                <a16:creationId xmlns:a16="http://schemas.microsoft.com/office/drawing/2014/main" id="{4AC97A48-FFCC-380D-78CC-8EE8A0B7EA77}"/>
              </a:ext>
            </a:extLst>
          </p:cNvPr>
          <p:cNvCxnSpPr>
            <a:cxnSpLocks/>
          </p:cNvCxnSpPr>
          <p:nvPr/>
        </p:nvCxnSpPr>
        <p:spPr>
          <a:xfrm>
            <a:off x="6589227" y="3719649"/>
            <a:ext cx="139524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1" name="Freeform: Shape 100">
            <a:extLst>
              <a:ext uri="{FF2B5EF4-FFF2-40B4-BE49-F238E27FC236}">
                <a16:creationId xmlns:a16="http://schemas.microsoft.com/office/drawing/2014/main" id="{16B84087-8D6A-F5E6-ADA1-EEBA7EE306E8}"/>
              </a:ext>
            </a:extLst>
          </p:cNvPr>
          <p:cNvSpPr/>
          <p:nvPr/>
        </p:nvSpPr>
        <p:spPr>
          <a:xfrm>
            <a:off x="6605870" y="3474056"/>
            <a:ext cx="1363717" cy="450644"/>
          </a:xfrm>
          <a:custGeom>
            <a:avLst/>
            <a:gdLst>
              <a:gd name="connsiteX0" fmla="*/ 0 w 2073166"/>
              <a:gd name="connsiteY0" fmla="*/ 751640 h 1452500"/>
              <a:gd name="connsiteX1" fmla="*/ 606972 w 2073166"/>
              <a:gd name="connsiteY1" fmla="*/ 18544 h 1452500"/>
              <a:gd name="connsiteX2" fmla="*/ 1371600 w 2073166"/>
              <a:gd name="connsiteY2" fmla="*/ 1429557 h 1452500"/>
              <a:gd name="connsiteX3" fmla="*/ 2073166 w 2073166"/>
              <a:gd name="connsiteY3" fmla="*/ 759523 h 1452500"/>
            </a:gdLst>
            <a:ahLst/>
            <a:cxnLst>
              <a:cxn ang="0">
                <a:pos x="connsiteX0" y="connsiteY0"/>
              </a:cxn>
              <a:cxn ang="0">
                <a:pos x="connsiteX1" y="connsiteY1"/>
              </a:cxn>
              <a:cxn ang="0">
                <a:pos x="connsiteX2" y="connsiteY2"/>
              </a:cxn>
              <a:cxn ang="0">
                <a:pos x="connsiteX3" y="connsiteY3"/>
              </a:cxn>
            </a:cxnLst>
            <a:rect l="l" t="t" r="r" b="b"/>
            <a:pathLst>
              <a:path w="2073166" h="1452500">
                <a:moveTo>
                  <a:pt x="0" y="751640"/>
                </a:moveTo>
                <a:cubicBezTo>
                  <a:pt x="189186" y="328599"/>
                  <a:pt x="378372" y="-94442"/>
                  <a:pt x="606972" y="18544"/>
                </a:cubicBezTo>
                <a:cubicBezTo>
                  <a:pt x="835572" y="131530"/>
                  <a:pt x="1127234" y="1306061"/>
                  <a:pt x="1371600" y="1429557"/>
                </a:cubicBezTo>
                <a:cubicBezTo>
                  <a:pt x="1615966" y="1553053"/>
                  <a:pt x="1844566" y="1156288"/>
                  <a:pt x="2073166" y="759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37B4007D-CF15-91DE-7476-7D7781BE89CA}"/>
              </a:ext>
            </a:extLst>
          </p:cNvPr>
          <p:cNvCxnSpPr>
            <a:cxnSpLocks/>
          </p:cNvCxnSpPr>
          <p:nvPr/>
        </p:nvCxnSpPr>
        <p:spPr>
          <a:xfrm>
            <a:off x="6612476" y="4590485"/>
            <a:ext cx="139524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5" name="Freeform: Shape 114">
            <a:extLst>
              <a:ext uri="{FF2B5EF4-FFF2-40B4-BE49-F238E27FC236}">
                <a16:creationId xmlns:a16="http://schemas.microsoft.com/office/drawing/2014/main" id="{985C7FBD-EA82-9BFE-D0A9-4FE200C1F300}"/>
              </a:ext>
            </a:extLst>
          </p:cNvPr>
          <p:cNvSpPr/>
          <p:nvPr/>
        </p:nvSpPr>
        <p:spPr>
          <a:xfrm flipV="1">
            <a:off x="6608176" y="4156958"/>
            <a:ext cx="1363717" cy="867053"/>
          </a:xfrm>
          <a:custGeom>
            <a:avLst/>
            <a:gdLst>
              <a:gd name="connsiteX0" fmla="*/ 0 w 2073166"/>
              <a:gd name="connsiteY0" fmla="*/ 751640 h 1452500"/>
              <a:gd name="connsiteX1" fmla="*/ 606972 w 2073166"/>
              <a:gd name="connsiteY1" fmla="*/ 18544 h 1452500"/>
              <a:gd name="connsiteX2" fmla="*/ 1371600 w 2073166"/>
              <a:gd name="connsiteY2" fmla="*/ 1429557 h 1452500"/>
              <a:gd name="connsiteX3" fmla="*/ 2073166 w 2073166"/>
              <a:gd name="connsiteY3" fmla="*/ 759523 h 1452500"/>
            </a:gdLst>
            <a:ahLst/>
            <a:cxnLst>
              <a:cxn ang="0">
                <a:pos x="connsiteX0" y="connsiteY0"/>
              </a:cxn>
              <a:cxn ang="0">
                <a:pos x="connsiteX1" y="connsiteY1"/>
              </a:cxn>
              <a:cxn ang="0">
                <a:pos x="connsiteX2" y="connsiteY2"/>
              </a:cxn>
              <a:cxn ang="0">
                <a:pos x="connsiteX3" y="connsiteY3"/>
              </a:cxn>
            </a:cxnLst>
            <a:rect l="l" t="t" r="r" b="b"/>
            <a:pathLst>
              <a:path w="2073166" h="1452500">
                <a:moveTo>
                  <a:pt x="0" y="751640"/>
                </a:moveTo>
                <a:cubicBezTo>
                  <a:pt x="189186" y="328599"/>
                  <a:pt x="378372" y="-94442"/>
                  <a:pt x="606972" y="18544"/>
                </a:cubicBezTo>
                <a:cubicBezTo>
                  <a:pt x="835572" y="131530"/>
                  <a:pt x="1127234" y="1306061"/>
                  <a:pt x="1371600" y="1429557"/>
                </a:cubicBezTo>
                <a:cubicBezTo>
                  <a:pt x="1615966" y="1553053"/>
                  <a:pt x="1844566" y="1156288"/>
                  <a:pt x="2073166" y="759523"/>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E473E09E-6E3D-F2FC-2C05-9F0EDF918C4F}"/>
              </a:ext>
            </a:extLst>
          </p:cNvPr>
          <p:cNvSpPr txBox="1"/>
          <p:nvPr/>
        </p:nvSpPr>
        <p:spPr>
          <a:xfrm>
            <a:off x="5716449" y="3515210"/>
            <a:ext cx="582211" cy="307777"/>
          </a:xfrm>
          <a:prstGeom prst="rect">
            <a:avLst/>
          </a:prstGeom>
          <a:noFill/>
        </p:spPr>
        <p:txBody>
          <a:bodyPr wrap="none" rtlCol="0">
            <a:spAutoFit/>
          </a:bodyPr>
          <a:lstStyle/>
          <a:p>
            <a:r>
              <a:rPr lang="en-US" dirty="0"/>
              <a:t>Input</a:t>
            </a:r>
          </a:p>
        </p:txBody>
      </p:sp>
      <p:sp>
        <p:nvSpPr>
          <p:cNvPr id="121" name="TextBox 120">
            <a:extLst>
              <a:ext uri="{FF2B5EF4-FFF2-40B4-BE49-F238E27FC236}">
                <a16:creationId xmlns:a16="http://schemas.microsoft.com/office/drawing/2014/main" id="{D95C308F-25C5-323E-A4C3-0C8F2AFB9611}"/>
              </a:ext>
            </a:extLst>
          </p:cNvPr>
          <p:cNvSpPr txBox="1"/>
          <p:nvPr/>
        </p:nvSpPr>
        <p:spPr>
          <a:xfrm>
            <a:off x="5708166" y="4370364"/>
            <a:ext cx="721672" cy="307777"/>
          </a:xfrm>
          <a:prstGeom prst="rect">
            <a:avLst/>
          </a:prstGeom>
          <a:noFill/>
        </p:spPr>
        <p:txBody>
          <a:bodyPr wrap="none" rtlCol="0">
            <a:spAutoFit/>
          </a:bodyPr>
          <a:lstStyle/>
          <a:p>
            <a:r>
              <a:rPr lang="en-US" dirty="0"/>
              <a:t>Output</a:t>
            </a:r>
          </a:p>
        </p:txBody>
      </p:sp>
      <p:cxnSp>
        <p:nvCxnSpPr>
          <p:cNvPr id="123" name="Straight Connector 122">
            <a:extLst>
              <a:ext uri="{FF2B5EF4-FFF2-40B4-BE49-F238E27FC236}">
                <a16:creationId xmlns:a16="http://schemas.microsoft.com/office/drawing/2014/main" id="{A6F4542C-C614-F002-5451-C7D0E4563D73}"/>
              </a:ext>
            </a:extLst>
          </p:cNvPr>
          <p:cNvCxnSpPr>
            <a:cxnSpLocks/>
          </p:cNvCxnSpPr>
          <p:nvPr/>
        </p:nvCxnSpPr>
        <p:spPr>
          <a:xfrm>
            <a:off x="3453923" y="3927061"/>
            <a:ext cx="2109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83B5CD0-6FD9-DB15-6763-17BCECE479C6}"/>
              </a:ext>
            </a:extLst>
          </p:cNvPr>
          <p:cNvCxnSpPr>
            <a:cxnSpLocks/>
          </p:cNvCxnSpPr>
          <p:nvPr/>
        </p:nvCxnSpPr>
        <p:spPr>
          <a:xfrm>
            <a:off x="3509980" y="4003863"/>
            <a:ext cx="101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22">
                <a:extLst>
                  <a:ext uri="{FF2B5EF4-FFF2-40B4-BE49-F238E27FC236}">
                    <a16:creationId xmlns:a16="http://schemas.microsoft.com/office/drawing/2014/main" id="{F8CD1BAB-91DE-4090-7CBE-2963E71F5B4B}"/>
                  </a:ext>
                </a:extLst>
              </p:cNvPr>
              <p:cNvSpPr txBox="1"/>
              <p:nvPr/>
            </p:nvSpPr>
            <p:spPr>
              <a:xfrm rot="16200000">
                <a:off x="787987" y="1603162"/>
                <a:ext cx="1324708"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oMath>
                  </m:oMathPara>
                </a14:m>
                <a:endParaRPr lang="en-US" sz="2000" dirty="0"/>
              </a:p>
            </p:txBody>
          </p:sp>
        </mc:Choice>
        <mc:Fallback xmlns="">
          <p:sp>
            <p:nvSpPr>
              <p:cNvPr id="18" name="TextBox 22">
                <a:extLst>
                  <a:ext uri="{FF2B5EF4-FFF2-40B4-BE49-F238E27FC236}">
                    <a16:creationId xmlns:a16="http://schemas.microsoft.com/office/drawing/2014/main" id="{F8CD1BAB-91DE-4090-7CBE-2963E71F5B4B}"/>
                  </a:ext>
                </a:extLst>
              </p:cNvPr>
              <p:cNvSpPr txBox="1">
                <a:spLocks noRot="1" noChangeAspect="1" noMove="1" noResize="1" noEditPoints="1" noAdjustHandles="1" noChangeArrowheads="1" noChangeShapeType="1" noTextEdit="1"/>
              </p:cNvSpPr>
              <p:nvPr/>
            </p:nvSpPr>
            <p:spPr>
              <a:xfrm rot="16200000">
                <a:off x="787987" y="1603162"/>
                <a:ext cx="1324708" cy="307777"/>
              </a:xfrm>
              <a:prstGeom prst="rect">
                <a:avLst/>
              </a:prstGeom>
              <a:blipFill>
                <a:blip r:embed="rId20"/>
                <a:stretch>
                  <a:fillRect r="-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22">
                <a:extLst>
                  <a:ext uri="{FF2B5EF4-FFF2-40B4-BE49-F238E27FC236}">
                    <a16:creationId xmlns:a16="http://schemas.microsoft.com/office/drawing/2014/main" id="{5BF86E33-3CDF-8108-89DB-88A74D50D847}"/>
                  </a:ext>
                </a:extLst>
              </p:cNvPr>
              <p:cNvSpPr txBox="1"/>
              <p:nvPr/>
            </p:nvSpPr>
            <p:spPr>
              <a:xfrm rot="16200000">
                <a:off x="760910" y="3273606"/>
                <a:ext cx="13647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oMath>
                  </m:oMathPara>
                </a14:m>
                <a:endParaRPr lang="en-US" sz="2000" dirty="0"/>
              </a:p>
            </p:txBody>
          </p:sp>
        </mc:Choice>
        <mc:Fallback xmlns="">
          <p:sp>
            <p:nvSpPr>
              <p:cNvPr id="19" name="TextBox 22">
                <a:extLst>
                  <a:ext uri="{FF2B5EF4-FFF2-40B4-BE49-F238E27FC236}">
                    <a16:creationId xmlns:a16="http://schemas.microsoft.com/office/drawing/2014/main" id="{5BF86E33-3CDF-8108-89DB-88A74D50D847}"/>
                  </a:ext>
                </a:extLst>
              </p:cNvPr>
              <p:cNvSpPr txBox="1">
                <a:spLocks noRot="1" noChangeAspect="1" noMove="1" noResize="1" noEditPoints="1" noAdjustHandles="1" noChangeArrowheads="1" noChangeShapeType="1" noTextEdit="1"/>
              </p:cNvSpPr>
              <p:nvPr/>
            </p:nvSpPr>
            <p:spPr>
              <a:xfrm rot="16200000">
                <a:off x="760910" y="3273606"/>
                <a:ext cx="1364763" cy="307777"/>
              </a:xfrm>
              <a:prstGeom prst="rect">
                <a:avLst/>
              </a:prstGeom>
              <a:blipFill>
                <a:blip r:embed="rId21"/>
                <a:stretch>
                  <a:fillRect r="-20000"/>
                </a:stretch>
              </a:blipFill>
            </p:spPr>
            <p:txBody>
              <a:bodyPr/>
              <a:lstStyle/>
              <a:p>
                <a:r>
                  <a:rPr lang="en-US">
                    <a:noFill/>
                  </a:rPr>
                  <a:t> </a:t>
                </a:r>
              </a:p>
            </p:txBody>
          </p:sp>
        </mc:Fallback>
      </mc:AlternateContent>
    </p:spTree>
    <p:extLst>
      <p:ext uri="{BB962C8B-B14F-4D97-AF65-F5344CB8AC3E}">
        <p14:creationId xmlns:p14="http://schemas.microsoft.com/office/powerpoint/2010/main" val="2696237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17</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A7E76C4-4DF9-C4CE-06B5-630B31E09108}"/>
              </a:ext>
            </a:extLst>
          </p:cNvPr>
          <p:cNvSpPr txBox="1"/>
          <p:nvPr/>
        </p:nvSpPr>
        <p:spPr>
          <a:xfrm>
            <a:off x="584140" y="898635"/>
            <a:ext cx="7894038" cy="830997"/>
          </a:xfrm>
          <a:prstGeom prst="rect">
            <a:avLst/>
          </a:prstGeom>
          <a:noFill/>
        </p:spPr>
        <p:txBody>
          <a:bodyPr wrap="square" rtlCol="0">
            <a:spAutoFit/>
          </a:bodyPr>
          <a:lstStyle/>
          <a:p>
            <a:pPr algn="just"/>
            <a:r>
              <a:rPr lang="en-US" sz="2400" dirty="0"/>
              <a:t>It was good for AC operation and hence used during the second world war for radio operation!</a:t>
            </a:r>
          </a:p>
        </p:txBody>
      </p:sp>
      <p:sp>
        <p:nvSpPr>
          <p:cNvPr id="19" name="TextBox 18">
            <a:extLst>
              <a:ext uri="{FF2B5EF4-FFF2-40B4-BE49-F238E27FC236}">
                <a16:creationId xmlns:a16="http://schemas.microsoft.com/office/drawing/2014/main" id="{A536B988-DAFB-0C81-379E-BC80EE6BD296}"/>
              </a:ext>
            </a:extLst>
          </p:cNvPr>
          <p:cNvSpPr txBox="1"/>
          <p:nvPr/>
        </p:nvSpPr>
        <p:spPr>
          <a:xfrm>
            <a:off x="584138" y="2210595"/>
            <a:ext cx="7747937" cy="461665"/>
          </a:xfrm>
          <a:prstGeom prst="rect">
            <a:avLst/>
          </a:prstGeom>
          <a:noFill/>
        </p:spPr>
        <p:txBody>
          <a:bodyPr wrap="square" rtlCol="0">
            <a:spAutoFit/>
          </a:bodyPr>
          <a:lstStyle/>
          <a:p>
            <a:pPr algn="just"/>
            <a:r>
              <a:rPr lang="en-US" sz="2400" dirty="0"/>
              <a:t>What happened if this circuit is used for DC amplifier?</a:t>
            </a:r>
          </a:p>
        </p:txBody>
      </p:sp>
    </p:spTree>
    <p:extLst>
      <p:ext uri="{BB962C8B-B14F-4D97-AF65-F5344CB8AC3E}">
        <p14:creationId xmlns:p14="http://schemas.microsoft.com/office/powerpoint/2010/main" val="958294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18</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5CC1DAF-6AFF-54D7-FC04-F183BB27A358}"/>
                  </a:ext>
                </a:extLst>
              </p:cNvPr>
              <p:cNvSpPr txBox="1"/>
              <p:nvPr/>
            </p:nvSpPr>
            <p:spPr>
              <a:xfrm>
                <a:off x="5530644" y="716323"/>
                <a:ext cx="3340454" cy="3840090"/>
              </a:xfrm>
              <a:prstGeom prst="rect">
                <a:avLst/>
              </a:prstGeom>
              <a:noFill/>
              <a:ln>
                <a:solidFill>
                  <a:schemeClr val="accent1"/>
                </a:solidFill>
              </a:ln>
            </p:spPr>
            <p:txBody>
              <a:bodyPr wrap="square">
                <a:spAutoFit/>
              </a:bodyPr>
              <a:lstStyle/>
              <a:p>
                <a:pPr lvl="0" algn="just"/>
                <a:r>
                  <a:rPr lang="en-US" sz="1600" dirty="0">
                    <a:solidFill>
                      <a:srgbClr val="080808"/>
                    </a:solidFill>
                  </a:rPr>
                  <a:t>Output at C is changing even if the supply voltage is changing.</a:t>
                </a:r>
              </a:p>
              <a:p>
                <a:pPr lvl="0" algn="just"/>
                <a:endParaRPr lang="en-US" sz="1600" dirty="0">
                  <a:solidFill>
                    <a:srgbClr val="080808"/>
                  </a:solidFill>
                </a:endParaRPr>
              </a:p>
              <a:p>
                <a:pPr lvl="0" algn="just"/>
                <a:r>
                  <a:rPr lang="en-US" sz="1600" dirty="0">
                    <a:solidFill>
                      <a:srgbClr val="080808"/>
                    </a:solidFill>
                  </a:rPr>
                  <a:t>If supply voltage becomes 16V, the voltage at C increases and the voltage at E increases which forces to reduce the voltage at C</a:t>
                </a:r>
                <a:endParaRPr lang="en-US" sz="1600" dirty="0">
                  <a:solidFill>
                    <a:schemeClr val="tx1"/>
                  </a:solidFill>
                </a:endParaRPr>
              </a:p>
              <a:p>
                <a:pPr lvl="0" algn="just"/>
                <a:endParaRPr lang="en-US" sz="1600" dirty="0">
                  <a:solidFill>
                    <a:schemeClr val="tx1"/>
                  </a:solidFill>
                </a:endParaRPr>
              </a:p>
              <a:p>
                <a:pPr algn="just"/>
                <a:r>
                  <a:rPr lang="en-US" sz="1600" dirty="0">
                    <a:solidFill>
                      <a:srgbClr val="080808"/>
                    </a:solidFill>
                  </a:rPr>
                  <a:t>If the temperature of the environment changes, then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𝐵𝐸</m:t>
                        </m:r>
                      </m:sub>
                    </m:sSub>
                  </m:oMath>
                </a14:m>
                <a:r>
                  <a:rPr lang="en-US" sz="1600" dirty="0">
                    <a:solidFill>
                      <a:schemeClr val="tx1"/>
                    </a:solidFill>
                  </a:rPr>
                  <a:t>changes. The temperature coefficient of base-emitter voltage is -2.25mV/°C. Every 1°C temperature rise the base-emitter voltage decreases by 2.25mV</a:t>
                </a:r>
              </a:p>
            </p:txBody>
          </p:sp>
        </mc:Choice>
        <mc:Fallback xmlns="">
          <p:sp>
            <p:nvSpPr>
              <p:cNvPr id="60" name="TextBox 59">
                <a:extLst>
                  <a:ext uri="{FF2B5EF4-FFF2-40B4-BE49-F238E27FC236}">
                    <a16:creationId xmlns:a16="http://schemas.microsoft.com/office/drawing/2014/main" id="{E5CC1DAF-6AFF-54D7-FC04-F183BB27A358}"/>
                  </a:ext>
                </a:extLst>
              </p:cNvPr>
              <p:cNvSpPr txBox="1">
                <a:spLocks noRot="1" noChangeAspect="1" noMove="1" noResize="1" noEditPoints="1" noAdjustHandles="1" noChangeArrowheads="1" noChangeShapeType="1" noTextEdit="1"/>
              </p:cNvSpPr>
              <p:nvPr/>
            </p:nvSpPr>
            <p:spPr>
              <a:xfrm>
                <a:off x="5530644" y="716323"/>
                <a:ext cx="3340454" cy="3840090"/>
              </a:xfrm>
              <a:prstGeom prst="rect">
                <a:avLst/>
              </a:prstGeom>
              <a:blipFill>
                <a:blip r:embed="rId4"/>
                <a:stretch>
                  <a:fillRect l="-727" t="-317" r="-909" b="-110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4933725" y="1779685"/>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4933725" y="1779685"/>
                <a:ext cx="364324" cy="252966"/>
              </a:xfrm>
              <a:prstGeom prst="rect">
                <a:avLst/>
              </a:prstGeom>
              <a:blipFill>
                <a:blip r:embed="rId5"/>
                <a:stretch>
                  <a:fillRect l="-25000" r="-60000" b="-36585"/>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4926857" y="696402"/>
            <a:ext cx="0" cy="1404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2343337" y="1740660"/>
            <a:ext cx="1094766"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2675364" y="1887973"/>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2675364" y="1791822"/>
            <a:ext cx="446028"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2675364" y="2432840"/>
            <a:ext cx="48936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2953460" y="2689640"/>
            <a:ext cx="211265"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3056895" y="2568213"/>
            <a:ext cx="116990"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1418575" y="3578291"/>
            <a:ext cx="0" cy="184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2194374" y="2298433"/>
            <a:ext cx="468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2971878" y="3825383"/>
            <a:ext cx="4082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flipV="1">
            <a:off x="301814" y="3736472"/>
            <a:ext cx="4643137" cy="16622"/>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3112358" y="716323"/>
            <a:ext cx="1821367" cy="11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2597257" y="1116018"/>
            <a:ext cx="1091826" cy="272050"/>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4670684" y="2110505"/>
            <a:ext cx="551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4763417" y="2188360"/>
            <a:ext cx="340617" cy="2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4931014" y="2188360"/>
            <a:ext cx="0" cy="15671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2131880" y="2505106"/>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2131880" y="2505106"/>
                <a:ext cx="364324" cy="252966"/>
              </a:xfrm>
              <a:prstGeom prst="rect">
                <a:avLst/>
              </a:prstGeom>
              <a:blipFill>
                <a:blip r:embed="rId6"/>
                <a:stretch>
                  <a:fillRect b="-36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2593304" y="2860370"/>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2593304" y="2860370"/>
                <a:ext cx="364324" cy="252966"/>
              </a:xfrm>
              <a:prstGeom prst="rect">
                <a:avLst/>
              </a:prstGeom>
              <a:blipFill>
                <a:blip r:embed="rId7"/>
                <a:stretch>
                  <a:fillRect b="-16667"/>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895449" y="1625157"/>
            <a:ext cx="1091826" cy="288092"/>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1405679" y="2300387"/>
            <a:ext cx="792880" cy="3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1410526" y="706367"/>
            <a:ext cx="1754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1411420" y="703570"/>
            <a:ext cx="0" cy="695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3112461" y="1673804"/>
            <a:ext cx="495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3547284" y="1661013"/>
            <a:ext cx="306038" cy="836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890960" y="2902675"/>
            <a:ext cx="1091826" cy="288092"/>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2657296" y="3134222"/>
            <a:ext cx="1091826" cy="288092"/>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1411420" y="2310862"/>
            <a:ext cx="0" cy="264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3549920" y="1321528"/>
                <a:ext cx="269145" cy="252966"/>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3549920" y="1321528"/>
                <a:ext cx="269145" cy="252966"/>
              </a:xfrm>
              <a:prstGeom prst="rect">
                <a:avLst/>
              </a:prstGeom>
              <a:blipFill>
                <a:blip r:embed="rId8"/>
                <a:stretch>
                  <a:fillRect l="-29545" r="-20455" b="-46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rot="16200000">
                <a:off x="412824" y="1294629"/>
                <a:ext cx="1324708"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rot="16200000">
                <a:off x="412824" y="1294629"/>
                <a:ext cx="1324708" cy="307777"/>
              </a:xfrm>
              <a:prstGeom prst="rect">
                <a:avLst/>
              </a:prstGeom>
              <a:blipFill>
                <a:blip r:embed="rId9"/>
                <a:stretch>
                  <a:fillRect r="-17647"/>
                </a:stretch>
              </a:blipFill>
            </p:spPr>
            <p:txBody>
              <a:bodyPr/>
              <a:lstStyle/>
              <a:p>
                <a:r>
                  <a:rPr lang="en-US">
                    <a:noFill/>
                  </a:rPr>
                  <a:t> </a:t>
                </a:r>
              </a:p>
            </p:txBody>
          </p:sp>
        </mc:Fallback>
      </mc:AlternateContent>
      <p:sp>
        <p:nvSpPr>
          <p:cNvPr id="51" name="TextBox 41">
            <a:extLst>
              <a:ext uri="{FF2B5EF4-FFF2-40B4-BE49-F238E27FC236}">
                <a16:creationId xmlns:a16="http://schemas.microsoft.com/office/drawing/2014/main" id="{30C43CF4-0D73-8272-2C87-12310128E36B}"/>
              </a:ext>
            </a:extLst>
          </p:cNvPr>
          <p:cNvSpPr txBox="1"/>
          <p:nvPr/>
        </p:nvSpPr>
        <p:spPr>
          <a:xfrm>
            <a:off x="106184" y="2879051"/>
            <a:ext cx="444352" cy="3077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rgbClr val="FF0000"/>
                </a:solidFill>
                <a:highlight>
                  <a:srgbClr val="FFFF00"/>
                </a:highlight>
              </a:rPr>
              <a:t>DC</a:t>
            </a:r>
            <a:endParaRPr lang="en-US" b="1" dirty="0">
              <a:solidFill>
                <a:srgbClr val="FF0000"/>
              </a:solidFill>
            </a:endParaRPr>
          </a:p>
        </p:txBody>
      </p:sp>
      <p:sp>
        <p:nvSpPr>
          <p:cNvPr id="94" name="Oval 93">
            <a:extLst>
              <a:ext uri="{FF2B5EF4-FFF2-40B4-BE49-F238E27FC236}">
                <a16:creationId xmlns:a16="http://schemas.microsoft.com/office/drawing/2014/main" id="{483C253C-7155-3808-5BFA-71BB9F87664A}"/>
              </a:ext>
            </a:extLst>
          </p:cNvPr>
          <p:cNvSpPr/>
          <p:nvPr/>
        </p:nvSpPr>
        <p:spPr>
          <a:xfrm>
            <a:off x="109201" y="2807483"/>
            <a:ext cx="445124" cy="429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95" name="Straight Connector 94">
            <a:extLst>
              <a:ext uri="{FF2B5EF4-FFF2-40B4-BE49-F238E27FC236}">
                <a16:creationId xmlns:a16="http://schemas.microsoft.com/office/drawing/2014/main" id="{CDFD34AC-05F6-19A3-BC74-9BDA0E5C2CE0}"/>
              </a:ext>
            </a:extLst>
          </p:cNvPr>
          <p:cNvCxnSpPr>
            <a:cxnSpLocks/>
            <a:endCxn id="94" idx="0"/>
          </p:cNvCxnSpPr>
          <p:nvPr/>
        </p:nvCxnSpPr>
        <p:spPr>
          <a:xfrm flipH="1">
            <a:off x="331763" y="2308400"/>
            <a:ext cx="5675" cy="499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8C94D0B-8428-24B3-E16F-3E5975030F15}"/>
              </a:ext>
            </a:extLst>
          </p:cNvPr>
          <p:cNvCxnSpPr>
            <a:cxnSpLocks/>
          </p:cNvCxnSpPr>
          <p:nvPr/>
        </p:nvCxnSpPr>
        <p:spPr>
          <a:xfrm flipH="1">
            <a:off x="321962" y="3237389"/>
            <a:ext cx="5675" cy="499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22">
                <a:extLst>
                  <a:ext uri="{FF2B5EF4-FFF2-40B4-BE49-F238E27FC236}">
                    <a16:creationId xmlns:a16="http://schemas.microsoft.com/office/drawing/2014/main" id="{41D7CD55-D628-6E69-308B-752FF0D09B2E}"/>
                  </a:ext>
                </a:extLst>
              </p:cNvPr>
              <p:cNvSpPr txBox="1"/>
              <p:nvPr/>
            </p:nvSpPr>
            <p:spPr>
              <a:xfrm rot="16200000">
                <a:off x="474079" y="2901572"/>
                <a:ext cx="13647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oMath>
                  </m:oMathPara>
                </a14:m>
                <a:endParaRPr lang="en-US" sz="2000" dirty="0"/>
              </a:p>
            </p:txBody>
          </p:sp>
        </mc:Choice>
        <mc:Fallback xmlns="">
          <p:sp>
            <p:nvSpPr>
              <p:cNvPr id="59" name="TextBox 22">
                <a:extLst>
                  <a:ext uri="{FF2B5EF4-FFF2-40B4-BE49-F238E27FC236}">
                    <a16:creationId xmlns:a16="http://schemas.microsoft.com/office/drawing/2014/main" id="{41D7CD55-D628-6E69-308B-752FF0D09B2E}"/>
                  </a:ext>
                </a:extLst>
              </p:cNvPr>
              <p:cNvSpPr txBox="1">
                <a:spLocks noRot="1" noChangeAspect="1" noMove="1" noResize="1" noEditPoints="1" noAdjustHandles="1" noChangeArrowheads="1" noChangeShapeType="1" noTextEdit="1"/>
              </p:cNvSpPr>
              <p:nvPr/>
            </p:nvSpPr>
            <p:spPr>
              <a:xfrm rot="16200000">
                <a:off x="474079" y="2901572"/>
                <a:ext cx="1364763" cy="307777"/>
              </a:xfrm>
              <a:prstGeom prst="rect">
                <a:avLst/>
              </a:prstGeom>
              <a:blipFill>
                <a:blip r:embed="rId10"/>
                <a:stretch>
                  <a:fillRect r="-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26">
                <a:extLst>
                  <a:ext uri="{FF2B5EF4-FFF2-40B4-BE49-F238E27FC236}">
                    <a16:creationId xmlns:a16="http://schemas.microsoft.com/office/drawing/2014/main" id="{60930AAD-9E9B-249F-1D92-9C11A99FF550}"/>
                  </a:ext>
                </a:extLst>
              </p:cNvPr>
              <p:cNvSpPr txBox="1"/>
              <p:nvPr/>
            </p:nvSpPr>
            <p:spPr>
              <a:xfrm>
                <a:off x="1962020" y="2793722"/>
                <a:ext cx="876971" cy="1846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𝑉</m:t>
                          </m:r>
                        </m:e>
                        <m:sub>
                          <m:r>
                            <a:rPr lang="en-US" sz="1200" b="0" i="1" smtClean="0">
                              <a:solidFill>
                                <a:srgbClr val="FF0000"/>
                              </a:solidFill>
                              <a:latin typeface="Cambria Math" panose="02040503050406030204" pitchFamily="18" charset="0"/>
                            </a:rPr>
                            <m:t>𝐵𝐸</m:t>
                          </m:r>
                        </m:sub>
                      </m:sSub>
                      <m:r>
                        <a:rPr lang="en-US" sz="1200" b="0" i="1" smtClean="0">
                          <a:solidFill>
                            <a:srgbClr val="FF0000"/>
                          </a:solidFill>
                          <a:latin typeface="Cambria Math" panose="02040503050406030204" pitchFamily="18" charset="0"/>
                        </a:rPr>
                        <m:t>=0.6</m:t>
                      </m:r>
                    </m:oMath>
                  </m:oMathPara>
                </a14:m>
                <a:endParaRPr lang="en-US" sz="1200" dirty="0">
                  <a:solidFill>
                    <a:srgbClr val="FF0000"/>
                  </a:solidFill>
                </a:endParaRPr>
              </a:p>
            </p:txBody>
          </p:sp>
        </mc:Choice>
        <mc:Fallback xmlns="">
          <p:sp>
            <p:nvSpPr>
              <p:cNvPr id="100" name="TextBox 26">
                <a:extLst>
                  <a:ext uri="{FF2B5EF4-FFF2-40B4-BE49-F238E27FC236}">
                    <a16:creationId xmlns:a16="http://schemas.microsoft.com/office/drawing/2014/main" id="{60930AAD-9E9B-249F-1D92-9C11A99FF550}"/>
                  </a:ext>
                </a:extLst>
              </p:cNvPr>
              <p:cNvSpPr txBox="1">
                <a:spLocks noRot="1" noChangeAspect="1" noMove="1" noResize="1" noEditPoints="1" noAdjustHandles="1" noChangeArrowheads="1" noChangeShapeType="1" noTextEdit="1"/>
              </p:cNvSpPr>
              <p:nvPr/>
            </p:nvSpPr>
            <p:spPr>
              <a:xfrm>
                <a:off x="1962020" y="2793722"/>
                <a:ext cx="876971" cy="184666"/>
              </a:xfrm>
              <a:prstGeom prst="rect">
                <a:avLst/>
              </a:prstGeom>
              <a:blipFill>
                <a:blip r:embed="rId11"/>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15">
                <a:extLst>
                  <a:ext uri="{FF2B5EF4-FFF2-40B4-BE49-F238E27FC236}">
                    <a16:creationId xmlns:a16="http://schemas.microsoft.com/office/drawing/2014/main" id="{862F3B28-6BDA-9055-DEEA-C4F6311EECAB}"/>
                  </a:ext>
                </a:extLst>
              </p:cNvPr>
              <p:cNvSpPr txBox="1"/>
              <p:nvPr/>
            </p:nvSpPr>
            <p:spPr>
              <a:xfrm>
                <a:off x="3385557" y="3352033"/>
                <a:ext cx="1091487"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=1</m:t>
                      </m:r>
                      <m:r>
                        <a:rPr lang="en-US" sz="2000" b="0" i="1" smtClean="0">
                          <a:latin typeface="Cambria Math" panose="02040503050406030204" pitchFamily="18" charset="0"/>
                        </a:rPr>
                        <m:t>𝑘</m:t>
                      </m:r>
                      <m:r>
                        <m:rPr>
                          <m:sty m:val="p"/>
                        </m:rPr>
                        <a:rPr lang="el-GR" sz="2000" b="0" i="1" smtClean="0">
                          <a:latin typeface="Cambria Math" panose="02040503050406030204" pitchFamily="18" charset="0"/>
                        </a:rPr>
                        <m:t>Ω</m:t>
                      </m:r>
                    </m:oMath>
                  </m:oMathPara>
                </a14:m>
                <a:endParaRPr lang="en-US" sz="2000" dirty="0"/>
              </a:p>
            </p:txBody>
          </p:sp>
        </mc:Choice>
        <mc:Fallback xmlns="">
          <p:sp>
            <p:nvSpPr>
              <p:cNvPr id="103" name="TextBox 115">
                <a:extLst>
                  <a:ext uri="{FF2B5EF4-FFF2-40B4-BE49-F238E27FC236}">
                    <a16:creationId xmlns:a16="http://schemas.microsoft.com/office/drawing/2014/main" id="{862F3B28-6BDA-9055-DEEA-C4F6311EECAB}"/>
                  </a:ext>
                </a:extLst>
              </p:cNvPr>
              <p:cNvSpPr txBox="1">
                <a:spLocks noRot="1" noChangeAspect="1" noMove="1" noResize="1" noEditPoints="1" noAdjustHandles="1" noChangeArrowheads="1" noChangeShapeType="1" noTextEdit="1"/>
              </p:cNvSpPr>
              <p:nvPr/>
            </p:nvSpPr>
            <p:spPr>
              <a:xfrm>
                <a:off x="3385557" y="3352033"/>
                <a:ext cx="1091487" cy="307777"/>
              </a:xfrm>
              <a:prstGeom prst="rect">
                <a:avLst/>
              </a:prstGeom>
              <a:blipFill>
                <a:blip r:embed="rId12"/>
                <a:stretch>
                  <a:fillRect l="-6593" r="-7143" b="-15094"/>
                </a:stretch>
              </a:blipFill>
              <a:ln w="19050">
                <a:solidFill>
                  <a:srgbClr val="0000FF"/>
                </a:solidFill>
              </a:ln>
            </p:spPr>
            <p:txBody>
              <a:bodyPr/>
              <a:lstStyle/>
              <a:p>
                <a:r>
                  <a:rPr lang="en-US">
                    <a:noFill/>
                  </a:rPr>
                  <a:t> </a:t>
                </a:r>
              </a:p>
            </p:txBody>
          </p:sp>
        </mc:Fallback>
      </mc:AlternateContent>
      <p:sp>
        <p:nvSpPr>
          <p:cNvPr id="106" name="TextBox 105">
            <a:extLst>
              <a:ext uri="{FF2B5EF4-FFF2-40B4-BE49-F238E27FC236}">
                <a16:creationId xmlns:a16="http://schemas.microsoft.com/office/drawing/2014/main" id="{D538471E-C80A-7689-3701-97B50802CAF2}"/>
              </a:ext>
            </a:extLst>
          </p:cNvPr>
          <p:cNvSpPr txBox="1"/>
          <p:nvPr/>
        </p:nvSpPr>
        <p:spPr>
          <a:xfrm>
            <a:off x="2789127" y="1489649"/>
            <a:ext cx="282038" cy="307777"/>
          </a:xfrm>
          <a:prstGeom prst="rect">
            <a:avLst/>
          </a:prstGeom>
          <a:noFill/>
        </p:spPr>
        <p:txBody>
          <a:bodyPr wrap="square">
            <a:spAutoFit/>
          </a:bodyPr>
          <a:lstStyle/>
          <a:p>
            <a:pPr algn="ctr"/>
            <a:r>
              <a:rPr lang="en-US" dirty="0">
                <a:solidFill>
                  <a:srgbClr val="FF0000"/>
                </a:solidFill>
                <a:highlight>
                  <a:srgbClr val="FFFF00"/>
                </a:highlight>
              </a:rPr>
              <a:t>C</a:t>
            </a:r>
          </a:p>
        </p:txBody>
      </p:sp>
      <p:sp>
        <p:nvSpPr>
          <p:cNvPr id="107" name="TextBox 106">
            <a:extLst>
              <a:ext uri="{FF2B5EF4-FFF2-40B4-BE49-F238E27FC236}">
                <a16:creationId xmlns:a16="http://schemas.microsoft.com/office/drawing/2014/main" id="{402AD1F9-685F-DD2E-B501-C2814431FA7E}"/>
              </a:ext>
            </a:extLst>
          </p:cNvPr>
          <p:cNvSpPr txBox="1"/>
          <p:nvPr/>
        </p:nvSpPr>
        <p:spPr>
          <a:xfrm>
            <a:off x="3251134" y="2716740"/>
            <a:ext cx="240024" cy="307777"/>
          </a:xfrm>
          <a:prstGeom prst="rect">
            <a:avLst/>
          </a:prstGeom>
          <a:noFill/>
        </p:spPr>
        <p:txBody>
          <a:bodyPr wrap="square">
            <a:spAutoFit/>
          </a:bodyPr>
          <a:lstStyle/>
          <a:p>
            <a:pPr algn="ctr"/>
            <a:r>
              <a:rPr lang="en-US" dirty="0">
                <a:solidFill>
                  <a:srgbClr val="FF0000"/>
                </a:solidFill>
                <a:highlight>
                  <a:srgbClr val="FFFF00"/>
                </a:highlight>
              </a:rPr>
              <a:t>E</a:t>
            </a:r>
          </a:p>
        </p:txBody>
      </p:sp>
      <p:sp>
        <p:nvSpPr>
          <p:cNvPr id="108" name="TextBox 107">
            <a:extLst>
              <a:ext uri="{FF2B5EF4-FFF2-40B4-BE49-F238E27FC236}">
                <a16:creationId xmlns:a16="http://schemas.microsoft.com/office/drawing/2014/main" id="{FD156E20-3E25-70EE-A33E-C2ACEA3CB5D9}"/>
              </a:ext>
            </a:extLst>
          </p:cNvPr>
          <p:cNvSpPr txBox="1"/>
          <p:nvPr/>
        </p:nvSpPr>
        <p:spPr>
          <a:xfrm>
            <a:off x="1874549" y="1990016"/>
            <a:ext cx="482267" cy="307777"/>
          </a:xfrm>
          <a:prstGeom prst="rect">
            <a:avLst/>
          </a:prstGeom>
          <a:noFill/>
        </p:spPr>
        <p:txBody>
          <a:bodyPr wrap="square">
            <a:spAutoFit/>
          </a:bodyPr>
          <a:lstStyle/>
          <a:p>
            <a:pPr algn="ctr"/>
            <a:r>
              <a:rPr lang="en-US" dirty="0">
                <a:solidFill>
                  <a:srgbClr val="FF0000"/>
                </a:solidFill>
                <a:highlight>
                  <a:srgbClr val="FFFF00"/>
                </a:highlight>
              </a:rPr>
              <a:t>B</a:t>
            </a:r>
          </a:p>
        </p:txBody>
      </p:sp>
      <p:sp>
        <p:nvSpPr>
          <p:cNvPr id="109" name="Oval 108">
            <a:extLst>
              <a:ext uri="{FF2B5EF4-FFF2-40B4-BE49-F238E27FC236}">
                <a16:creationId xmlns:a16="http://schemas.microsoft.com/office/drawing/2014/main" id="{D6D58D88-D78D-64C2-5B93-316E383A60EC}"/>
              </a:ext>
            </a:extLst>
          </p:cNvPr>
          <p:cNvSpPr/>
          <p:nvPr/>
        </p:nvSpPr>
        <p:spPr>
          <a:xfrm>
            <a:off x="3137200" y="2827803"/>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17B23EB-2CC1-F75E-0F88-9BC70244045C}"/>
              </a:ext>
            </a:extLst>
          </p:cNvPr>
          <p:cNvSpPr/>
          <p:nvPr/>
        </p:nvSpPr>
        <p:spPr>
          <a:xfrm>
            <a:off x="3061875" y="1614986"/>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54C567D-C3FE-4515-1E40-126B049D8F21}"/>
              </a:ext>
            </a:extLst>
          </p:cNvPr>
          <p:cNvSpPr/>
          <p:nvPr/>
        </p:nvSpPr>
        <p:spPr>
          <a:xfrm>
            <a:off x="2075618" y="2246817"/>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2" name="TextBox 24">
                <a:extLst>
                  <a:ext uri="{FF2B5EF4-FFF2-40B4-BE49-F238E27FC236}">
                    <a16:creationId xmlns:a16="http://schemas.microsoft.com/office/drawing/2014/main" id="{37475DA8-BCDF-68D8-6EAC-1D3C989E0A6E}"/>
                  </a:ext>
                </a:extLst>
              </p:cNvPr>
              <p:cNvSpPr txBox="1"/>
              <p:nvPr/>
            </p:nvSpPr>
            <p:spPr>
              <a:xfrm>
                <a:off x="3341201" y="850897"/>
                <a:ext cx="1277693"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r>
                        <a:rPr lang="en-US" sz="2000" i="1">
                          <a:latin typeface="Cambria Math" panose="02040503050406030204" pitchFamily="18" charset="0"/>
                        </a:rPr>
                        <m:t>=</m:t>
                      </m:r>
                      <m:r>
                        <a:rPr lang="en-US" sz="2000" i="1" smtClean="0">
                          <a:latin typeface="Cambria Math" panose="02040503050406030204" pitchFamily="18" charset="0"/>
                        </a:rPr>
                        <m:t>1</m:t>
                      </m:r>
                      <m:r>
                        <a:rPr lang="en-US" sz="2000" b="0" i="1" smtClean="0">
                          <a:latin typeface="Cambria Math" panose="02040503050406030204" pitchFamily="18" charset="0"/>
                        </a:rPr>
                        <m:t>0</m:t>
                      </m:r>
                      <m:r>
                        <a:rPr lang="en-US" sz="2000" i="1">
                          <a:latin typeface="Cambria Math" panose="02040503050406030204" pitchFamily="18" charset="0"/>
                        </a:rPr>
                        <m:t>𝑘</m:t>
                      </m:r>
                      <m:r>
                        <m:rPr>
                          <m:sty m:val="p"/>
                        </m:rPr>
                        <a:rPr lang="el-GR" sz="2000" i="1">
                          <a:latin typeface="Cambria Math" panose="02040503050406030204" pitchFamily="18" charset="0"/>
                        </a:rPr>
                        <m:t>Ω</m:t>
                      </m:r>
                    </m:oMath>
                  </m:oMathPara>
                </a14:m>
                <a:endParaRPr lang="en-US" sz="2000" dirty="0"/>
              </a:p>
            </p:txBody>
          </p:sp>
        </mc:Choice>
        <mc:Fallback xmlns="">
          <p:sp>
            <p:nvSpPr>
              <p:cNvPr id="112" name="TextBox 24">
                <a:extLst>
                  <a:ext uri="{FF2B5EF4-FFF2-40B4-BE49-F238E27FC236}">
                    <a16:creationId xmlns:a16="http://schemas.microsoft.com/office/drawing/2014/main" id="{37475DA8-BCDF-68D8-6EAC-1D3C989E0A6E}"/>
                  </a:ext>
                </a:extLst>
              </p:cNvPr>
              <p:cNvSpPr txBox="1">
                <a:spLocks noRot="1" noChangeAspect="1" noMove="1" noResize="1" noEditPoints="1" noAdjustHandles="1" noChangeArrowheads="1" noChangeShapeType="1" noTextEdit="1"/>
              </p:cNvSpPr>
              <p:nvPr/>
            </p:nvSpPr>
            <p:spPr>
              <a:xfrm>
                <a:off x="3341201" y="850897"/>
                <a:ext cx="1277693" cy="307777"/>
              </a:xfrm>
              <a:prstGeom prst="rect">
                <a:avLst/>
              </a:prstGeom>
              <a:blipFill>
                <a:blip r:embed="rId13"/>
                <a:stretch>
                  <a:fillRect l="-3286" r="-3286" b="-15094"/>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23">
                <a:extLst>
                  <a:ext uri="{FF2B5EF4-FFF2-40B4-BE49-F238E27FC236}">
                    <a16:creationId xmlns:a16="http://schemas.microsoft.com/office/drawing/2014/main" id="{FE140812-5D97-C02D-3CA5-7A8299E23199}"/>
                  </a:ext>
                </a:extLst>
              </p:cNvPr>
              <p:cNvSpPr txBox="1"/>
              <p:nvPr/>
            </p:nvSpPr>
            <p:spPr>
              <a:xfrm>
                <a:off x="2964113" y="419974"/>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2" name="TextBox 23">
                <a:extLst>
                  <a:ext uri="{FF2B5EF4-FFF2-40B4-BE49-F238E27FC236}">
                    <a16:creationId xmlns:a16="http://schemas.microsoft.com/office/drawing/2014/main" id="{FE140812-5D97-C02D-3CA5-7A8299E23199}"/>
                  </a:ext>
                </a:extLst>
              </p:cNvPr>
              <p:cNvSpPr txBox="1">
                <a:spLocks noRot="1" noChangeAspect="1" noMove="1" noResize="1" noEditPoints="1" noAdjustHandles="1" noChangeArrowheads="1" noChangeShapeType="1" noTextEdit="1"/>
              </p:cNvSpPr>
              <p:nvPr/>
            </p:nvSpPr>
            <p:spPr>
              <a:xfrm>
                <a:off x="2964113" y="419974"/>
                <a:ext cx="364324" cy="252966"/>
              </a:xfrm>
              <a:prstGeom prst="rect">
                <a:avLst/>
              </a:prstGeom>
              <a:blipFill>
                <a:blip r:embed="rId14"/>
                <a:stretch>
                  <a:fillRect l="-25000" r="-60000" b="-36585"/>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9ED2CF6D-608B-9E4E-35E5-3CAB80B9C5C0}"/>
              </a:ext>
            </a:extLst>
          </p:cNvPr>
          <p:cNvGrpSpPr/>
          <p:nvPr/>
        </p:nvGrpSpPr>
        <p:grpSpPr>
          <a:xfrm>
            <a:off x="312153" y="2133416"/>
            <a:ext cx="1091826" cy="288092"/>
            <a:chOff x="4676775" y="1682364"/>
            <a:chExt cx="1619250" cy="693028"/>
          </a:xfrm>
        </p:grpSpPr>
        <p:cxnSp>
          <p:nvCxnSpPr>
            <p:cNvPr id="29" name="Straight Connector 28">
              <a:extLst>
                <a:ext uri="{FF2B5EF4-FFF2-40B4-BE49-F238E27FC236}">
                  <a16:creationId xmlns:a16="http://schemas.microsoft.com/office/drawing/2014/main" id="{535DBCB6-8A35-0CCD-5EC8-AEC6DD02C6A5}"/>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82575D3-46D6-3A48-77EA-D44511800F65}"/>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90D0A4-3858-B785-04C0-B7F7A167B73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B9FBD7-DB5C-78A9-DECF-B02C3BF16B81}"/>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34AC59D-70D4-8403-17AA-0F1F09B58BB0}"/>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CE352AE-1528-DFB1-DE99-7582BA330EB2}"/>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0F8E971-B94B-48EF-25D0-DA911258B918}"/>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53D7C3D-AD05-1082-112C-5ABF40B16AEA}"/>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id="{487C0C2A-C4E8-A54B-8842-B1149267D606}"/>
              </a:ext>
            </a:extLst>
          </p:cNvPr>
          <p:cNvCxnSpPr>
            <a:cxnSpLocks/>
          </p:cNvCxnSpPr>
          <p:nvPr/>
        </p:nvCxnSpPr>
        <p:spPr>
          <a:xfrm>
            <a:off x="3082438" y="3920092"/>
            <a:ext cx="2109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81CDA9-1D22-DDD1-816F-2D877CE3BF22}"/>
              </a:ext>
            </a:extLst>
          </p:cNvPr>
          <p:cNvCxnSpPr>
            <a:cxnSpLocks/>
          </p:cNvCxnSpPr>
          <p:nvPr/>
        </p:nvCxnSpPr>
        <p:spPr>
          <a:xfrm>
            <a:off x="3138495" y="3996894"/>
            <a:ext cx="101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85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19</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5CC1DAF-6AFF-54D7-FC04-F183BB27A358}"/>
                  </a:ext>
                </a:extLst>
              </p:cNvPr>
              <p:cNvSpPr txBox="1"/>
              <p:nvPr/>
            </p:nvSpPr>
            <p:spPr>
              <a:xfrm>
                <a:off x="5530644" y="716323"/>
                <a:ext cx="3340454" cy="3293209"/>
              </a:xfrm>
              <a:prstGeom prst="rect">
                <a:avLst/>
              </a:prstGeom>
              <a:noFill/>
              <a:ln>
                <a:solidFill>
                  <a:schemeClr val="accent1"/>
                </a:solidFill>
              </a:ln>
            </p:spPr>
            <p:txBody>
              <a:bodyPr wrap="square">
                <a:spAutoFit/>
              </a:bodyPr>
              <a:lstStyle/>
              <a:p>
                <a:pPr lvl="0" algn="just"/>
                <a:r>
                  <a:rPr lang="en-US" sz="1600" dirty="0">
                    <a:solidFill>
                      <a:srgbClr val="080808"/>
                    </a:solidFill>
                  </a:rPr>
                  <a:t>At 25</a:t>
                </a:r>
                <a:r>
                  <a:rPr lang="en-US" sz="1600" dirty="0">
                    <a:solidFill>
                      <a:schemeClr val="tx1"/>
                    </a:solidFill>
                  </a:rPr>
                  <a:t>°C, if the emitter is E=0.75V then the base B=1.35V</a:t>
                </a:r>
              </a:p>
              <a:p>
                <a:pPr lvl="0" algn="just"/>
                <a:r>
                  <a:rPr lang="en-US" sz="1600" b="1" dirty="0">
                    <a:solidFill>
                      <a:srgbClr val="0000FF"/>
                    </a:solidFill>
                    <a:highlight>
                      <a:srgbClr val="FFFF00"/>
                    </a:highlight>
                  </a:rPr>
                  <a:t>Original current 0.75/1k</a:t>
                </a:r>
              </a:p>
              <a:p>
                <a:pPr lvl="0" algn="just"/>
                <a:endParaRPr lang="en-US" sz="1600" dirty="0">
                  <a:solidFill>
                    <a:srgbClr val="080808"/>
                  </a:solidFill>
                </a:endParaRPr>
              </a:p>
              <a:p>
                <a:pPr algn="just"/>
                <a:r>
                  <a:rPr lang="en-US" sz="1600" dirty="0">
                    <a:solidFill>
                      <a:srgbClr val="080808"/>
                    </a:solidFill>
                  </a:rPr>
                  <a:t>At 35</a:t>
                </a:r>
                <a:r>
                  <a:rPr lang="en-US" sz="1600" dirty="0">
                    <a:solidFill>
                      <a:schemeClr val="tx1"/>
                    </a:solidFill>
                  </a:rPr>
                  <a:t>°C, if the emitter is E=0.772V then the base B=1.35V</a:t>
                </a:r>
                <a:endParaRPr lang="en-US" sz="1600" dirty="0">
                  <a:solidFill>
                    <a:srgbClr val="080808"/>
                  </a:solidFill>
                </a:endParaRPr>
              </a:p>
              <a:p>
                <a:pPr lvl="0" algn="just"/>
                <a:r>
                  <a:rPr lang="en-US" sz="1600" b="1" dirty="0">
                    <a:solidFill>
                      <a:srgbClr val="0000FF"/>
                    </a:solidFill>
                    <a:highlight>
                      <a:srgbClr val="FFFF00"/>
                    </a:highlight>
                  </a:rPr>
                  <a:t>Now the current 0.772/1k</a:t>
                </a:r>
              </a:p>
              <a:p>
                <a:pPr lvl="0" algn="just"/>
                <a:endParaRPr lang="en-US" sz="1600" b="1" dirty="0">
                  <a:solidFill>
                    <a:srgbClr val="0000FF"/>
                  </a:solidFill>
                  <a:highlight>
                    <a:srgbClr val="FFFF00"/>
                  </a:highlight>
                </a:endParaRPr>
              </a:p>
              <a:p>
                <a:pPr algn="just"/>
                <a:r>
                  <a:rPr lang="en-US" sz="1600" dirty="0">
                    <a:solidFill>
                      <a:srgbClr val="080808"/>
                    </a:solidFill>
                  </a:rPr>
                  <a:t>If the current increase at E will increase the current through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𝐿</m:t>
                        </m:r>
                      </m:sub>
                    </m:sSub>
                  </m:oMath>
                </a14:m>
                <a:r>
                  <a:rPr lang="en-US" sz="1600" dirty="0">
                    <a:solidFill>
                      <a:srgbClr val="080808"/>
                    </a:solidFill>
                  </a:rPr>
                  <a:t> and voltage drop will increase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oMath>
                </a14:m>
                <a:r>
                  <a:rPr lang="en-US" sz="1600" dirty="0">
                    <a:solidFill>
                      <a:srgbClr val="080808"/>
                    </a:solidFill>
                  </a:rPr>
                  <a:t>hence voltage will decrease at C (Output)</a:t>
                </a:r>
              </a:p>
            </p:txBody>
          </p:sp>
        </mc:Choice>
        <mc:Fallback xmlns="">
          <p:sp>
            <p:nvSpPr>
              <p:cNvPr id="60" name="TextBox 59">
                <a:extLst>
                  <a:ext uri="{FF2B5EF4-FFF2-40B4-BE49-F238E27FC236}">
                    <a16:creationId xmlns:a16="http://schemas.microsoft.com/office/drawing/2014/main" id="{E5CC1DAF-6AFF-54D7-FC04-F183BB27A358}"/>
                  </a:ext>
                </a:extLst>
              </p:cNvPr>
              <p:cNvSpPr txBox="1">
                <a:spLocks noRot="1" noChangeAspect="1" noMove="1" noResize="1" noEditPoints="1" noAdjustHandles="1" noChangeArrowheads="1" noChangeShapeType="1" noTextEdit="1"/>
              </p:cNvSpPr>
              <p:nvPr/>
            </p:nvSpPr>
            <p:spPr>
              <a:xfrm>
                <a:off x="5530644" y="716323"/>
                <a:ext cx="3340454" cy="3293209"/>
              </a:xfrm>
              <a:prstGeom prst="rect">
                <a:avLst/>
              </a:prstGeom>
              <a:blipFill>
                <a:blip r:embed="rId4"/>
                <a:stretch>
                  <a:fillRect l="-727" t="-369" r="-909" b="-1292"/>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4933725" y="1779685"/>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4933725" y="1779685"/>
                <a:ext cx="364324" cy="252966"/>
              </a:xfrm>
              <a:prstGeom prst="rect">
                <a:avLst/>
              </a:prstGeom>
              <a:blipFill>
                <a:blip r:embed="rId5"/>
                <a:stretch>
                  <a:fillRect l="-25000" r="-60000" b="-36585"/>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4926857" y="696402"/>
            <a:ext cx="0" cy="1404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2343337" y="1740660"/>
            <a:ext cx="1094766"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2675364" y="1887973"/>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2675364" y="1791822"/>
            <a:ext cx="446028"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2675364" y="2432840"/>
            <a:ext cx="48936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2953460" y="2689640"/>
            <a:ext cx="211265"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3056895" y="2568213"/>
            <a:ext cx="116990"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1418575" y="3578291"/>
            <a:ext cx="0" cy="184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2194374" y="2298433"/>
            <a:ext cx="468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2971878" y="3825383"/>
            <a:ext cx="4082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flipV="1">
            <a:off x="301814" y="3736472"/>
            <a:ext cx="4643137" cy="16622"/>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3112358" y="716323"/>
            <a:ext cx="1821367" cy="11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2597257" y="1116018"/>
            <a:ext cx="1091826" cy="272050"/>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4670684" y="2110505"/>
            <a:ext cx="551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4763417" y="2188360"/>
            <a:ext cx="340617" cy="2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4931014" y="2188360"/>
            <a:ext cx="0" cy="15671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2131880" y="2505106"/>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2131880" y="2505106"/>
                <a:ext cx="364324" cy="252966"/>
              </a:xfrm>
              <a:prstGeom prst="rect">
                <a:avLst/>
              </a:prstGeom>
              <a:blipFill>
                <a:blip r:embed="rId6"/>
                <a:stretch>
                  <a:fillRect b="-36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2593304" y="2860370"/>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2593304" y="2860370"/>
                <a:ext cx="364324" cy="252966"/>
              </a:xfrm>
              <a:prstGeom prst="rect">
                <a:avLst/>
              </a:prstGeom>
              <a:blipFill>
                <a:blip r:embed="rId7"/>
                <a:stretch>
                  <a:fillRect b="-16667"/>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895449" y="1625157"/>
            <a:ext cx="1091826" cy="288092"/>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1405679" y="2300387"/>
            <a:ext cx="792880" cy="3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1410526" y="706367"/>
            <a:ext cx="1754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1411420" y="703570"/>
            <a:ext cx="0" cy="695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3112461" y="1673804"/>
            <a:ext cx="495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3547284" y="1661013"/>
            <a:ext cx="306038" cy="836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890960" y="2902675"/>
            <a:ext cx="1091826" cy="288092"/>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2657296" y="3134222"/>
            <a:ext cx="1091826" cy="288092"/>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1411420" y="2310862"/>
            <a:ext cx="0" cy="264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3549920" y="1321528"/>
                <a:ext cx="269145" cy="252966"/>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3549920" y="1321528"/>
                <a:ext cx="269145" cy="252966"/>
              </a:xfrm>
              <a:prstGeom prst="rect">
                <a:avLst/>
              </a:prstGeom>
              <a:blipFill>
                <a:blip r:embed="rId8"/>
                <a:stretch>
                  <a:fillRect l="-29545" r="-20455" b="-46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rot="16200000">
                <a:off x="412824" y="1294629"/>
                <a:ext cx="1324708"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rot="16200000">
                <a:off x="412824" y="1294629"/>
                <a:ext cx="1324708" cy="307777"/>
              </a:xfrm>
              <a:prstGeom prst="rect">
                <a:avLst/>
              </a:prstGeom>
              <a:blipFill>
                <a:blip r:embed="rId9"/>
                <a:stretch>
                  <a:fillRect r="-17647"/>
                </a:stretch>
              </a:blipFill>
            </p:spPr>
            <p:txBody>
              <a:bodyPr/>
              <a:lstStyle/>
              <a:p>
                <a:r>
                  <a:rPr lang="en-US">
                    <a:noFill/>
                  </a:rPr>
                  <a:t> </a:t>
                </a:r>
              </a:p>
            </p:txBody>
          </p:sp>
        </mc:Fallback>
      </mc:AlternateContent>
      <p:sp>
        <p:nvSpPr>
          <p:cNvPr id="51" name="TextBox 41">
            <a:extLst>
              <a:ext uri="{FF2B5EF4-FFF2-40B4-BE49-F238E27FC236}">
                <a16:creationId xmlns:a16="http://schemas.microsoft.com/office/drawing/2014/main" id="{30C43CF4-0D73-8272-2C87-12310128E36B}"/>
              </a:ext>
            </a:extLst>
          </p:cNvPr>
          <p:cNvSpPr txBox="1"/>
          <p:nvPr/>
        </p:nvSpPr>
        <p:spPr>
          <a:xfrm>
            <a:off x="106184" y="2879051"/>
            <a:ext cx="444352" cy="3077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rgbClr val="FF0000"/>
                </a:solidFill>
                <a:highlight>
                  <a:srgbClr val="FFFF00"/>
                </a:highlight>
              </a:rPr>
              <a:t>DC</a:t>
            </a:r>
            <a:endParaRPr lang="en-US" b="1" dirty="0">
              <a:solidFill>
                <a:srgbClr val="FF0000"/>
              </a:solidFill>
            </a:endParaRPr>
          </a:p>
        </p:txBody>
      </p:sp>
      <p:sp>
        <p:nvSpPr>
          <p:cNvPr id="94" name="Oval 93">
            <a:extLst>
              <a:ext uri="{FF2B5EF4-FFF2-40B4-BE49-F238E27FC236}">
                <a16:creationId xmlns:a16="http://schemas.microsoft.com/office/drawing/2014/main" id="{483C253C-7155-3808-5BFA-71BB9F87664A}"/>
              </a:ext>
            </a:extLst>
          </p:cNvPr>
          <p:cNvSpPr/>
          <p:nvPr/>
        </p:nvSpPr>
        <p:spPr>
          <a:xfrm>
            <a:off x="109201" y="2807483"/>
            <a:ext cx="445124" cy="429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95" name="Straight Connector 94">
            <a:extLst>
              <a:ext uri="{FF2B5EF4-FFF2-40B4-BE49-F238E27FC236}">
                <a16:creationId xmlns:a16="http://schemas.microsoft.com/office/drawing/2014/main" id="{CDFD34AC-05F6-19A3-BC74-9BDA0E5C2CE0}"/>
              </a:ext>
            </a:extLst>
          </p:cNvPr>
          <p:cNvCxnSpPr>
            <a:cxnSpLocks/>
            <a:endCxn id="94" idx="0"/>
          </p:cNvCxnSpPr>
          <p:nvPr/>
        </p:nvCxnSpPr>
        <p:spPr>
          <a:xfrm flipH="1">
            <a:off x="331763" y="2308400"/>
            <a:ext cx="5675" cy="499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8C94D0B-8428-24B3-E16F-3E5975030F15}"/>
              </a:ext>
            </a:extLst>
          </p:cNvPr>
          <p:cNvCxnSpPr>
            <a:cxnSpLocks/>
          </p:cNvCxnSpPr>
          <p:nvPr/>
        </p:nvCxnSpPr>
        <p:spPr>
          <a:xfrm flipH="1">
            <a:off x="321962" y="3237389"/>
            <a:ext cx="5675" cy="499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22">
                <a:extLst>
                  <a:ext uri="{FF2B5EF4-FFF2-40B4-BE49-F238E27FC236}">
                    <a16:creationId xmlns:a16="http://schemas.microsoft.com/office/drawing/2014/main" id="{41D7CD55-D628-6E69-308B-752FF0D09B2E}"/>
                  </a:ext>
                </a:extLst>
              </p:cNvPr>
              <p:cNvSpPr txBox="1"/>
              <p:nvPr/>
            </p:nvSpPr>
            <p:spPr>
              <a:xfrm rot="16200000">
                <a:off x="474079" y="2901572"/>
                <a:ext cx="13647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oMath>
                  </m:oMathPara>
                </a14:m>
                <a:endParaRPr lang="en-US" sz="2000" dirty="0"/>
              </a:p>
            </p:txBody>
          </p:sp>
        </mc:Choice>
        <mc:Fallback xmlns="">
          <p:sp>
            <p:nvSpPr>
              <p:cNvPr id="59" name="TextBox 22">
                <a:extLst>
                  <a:ext uri="{FF2B5EF4-FFF2-40B4-BE49-F238E27FC236}">
                    <a16:creationId xmlns:a16="http://schemas.microsoft.com/office/drawing/2014/main" id="{41D7CD55-D628-6E69-308B-752FF0D09B2E}"/>
                  </a:ext>
                </a:extLst>
              </p:cNvPr>
              <p:cNvSpPr txBox="1">
                <a:spLocks noRot="1" noChangeAspect="1" noMove="1" noResize="1" noEditPoints="1" noAdjustHandles="1" noChangeArrowheads="1" noChangeShapeType="1" noTextEdit="1"/>
              </p:cNvSpPr>
              <p:nvPr/>
            </p:nvSpPr>
            <p:spPr>
              <a:xfrm rot="16200000">
                <a:off x="474079" y="2901572"/>
                <a:ext cx="1364763" cy="307777"/>
              </a:xfrm>
              <a:prstGeom prst="rect">
                <a:avLst/>
              </a:prstGeom>
              <a:blipFill>
                <a:blip r:embed="rId10"/>
                <a:stretch>
                  <a:fillRect r="-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26">
                <a:extLst>
                  <a:ext uri="{FF2B5EF4-FFF2-40B4-BE49-F238E27FC236}">
                    <a16:creationId xmlns:a16="http://schemas.microsoft.com/office/drawing/2014/main" id="{60930AAD-9E9B-249F-1D92-9C11A99FF550}"/>
                  </a:ext>
                </a:extLst>
              </p:cNvPr>
              <p:cNvSpPr txBox="1"/>
              <p:nvPr/>
            </p:nvSpPr>
            <p:spPr>
              <a:xfrm>
                <a:off x="1630284" y="2799531"/>
                <a:ext cx="1393865" cy="1846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𝑉</m:t>
                          </m:r>
                        </m:e>
                        <m:sub>
                          <m:r>
                            <a:rPr lang="en-US" sz="1200" b="0" i="1" smtClean="0">
                              <a:solidFill>
                                <a:srgbClr val="FF0000"/>
                              </a:solidFill>
                              <a:latin typeface="Cambria Math" panose="02040503050406030204" pitchFamily="18" charset="0"/>
                            </a:rPr>
                            <m:t>𝐵𝐸</m:t>
                          </m:r>
                        </m:sub>
                      </m:sSub>
                      <m:r>
                        <a:rPr lang="en-US" sz="1200" b="0" i="1" smtClean="0">
                          <a:solidFill>
                            <a:srgbClr val="FF0000"/>
                          </a:solidFill>
                          <a:latin typeface="Cambria Math" panose="02040503050406030204" pitchFamily="18" charset="0"/>
                        </a:rPr>
                        <m:t>=0.6</m:t>
                      </m:r>
                      <m:r>
                        <a:rPr lang="en-US" sz="1200" b="0" i="1" smtClean="0">
                          <a:solidFill>
                            <a:srgbClr val="FF0000"/>
                          </a:solidFill>
                          <a:latin typeface="Cambria Math" panose="02040503050406030204" pitchFamily="18" charset="0"/>
                        </a:rPr>
                        <m:t>𝑉</m:t>
                      </m:r>
                      <m:r>
                        <a:rPr lang="en-US" sz="1200" b="0" i="1" smtClean="0">
                          <a:solidFill>
                            <a:srgbClr val="FF0000"/>
                          </a:solidFill>
                          <a:latin typeface="Cambria Math" panose="02040503050406030204" pitchFamily="18" charset="0"/>
                        </a:rPr>
                        <m:t>+22</m:t>
                      </m:r>
                      <m:r>
                        <a:rPr lang="en-US" sz="1200" b="0" i="1" smtClean="0">
                          <a:solidFill>
                            <a:srgbClr val="FF0000"/>
                          </a:solidFill>
                          <a:latin typeface="Cambria Math" panose="02040503050406030204" pitchFamily="18" charset="0"/>
                        </a:rPr>
                        <m:t>𝑚𝑉</m:t>
                      </m:r>
                    </m:oMath>
                  </m:oMathPara>
                </a14:m>
                <a:endParaRPr lang="en-US" sz="1200" dirty="0">
                  <a:solidFill>
                    <a:srgbClr val="FF0000"/>
                  </a:solidFill>
                </a:endParaRPr>
              </a:p>
            </p:txBody>
          </p:sp>
        </mc:Choice>
        <mc:Fallback xmlns="">
          <p:sp>
            <p:nvSpPr>
              <p:cNvPr id="100" name="TextBox 26">
                <a:extLst>
                  <a:ext uri="{FF2B5EF4-FFF2-40B4-BE49-F238E27FC236}">
                    <a16:creationId xmlns:a16="http://schemas.microsoft.com/office/drawing/2014/main" id="{60930AAD-9E9B-249F-1D92-9C11A99FF550}"/>
                  </a:ext>
                </a:extLst>
              </p:cNvPr>
              <p:cNvSpPr txBox="1">
                <a:spLocks noRot="1" noChangeAspect="1" noMove="1" noResize="1" noEditPoints="1" noAdjustHandles="1" noChangeArrowheads="1" noChangeShapeType="1" noTextEdit="1"/>
              </p:cNvSpPr>
              <p:nvPr/>
            </p:nvSpPr>
            <p:spPr>
              <a:xfrm>
                <a:off x="1630284" y="2799531"/>
                <a:ext cx="1393865" cy="184666"/>
              </a:xfrm>
              <a:prstGeom prst="rect">
                <a:avLst/>
              </a:prstGeom>
              <a:blipFill>
                <a:blip r:embed="rId11"/>
                <a:stretch>
                  <a:fillRect l="-873" r="-873"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15">
                <a:extLst>
                  <a:ext uri="{FF2B5EF4-FFF2-40B4-BE49-F238E27FC236}">
                    <a16:creationId xmlns:a16="http://schemas.microsoft.com/office/drawing/2014/main" id="{862F3B28-6BDA-9055-DEEA-C4F6311EECAB}"/>
                  </a:ext>
                </a:extLst>
              </p:cNvPr>
              <p:cNvSpPr txBox="1"/>
              <p:nvPr/>
            </p:nvSpPr>
            <p:spPr>
              <a:xfrm>
                <a:off x="3385557" y="3352033"/>
                <a:ext cx="1091487"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r>
                        <a:rPr lang="en-US" sz="2000" b="0" i="1" smtClean="0">
                          <a:latin typeface="Cambria Math" panose="02040503050406030204" pitchFamily="18" charset="0"/>
                        </a:rPr>
                        <m:t>=1</m:t>
                      </m:r>
                      <m:r>
                        <a:rPr lang="en-US" sz="2000" b="0" i="1" smtClean="0">
                          <a:latin typeface="Cambria Math" panose="02040503050406030204" pitchFamily="18" charset="0"/>
                        </a:rPr>
                        <m:t>𝑘</m:t>
                      </m:r>
                      <m:r>
                        <m:rPr>
                          <m:sty m:val="p"/>
                        </m:rPr>
                        <a:rPr lang="el-GR" sz="2000" b="0" i="1" smtClean="0">
                          <a:latin typeface="Cambria Math" panose="02040503050406030204" pitchFamily="18" charset="0"/>
                        </a:rPr>
                        <m:t>Ω</m:t>
                      </m:r>
                    </m:oMath>
                  </m:oMathPara>
                </a14:m>
                <a:endParaRPr lang="en-US" sz="2000" dirty="0"/>
              </a:p>
            </p:txBody>
          </p:sp>
        </mc:Choice>
        <mc:Fallback xmlns="">
          <p:sp>
            <p:nvSpPr>
              <p:cNvPr id="103" name="TextBox 115">
                <a:extLst>
                  <a:ext uri="{FF2B5EF4-FFF2-40B4-BE49-F238E27FC236}">
                    <a16:creationId xmlns:a16="http://schemas.microsoft.com/office/drawing/2014/main" id="{862F3B28-6BDA-9055-DEEA-C4F6311EECAB}"/>
                  </a:ext>
                </a:extLst>
              </p:cNvPr>
              <p:cNvSpPr txBox="1">
                <a:spLocks noRot="1" noChangeAspect="1" noMove="1" noResize="1" noEditPoints="1" noAdjustHandles="1" noChangeArrowheads="1" noChangeShapeType="1" noTextEdit="1"/>
              </p:cNvSpPr>
              <p:nvPr/>
            </p:nvSpPr>
            <p:spPr>
              <a:xfrm>
                <a:off x="3385557" y="3352033"/>
                <a:ext cx="1091487" cy="307777"/>
              </a:xfrm>
              <a:prstGeom prst="rect">
                <a:avLst/>
              </a:prstGeom>
              <a:blipFill>
                <a:blip r:embed="rId12"/>
                <a:stretch>
                  <a:fillRect l="-6593" r="-7143" b="-15094"/>
                </a:stretch>
              </a:blipFill>
              <a:ln w="19050">
                <a:solidFill>
                  <a:srgbClr val="0000FF"/>
                </a:solidFill>
              </a:ln>
            </p:spPr>
            <p:txBody>
              <a:bodyPr/>
              <a:lstStyle/>
              <a:p>
                <a:r>
                  <a:rPr lang="en-US">
                    <a:noFill/>
                  </a:rPr>
                  <a:t> </a:t>
                </a:r>
              </a:p>
            </p:txBody>
          </p:sp>
        </mc:Fallback>
      </mc:AlternateContent>
      <p:sp>
        <p:nvSpPr>
          <p:cNvPr id="106" name="TextBox 105">
            <a:extLst>
              <a:ext uri="{FF2B5EF4-FFF2-40B4-BE49-F238E27FC236}">
                <a16:creationId xmlns:a16="http://schemas.microsoft.com/office/drawing/2014/main" id="{D538471E-C80A-7689-3701-97B50802CAF2}"/>
              </a:ext>
            </a:extLst>
          </p:cNvPr>
          <p:cNvSpPr txBox="1"/>
          <p:nvPr/>
        </p:nvSpPr>
        <p:spPr>
          <a:xfrm>
            <a:off x="2789127" y="1489649"/>
            <a:ext cx="282038" cy="307777"/>
          </a:xfrm>
          <a:prstGeom prst="rect">
            <a:avLst/>
          </a:prstGeom>
          <a:noFill/>
        </p:spPr>
        <p:txBody>
          <a:bodyPr wrap="square">
            <a:spAutoFit/>
          </a:bodyPr>
          <a:lstStyle/>
          <a:p>
            <a:pPr algn="ctr"/>
            <a:r>
              <a:rPr lang="en-US" dirty="0">
                <a:solidFill>
                  <a:srgbClr val="FF0000"/>
                </a:solidFill>
                <a:highlight>
                  <a:srgbClr val="FFFF00"/>
                </a:highlight>
              </a:rPr>
              <a:t>C</a:t>
            </a:r>
          </a:p>
        </p:txBody>
      </p:sp>
      <p:sp>
        <p:nvSpPr>
          <p:cNvPr id="107" name="TextBox 106">
            <a:extLst>
              <a:ext uri="{FF2B5EF4-FFF2-40B4-BE49-F238E27FC236}">
                <a16:creationId xmlns:a16="http://schemas.microsoft.com/office/drawing/2014/main" id="{402AD1F9-685F-DD2E-B501-C2814431FA7E}"/>
              </a:ext>
            </a:extLst>
          </p:cNvPr>
          <p:cNvSpPr txBox="1"/>
          <p:nvPr/>
        </p:nvSpPr>
        <p:spPr>
          <a:xfrm>
            <a:off x="3251134" y="2716740"/>
            <a:ext cx="240024" cy="307777"/>
          </a:xfrm>
          <a:prstGeom prst="rect">
            <a:avLst/>
          </a:prstGeom>
          <a:noFill/>
        </p:spPr>
        <p:txBody>
          <a:bodyPr wrap="square">
            <a:spAutoFit/>
          </a:bodyPr>
          <a:lstStyle/>
          <a:p>
            <a:pPr algn="ctr"/>
            <a:r>
              <a:rPr lang="en-US" dirty="0">
                <a:solidFill>
                  <a:srgbClr val="FF0000"/>
                </a:solidFill>
                <a:highlight>
                  <a:srgbClr val="FFFF00"/>
                </a:highlight>
              </a:rPr>
              <a:t>E</a:t>
            </a:r>
          </a:p>
        </p:txBody>
      </p:sp>
      <p:sp>
        <p:nvSpPr>
          <p:cNvPr id="108" name="TextBox 107">
            <a:extLst>
              <a:ext uri="{FF2B5EF4-FFF2-40B4-BE49-F238E27FC236}">
                <a16:creationId xmlns:a16="http://schemas.microsoft.com/office/drawing/2014/main" id="{FD156E20-3E25-70EE-A33E-C2ACEA3CB5D9}"/>
              </a:ext>
            </a:extLst>
          </p:cNvPr>
          <p:cNvSpPr txBox="1"/>
          <p:nvPr/>
        </p:nvSpPr>
        <p:spPr>
          <a:xfrm>
            <a:off x="1874549" y="1990016"/>
            <a:ext cx="482267" cy="307777"/>
          </a:xfrm>
          <a:prstGeom prst="rect">
            <a:avLst/>
          </a:prstGeom>
          <a:noFill/>
        </p:spPr>
        <p:txBody>
          <a:bodyPr wrap="square">
            <a:spAutoFit/>
          </a:bodyPr>
          <a:lstStyle/>
          <a:p>
            <a:pPr algn="ctr"/>
            <a:r>
              <a:rPr lang="en-US" dirty="0">
                <a:solidFill>
                  <a:srgbClr val="FF0000"/>
                </a:solidFill>
                <a:highlight>
                  <a:srgbClr val="FFFF00"/>
                </a:highlight>
              </a:rPr>
              <a:t>B</a:t>
            </a:r>
          </a:p>
        </p:txBody>
      </p:sp>
      <p:sp>
        <p:nvSpPr>
          <p:cNvPr id="109" name="Oval 108">
            <a:extLst>
              <a:ext uri="{FF2B5EF4-FFF2-40B4-BE49-F238E27FC236}">
                <a16:creationId xmlns:a16="http://schemas.microsoft.com/office/drawing/2014/main" id="{D6D58D88-D78D-64C2-5B93-316E383A60EC}"/>
              </a:ext>
            </a:extLst>
          </p:cNvPr>
          <p:cNvSpPr/>
          <p:nvPr/>
        </p:nvSpPr>
        <p:spPr>
          <a:xfrm>
            <a:off x="3137200" y="2827803"/>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17B23EB-2CC1-F75E-0F88-9BC70244045C}"/>
              </a:ext>
            </a:extLst>
          </p:cNvPr>
          <p:cNvSpPr/>
          <p:nvPr/>
        </p:nvSpPr>
        <p:spPr>
          <a:xfrm>
            <a:off x="3061875" y="1614986"/>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54C567D-C3FE-4515-1E40-126B049D8F21}"/>
              </a:ext>
            </a:extLst>
          </p:cNvPr>
          <p:cNvSpPr/>
          <p:nvPr/>
        </p:nvSpPr>
        <p:spPr>
          <a:xfrm>
            <a:off x="2075618" y="2246817"/>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2" name="TextBox 24">
                <a:extLst>
                  <a:ext uri="{FF2B5EF4-FFF2-40B4-BE49-F238E27FC236}">
                    <a16:creationId xmlns:a16="http://schemas.microsoft.com/office/drawing/2014/main" id="{37475DA8-BCDF-68D8-6EAC-1D3C989E0A6E}"/>
                  </a:ext>
                </a:extLst>
              </p:cNvPr>
              <p:cNvSpPr txBox="1"/>
              <p:nvPr/>
            </p:nvSpPr>
            <p:spPr>
              <a:xfrm>
                <a:off x="3341201" y="850897"/>
                <a:ext cx="1277693"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r>
                        <a:rPr lang="en-US" sz="2000" i="1">
                          <a:latin typeface="Cambria Math" panose="02040503050406030204" pitchFamily="18" charset="0"/>
                        </a:rPr>
                        <m:t>=</m:t>
                      </m:r>
                      <m:r>
                        <a:rPr lang="en-US" sz="2000" i="1" smtClean="0">
                          <a:latin typeface="Cambria Math" panose="02040503050406030204" pitchFamily="18" charset="0"/>
                        </a:rPr>
                        <m:t>1</m:t>
                      </m:r>
                      <m:r>
                        <a:rPr lang="en-US" sz="2000" b="0" i="1" smtClean="0">
                          <a:latin typeface="Cambria Math" panose="02040503050406030204" pitchFamily="18" charset="0"/>
                        </a:rPr>
                        <m:t>0</m:t>
                      </m:r>
                      <m:r>
                        <a:rPr lang="en-US" sz="2000" i="1">
                          <a:latin typeface="Cambria Math" panose="02040503050406030204" pitchFamily="18" charset="0"/>
                        </a:rPr>
                        <m:t>𝑘</m:t>
                      </m:r>
                      <m:r>
                        <m:rPr>
                          <m:sty m:val="p"/>
                        </m:rPr>
                        <a:rPr lang="el-GR" sz="2000" i="1">
                          <a:latin typeface="Cambria Math" panose="02040503050406030204" pitchFamily="18" charset="0"/>
                        </a:rPr>
                        <m:t>Ω</m:t>
                      </m:r>
                    </m:oMath>
                  </m:oMathPara>
                </a14:m>
                <a:endParaRPr lang="en-US" sz="2000" dirty="0"/>
              </a:p>
            </p:txBody>
          </p:sp>
        </mc:Choice>
        <mc:Fallback xmlns="">
          <p:sp>
            <p:nvSpPr>
              <p:cNvPr id="112" name="TextBox 24">
                <a:extLst>
                  <a:ext uri="{FF2B5EF4-FFF2-40B4-BE49-F238E27FC236}">
                    <a16:creationId xmlns:a16="http://schemas.microsoft.com/office/drawing/2014/main" id="{37475DA8-BCDF-68D8-6EAC-1D3C989E0A6E}"/>
                  </a:ext>
                </a:extLst>
              </p:cNvPr>
              <p:cNvSpPr txBox="1">
                <a:spLocks noRot="1" noChangeAspect="1" noMove="1" noResize="1" noEditPoints="1" noAdjustHandles="1" noChangeArrowheads="1" noChangeShapeType="1" noTextEdit="1"/>
              </p:cNvSpPr>
              <p:nvPr/>
            </p:nvSpPr>
            <p:spPr>
              <a:xfrm>
                <a:off x="3341201" y="850897"/>
                <a:ext cx="1277693" cy="307777"/>
              </a:xfrm>
              <a:prstGeom prst="rect">
                <a:avLst/>
              </a:prstGeom>
              <a:blipFill>
                <a:blip r:embed="rId13"/>
                <a:stretch>
                  <a:fillRect l="-3286" r="-3286" b="-15094"/>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23">
                <a:extLst>
                  <a:ext uri="{FF2B5EF4-FFF2-40B4-BE49-F238E27FC236}">
                    <a16:creationId xmlns:a16="http://schemas.microsoft.com/office/drawing/2014/main" id="{FE140812-5D97-C02D-3CA5-7A8299E23199}"/>
                  </a:ext>
                </a:extLst>
              </p:cNvPr>
              <p:cNvSpPr txBox="1"/>
              <p:nvPr/>
            </p:nvSpPr>
            <p:spPr>
              <a:xfrm>
                <a:off x="2964113" y="419974"/>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2" name="TextBox 23">
                <a:extLst>
                  <a:ext uri="{FF2B5EF4-FFF2-40B4-BE49-F238E27FC236}">
                    <a16:creationId xmlns:a16="http://schemas.microsoft.com/office/drawing/2014/main" id="{FE140812-5D97-C02D-3CA5-7A8299E23199}"/>
                  </a:ext>
                </a:extLst>
              </p:cNvPr>
              <p:cNvSpPr txBox="1">
                <a:spLocks noRot="1" noChangeAspect="1" noMove="1" noResize="1" noEditPoints="1" noAdjustHandles="1" noChangeArrowheads="1" noChangeShapeType="1" noTextEdit="1"/>
              </p:cNvSpPr>
              <p:nvPr/>
            </p:nvSpPr>
            <p:spPr>
              <a:xfrm>
                <a:off x="2964113" y="419974"/>
                <a:ext cx="364324" cy="252966"/>
              </a:xfrm>
              <a:prstGeom prst="rect">
                <a:avLst/>
              </a:prstGeom>
              <a:blipFill>
                <a:blip r:embed="rId14"/>
                <a:stretch>
                  <a:fillRect l="-25000" r="-60000" b="-36585"/>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9ED2CF6D-608B-9E4E-35E5-3CAB80B9C5C0}"/>
              </a:ext>
            </a:extLst>
          </p:cNvPr>
          <p:cNvGrpSpPr/>
          <p:nvPr/>
        </p:nvGrpSpPr>
        <p:grpSpPr>
          <a:xfrm>
            <a:off x="312153" y="2133416"/>
            <a:ext cx="1091826" cy="288092"/>
            <a:chOff x="4676775" y="1682364"/>
            <a:chExt cx="1619250" cy="693028"/>
          </a:xfrm>
        </p:grpSpPr>
        <p:cxnSp>
          <p:nvCxnSpPr>
            <p:cNvPr id="29" name="Straight Connector 28">
              <a:extLst>
                <a:ext uri="{FF2B5EF4-FFF2-40B4-BE49-F238E27FC236}">
                  <a16:creationId xmlns:a16="http://schemas.microsoft.com/office/drawing/2014/main" id="{535DBCB6-8A35-0CCD-5EC8-AEC6DD02C6A5}"/>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82575D3-46D6-3A48-77EA-D44511800F65}"/>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90D0A4-3858-B785-04C0-B7F7A167B73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B9FBD7-DB5C-78A9-DECF-B02C3BF16B81}"/>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34AC59D-70D4-8403-17AA-0F1F09B58BB0}"/>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CE352AE-1528-DFB1-DE99-7582BA330EB2}"/>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0F8E971-B94B-48EF-25D0-DA911258B918}"/>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53D7C3D-AD05-1082-112C-5ABF40B16AEA}"/>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 name="TextBox 24">
                <a:extLst>
                  <a:ext uri="{FF2B5EF4-FFF2-40B4-BE49-F238E27FC236}">
                    <a16:creationId xmlns:a16="http://schemas.microsoft.com/office/drawing/2014/main" id="{DCAC8214-E138-D59D-2F03-C2CB912AF1EF}"/>
                  </a:ext>
                </a:extLst>
              </p:cNvPr>
              <p:cNvSpPr txBox="1"/>
              <p:nvPr/>
            </p:nvSpPr>
            <p:spPr>
              <a:xfrm>
                <a:off x="3965391" y="1444879"/>
                <a:ext cx="629082"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m:t>
                      </m:r>
                      <m:r>
                        <a:rPr lang="en-US" sz="2000" b="0" i="1" smtClean="0">
                          <a:latin typeface="Cambria Math" panose="02040503050406030204" pitchFamily="18" charset="0"/>
                        </a:rPr>
                        <m:t>𝑉</m:t>
                      </m:r>
                    </m:oMath>
                  </m:oMathPara>
                </a14:m>
                <a:endParaRPr lang="en-US" sz="2000" dirty="0"/>
              </a:p>
            </p:txBody>
          </p:sp>
        </mc:Choice>
        <mc:Fallback xmlns="">
          <p:sp>
            <p:nvSpPr>
              <p:cNvPr id="18" name="TextBox 24">
                <a:extLst>
                  <a:ext uri="{FF2B5EF4-FFF2-40B4-BE49-F238E27FC236}">
                    <a16:creationId xmlns:a16="http://schemas.microsoft.com/office/drawing/2014/main" id="{DCAC8214-E138-D59D-2F03-C2CB912AF1EF}"/>
                  </a:ext>
                </a:extLst>
              </p:cNvPr>
              <p:cNvSpPr txBox="1">
                <a:spLocks noRot="1" noChangeAspect="1" noMove="1" noResize="1" noEditPoints="1" noAdjustHandles="1" noChangeArrowheads="1" noChangeShapeType="1" noTextEdit="1"/>
              </p:cNvSpPr>
              <p:nvPr/>
            </p:nvSpPr>
            <p:spPr>
              <a:xfrm>
                <a:off x="3965391" y="1444879"/>
                <a:ext cx="629082" cy="307777"/>
              </a:xfrm>
              <a:prstGeom prst="rect">
                <a:avLst/>
              </a:prstGeom>
              <a:blipFill>
                <a:blip r:embed="rId15"/>
                <a:stretch>
                  <a:fillRect l="-2804" r="-935" b="-5556"/>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24">
                <a:extLst>
                  <a:ext uri="{FF2B5EF4-FFF2-40B4-BE49-F238E27FC236}">
                    <a16:creationId xmlns:a16="http://schemas.microsoft.com/office/drawing/2014/main" id="{F3610A33-7AB5-2988-21CD-1E7C202F84F8}"/>
                  </a:ext>
                </a:extLst>
              </p:cNvPr>
              <p:cNvSpPr txBox="1"/>
              <p:nvPr/>
            </p:nvSpPr>
            <p:spPr>
              <a:xfrm>
                <a:off x="3582953" y="2615243"/>
                <a:ext cx="848458"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0.772</m:t>
                      </m:r>
                      <m:r>
                        <a:rPr lang="en-US" sz="2000" b="0" i="1" smtClean="0">
                          <a:latin typeface="Cambria Math" panose="02040503050406030204" pitchFamily="18" charset="0"/>
                        </a:rPr>
                        <m:t>𝑉</m:t>
                      </m:r>
                    </m:oMath>
                  </m:oMathPara>
                </a14:m>
                <a:endParaRPr lang="en-US" sz="2000" dirty="0"/>
              </a:p>
            </p:txBody>
          </p:sp>
        </mc:Choice>
        <mc:Fallback xmlns="">
          <p:sp>
            <p:nvSpPr>
              <p:cNvPr id="19" name="TextBox 24">
                <a:extLst>
                  <a:ext uri="{FF2B5EF4-FFF2-40B4-BE49-F238E27FC236}">
                    <a16:creationId xmlns:a16="http://schemas.microsoft.com/office/drawing/2014/main" id="{F3610A33-7AB5-2988-21CD-1E7C202F84F8}"/>
                  </a:ext>
                </a:extLst>
              </p:cNvPr>
              <p:cNvSpPr txBox="1">
                <a:spLocks noRot="1" noChangeAspect="1" noMove="1" noResize="1" noEditPoints="1" noAdjustHandles="1" noChangeArrowheads="1" noChangeShapeType="1" noTextEdit="1"/>
              </p:cNvSpPr>
              <p:nvPr/>
            </p:nvSpPr>
            <p:spPr>
              <a:xfrm>
                <a:off x="3582953" y="2615243"/>
                <a:ext cx="848458" cy="307777"/>
              </a:xfrm>
              <a:prstGeom prst="rect">
                <a:avLst/>
              </a:prstGeom>
              <a:blipFill>
                <a:blip r:embed="rId16"/>
                <a:stretch>
                  <a:fillRect l="-6338" r="-3521" b="-7547"/>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4">
                <a:extLst>
                  <a:ext uri="{FF2B5EF4-FFF2-40B4-BE49-F238E27FC236}">
                    <a16:creationId xmlns:a16="http://schemas.microsoft.com/office/drawing/2014/main" id="{296D8561-4768-C51E-84C8-C027CE8E7591}"/>
                  </a:ext>
                </a:extLst>
              </p:cNvPr>
              <p:cNvSpPr txBox="1"/>
              <p:nvPr/>
            </p:nvSpPr>
            <p:spPr>
              <a:xfrm>
                <a:off x="1431927" y="2310299"/>
                <a:ext cx="629082" cy="307777"/>
              </a:xfrm>
              <a:prstGeom prst="rect">
                <a:avLst/>
              </a:prstGeom>
              <a:noFill/>
              <a:ln w="19050">
                <a:solidFill>
                  <a:srgbClr val="0000FF"/>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1</m:t>
                      </m:r>
                      <m:r>
                        <a:rPr lang="en-US" sz="2000" b="0" i="1" smtClean="0">
                          <a:latin typeface="Cambria Math" panose="02040503050406030204" pitchFamily="18" charset="0"/>
                        </a:rPr>
                        <m:t>.35</m:t>
                      </m:r>
                      <m:r>
                        <a:rPr lang="en-US" sz="2000" b="0" i="1" smtClean="0">
                          <a:latin typeface="Cambria Math" panose="02040503050406030204" pitchFamily="18" charset="0"/>
                        </a:rPr>
                        <m:t>𝑉</m:t>
                      </m:r>
                    </m:oMath>
                  </m:oMathPara>
                </a14:m>
                <a:endParaRPr lang="en-US" sz="2000" dirty="0"/>
              </a:p>
            </p:txBody>
          </p:sp>
        </mc:Choice>
        <mc:Fallback xmlns="">
          <p:sp>
            <p:nvSpPr>
              <p:cNvPr id="26" name="TextBox 24">
                <a:extLst>
                  <a:ext uri="{FF2B5EF4-FFF2-40B4-BE49-F238E27FC236}">
                    <a16:creationId xmlns:a16="http://schemas.microsoft.com/office/drawing/2014/main" id="{296D8561-4768-C51E-84C8-C027CE8E7591}"/>
                  </a:ext>
                </a:extLst>
              </p:cNvPr>
              <p:cNvSpPr txBox="1">
                <a:spLocks noRot="1" noChangeAspect="1" noMove="1" noResize="1" noEditPoints="1" noAdjustHandles="1" noChangeArrowheads="1" noChangeShapeType="1" noTextEdit="1"/>
              </p:cNvSpPr>
              <p:nvPr/>
            </p:nvSpPr>
            <p:spPr>
              <a:xfrm>
                <a:off x="1431927" y="2310299"/>
                <a:ext cx="629082" cy="307777"/>
              </a:xfrm>
              <a:prstGeom prst="rect">
                <a:avLst/>
              </a:prstGeom>
              <a:blipFill>
                <a:blip r:embed="rId17"/>
                <a:stretch>
                  <a:fillRect l="-13208" r="-13208" b="-7547"/>
                </a:stretch>
              </a:blipFill>
              <a:ln w="19050">
                <a:solidFill>
                  <a:srgbClr val="0000FF"/>
                </a:solidFill>
              </a:ln>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5848DB4F-0598-821D-D8AF-B413A72C6BFC}"/>
              </a:ext>
            </a:extLst>
          </p:cNvPr>
          <p:cNvCxnSpPr>
            <a:cxnSpLocks/>
          </p:cNvCxnSpPr>
          <p:nvPr/>
        </p:nvCxnSpPr>
        <p:spPr>
          <a:xfrm>
            <a:off x="3071165" y="3889604"/>
            <a:ext cx="2109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F4D561C-EB38-1ACC-B71B-64CFDE941413}"/>
              </a:ext>
            </a:extLst>
          </p:cNvPr>
          <p:cNvCxnSpPr>
            <a:cxnSpLocks/>
          </p:cNvCxnSpPr>
          <p:nvPr/>
        </p:nvCxnSpPr>
        <p:spPr>
          <a:xfrm>
            <a:off x="3127222" y="3966406"/>
            <a:ext cx="101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00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2</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5636803" y="2676985"/>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5636803" y="2676985"/>
                <a:ext cx="443263" cy="307777"/>
              </a:xfrm>
              <a:prstGeom prst="rect">
                <a:avLst/>
              </a:prstGeom>
              <a:blipFill>
                <a:blip r:embed="rId4"/>
                <a:stretch>
                  <a:fillRect l="-20833" r="-31944" b="-980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5614788" y="861760"/>
            <a:ext cx="0" cy="1708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3173062" y="2132281"/>
            <a:ext cx="1331972" cy="1286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3577030" y="2311513"/>
            <a:ext cx="0" cy="9279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3577030" y="2194528"/>
            <a:ext cx="542670" cy="4190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3577030" y="2974438"/>
            <a:ext cx="595393" cy="370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3915382" y="3286880"/>
            <a:ext cx="257040" cy="57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4041228" y="3139142"/>
            <a:ext cx="142339" cy="2045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2047928" y="4368077"/>
            <a:ext cx="0" cy="2243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2991822" y="2810909"/>
            <a:ext cx="569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3937790" y="4668708"/>
            <a:ext cx="496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4066125" y="4764337"/>
            <a:ext cx="256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4134328" y="4857780"/>
            <a:ext cx="123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a:off x="989637" y="4592379"/>
            <a:ext cx="4625151"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4108709" y="885997"/>
            <a:ext cx="1529956"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3481999" y="1372296"/>
            <a:ext cx="1328396" cy="330996"/>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5263696" y="2582261"/>
            <a:ext cx="6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5415935" y="2676985"/>
            <a:ext cx="414419"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5619846" y="2676985"/>
            <a:ext cx="0" cy="1906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2">
                <a:extLst>
                  <a:ext uri="{FF2B5EF4-FFF2-40B4-BE49-F238E27FC236}">
                    <a16:creationId xmlns:a16="http://schemas.microsoft.com/office/drawing/2014/main" id="{A73C6637-30E9-3F13-C274-0F2D7C74D81F}"/>
                  </a:ext>
                </a:extLst>
              </p:cNvPr>
              <p:cNvSpPr txBox="1"/>
              <p:nvPr/>
            </p:nvSpPr>
            <p:spPr>
              <a:xfrm>
                <a:off x="1563894" y="1821262"/>
                <a:ext cx="343363"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oMath>
                  </m:oMathPara>
                </a14:m>
                <a:endParaRPr lang="en-US" sz="2000" dirty="0"/>
              </a:p>
            </p:txBody>
          </p:sp>
        </mc:Choice>
        <mc:Fallback xmlns="">
          <p:sp>
            <p:nvSpPr>
              <p:cNvPr id="26" name="TextBox 22">
                <a:extLst>
                  <a:ext uri="{FF2B5EF4-FFF2-40B4-BE49-F238E27FC236}">
                    <a16:creationId xmlns:a16="http://schemas.microsoft.com/office/drawing/2014/main" id="{A73C6637-30E9-3F13-C274-0F2D7C74D81F}"/>
                  </a:ext>
                </a:extLst>
              </p:cNvPr>
              <p:cNvSpPr txBox="1">
                <a:spLocks noRot="1" noChangeAspect="1" noMove="1" noResize="1" noEditPoints="1" noAdjustHandles="1" noChangeArrowheads="1" noChangeShapeType="1" noTextEdit="1"/>
              </p:cNvSpPr>
              <p:nvPr/>
            </p:nvSpPr>
            <p:spPr>
              <a:xfrm>
                <a:off x="1563894" y="1821262"/>
                <a:ext cx="343363" cy="307777"/>
              </a:xfrm>
              <a:prstGeom prst="rect">
                <a:avLst/>
              </a:prstGeom>
              <a:blipFill>
                <a:blip r:embed="rId5"/>
                <a:stretch>
                  <a:fillRect l="-16071" r="-535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E84F4079-E34D-ED43-29EB-F9C1DCECC276}"/>
                  </a:ext>
                </a:extLst>
              </p:cNvPr>
              <p:cNvSpPr txBox="1"/>
              <p:nvPr/>
            </p:nvSpPr>
            <p:spPr>
              <a:xfrm>
                <a:off x="4371488" y="1309351"/>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27" name="TextBox 24">
                <a:extLst>
                  <a:ext uri="{FF2B5EF4-FFF2-40B4-BE49-F238E27FC236}">
                    <a16:creationId xmlns:a16="http://schemas.microsoft.com/office/drawing/2014/main" id="{E84F4079-E34D-ED43-29EB-F9C1DCECC276}"/>
                  </a:ext>
                </a:extLst>
              </p:cNvPr>
              <p:cNvSpPr txBox="1">
                <a:spLocks noRot="1" noChangeAspect="1" noMove="1" noResize="1" noEditPoints="1" noAdjustHandles="1" noChangeArrowheads="1" noChangeShapeType="1" noTextEdit="1"/>
              </p:cNvSpPr>
              <p:nvPr/>
            </p:nvSpPr>
            <p:spPr>
              <a:xfrm>
                <a:off x="4371488" y="1309351"/>
                <a:ext cx="443263" cy="307777"/>
              </a:xfrm>
              <a:prstGeom prst="rect">
                <a:avLst/>
              </a:prstGeom>
              <a:blipFill>
                <a:blip r:embed="rId6"/>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5">
                <a:extLst>
                  <a:ext uri="{FF2B5EF4-FFF2-40B4-BE49-F238E27FC236}">
                    <a16:creationId xmlns:a16="http://schemas.microsoft.com/office/drawing/2014/main" id="{BF8A4A36-43F2-1D1B-BFCC-0EC733CEB4F4}"/>
                  </a:ext>
                </a:extLst>
              </p:cNvPr>
              <p:cNvSpPr txBox="1"/>
              <p:nvPr/>
            </p:nvSpPr>
            <p:spPr>
              <a:xfrm>
                <a:off x="4975492" y="1849025"/>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𝑜</m:t>
                          </m:r>
                        </m:sub>
                      </m:sSub>
                    </m:oMath>
                  </m:oMathPara>
                </a14:m>
                <a:endParaRPr lang="en-US" sz="2000" dirty="0"/>
              </a:p>
            </p:txBody>
          </p:sp>
        </mc:Choice>
        <mc:Fallback xmlns="">
          <p:sp>
            <p:nvSpPr>
              <p:cNvPr id="28" name="TextBox 25">
                <a:extLst>
                  <a:ext uri="{FF2B5EF4-FFF2-40B4-BE49-F238E27FC236}">
                    <a16:creationId xmlns:a16="http://schemas.microsoft.com/office/drawing/2014/main" id="{BF8A4A36-43F2-1D1B-BFCC-0EC733CEB4F4}"/>
                  </a:ext>
                </a:extLst>
              </p:cNvPr>
              <p:cNvSpPr txBox="1">
                <a:spLocks noRot="1" noChangeAspect="1" noMove="1" noResize="1" noEditPoints="1" noAdjustHandles="1" noChangeArrowheads="1" noChangeShapeType="1" noTextEdit="1"/>
              </p:cNvSpPr>
              <p:nvPr/>
            </p:nvSpPr>
            <p:spPr>
              <a:xfrm>
                <a:off x="4975492" y="1849025"/>
                <a:ext cx="443263" cy="307777"/>
              </a:xfrm>
              <a:prstGeom prst="rect">
                <a:avLst/>
              </a:prstGeom>
              <a:blipFill>
                <a:blip r:embed="rId7"/>
                <a:stretch>
                  <a:fillRect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6">
                <a:extLst>
                  <a:ext uri="{FF2B5EF4-FFF2-40B4-BE49-F238E27FC236}">
                    <a16:creationId xmlns:a16="http://schemas.microsoft.com/office/drawing/2014/main" id="{21845ED9-5AEB-2885-8C44-86B6CE74A9C2}"/>
                  </a:ext>
                </a:extLst>
              </p:cNvPr>
              <p:cNvSpPr txBox="1"/>
              <p:nvPr/>
            </p:nvSpPr>
            <p:spPr>
              <a:xfrm>
                <a:off x="2946909" y="3046954"/>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𝐵𝐸</m:t>
                          </m:r>
                        </m:sub>
                      </m:sSub>
                    </m:oMath>
                  </m:oMathPara>
                </a14:m>
                <a:endParaRPr lang="en-US" sz="2000" dirty="0"/>
              </a:p>
            </p:txBody>
          </p:sp>
        </mc:Choice>
        <mc:Fallback xmlns="">
          <p:sp>
            <p:nvSpPr>
              <p:cNvPr id="29" name="TextBox 26">
                <a:extLst>
                  <a:ext uri="{FF2B5EF4-FFF2-40B4-BE49-F238E27FC236}">
                    <a16:creationId xmlns:a16="http://schemas.microsoft.com/office/drawing/2014/main" id="{21845ED9-5AEB-2885-8C44-86B6CE74A9C2}"/>
                  </a:ext>
                </a:extLst>
              </p:cNvPr>
              <p:cNvSpPr txBox="1">
                <a:spLocks noRot="1" noChangeAspect="1" noMove="1" noResize="1" noEditPoints="1" noAdjustHandles="1" noChangeArrowheads="1" noChangeShapeType="1" noTextEdit="1"/>
              </p:cNvSpPr>
              <p:nvPr/>
            </p:nvSpPr>
            <p:spPr>
              <a:xfrm>
                <a:off x="2946909" y="3046954"/>
                <a:ext cx="443263" cy="307777"/>
              </a:xfrm>
              <a:prstGeom prst="rect">
                <a:avLst/>
              </a:prstGeom>
              <a:blipFill>
                <a:blip r:embed="rId8"/>
                <a:stretch>
                  <a:fillRect l="-12329" r="-547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2589338" y="2832877"/>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2589338" y="2832877"/>
                <a:ext cx="443263" cy="307777"/>
              </a:xfrm>
              <a:prstGeom prst="rect">
                <a:avLst/>
              </a:prstGeom>
              <a:blipFill>
                <a:blip r:embed="rId9"/>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3161917" y="3331430"/>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3161917" y="3331430"/>
                <a:ext cx="443263" cy="3077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29">
                <a:extLst>
                  <a:ext uri="{FF2B5EF4-FFF2-40B4-BE49-F238E27FC236}">
                    <a16:creationId xmlns:a16="http://schemas.microsoft.com/office/drawing/2014/main" id="{270A385F-DEB0-A557-EC2A-949C5A0DCB72}"/>
                  </a:ext>
                </a:extLst>
              </p:cNvPr>
              <p:cNvSpPr txBox="1"/>
              <p:nvPr/>
            </p:nvSpPr>
            <p:spPr>
              <a:xfrm>
                <a:off x="3465042" y="1333859"/>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CC00"/>
                              </a:solidFill>
                              <a:latin typeface="Cambria Math" panose="02040503050406030204" pitchFamily="18" charset="0"/>
                            </a:rPr>
                          </m:ctrlPr>
                        </m:sSubPr>
                        <m:e>
                          <m:r>
                            <a:rPr lang="en-US" sz="2000" b="0" i="1" smtClean="0">
                              <a:solidFill>
                                <a:srgbClr val="00CC00"/>
                              </a:solidFill>
                              <a:latin typeface="Cambria Math" panose="02040503050406030204" pitchFamily="18" charset="0"/>
                            </a:rPr>
                            <m:t>𝐼</m:t>
                          </m:r>
                        </m:e>
                        <m:sub>
                          <m:r>
                            <a:rPr lang="en-US" sz="2000" b="0" i="1" smtClean="0">
                              <a:solidFill>
                                <a:srgbClr val="00CC00"/>
                              </a:solidFill>
                              <a:latin typeface="Cambria Math" panose="02040503050406030204" pitchFamily="18" charset="0"/>
                            </a:rPr>
                            <m:t>𝐶</m:t>
                          </m:r>
                        </m:sub>
                      </m:sSub>
                    </m:oMath>
                  </m:oMathPara>
                </a14:m>
                <a:endParaRPr lang="en-US" sz="2000" dirty="0">
                  <a:solidFill>
                    <a:srgbClr val="00CC00"/>
                  </a:solidFill>
                </a:endParaRPr>
              </a:p>
            </p:txBody>
          </p:sp>
        </mc:Choice>
        <mc:Fallback xmlns="">
          <p:sp>
            <p:nvSpPr>
              <p:cNvPr id="32" name="TextBox 29">
                <a:extLst>
                  <a:ext uri="{FF2B5EF4-FFF2-40B4-BE49-F238E27FC236}">
                    <a16:creationId xmlns:a16="http://schemas.microsoft.com/office/drawing/2014/main" id="{270A385F-DEB0-A557-EC2A-949C5A0DCB72}"/>
                  </a:ext>
                </a:extLst>
              </p:cNvPr>
              <p:cNvSpPr txBox="1">
                <a:spLocks noRot="1" noChangeAspect="1" noMove="1" noResize="1" noEditPoints="1" noAdjustHandles="1" noChangeArrowheads="1" noChangeShapeType="1" noTextEdit="1"/>
              </p:cNvSpPr>
              <p:nvPr/>
            </p:nvSpPr>
            <p:spPr>
              <a:xfrm>
                <a:off x="3465042" y="1333859"/>
                <a:ext cx="443263" cy="307777"/>
              </a:xfrm>
              <a:prstGeom prst="rect">
                <a:avLst/>
              </a:prstGeom>
              <a:blipFill>
                <a:blip r:embed="rId11"/>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0">
                <a:extLst>
                  <a:ext uri="{FF2B5EF4-FFF2-40B4-BE49-F238E27FC236}">
                    <a16:creationId xmlns:a16="http://schemas.microsoft.com/office/drawing/2014/main" id="{C6FB8365-B894-A7EE-520E-73BED02F9049}"/>
                  </a:ext>
                </a:extLst>
              </p:cNvPr>
              <p:cNvSpPr txBox="1"/>
              <p:nvPr/>
            </p:nvSpPr>
            <p:spPr>
              <a:xfrm>
                <a:off x="2198227" y="2361325"/>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CC00"/>
                              </a:solidFill>
                              <a:latin typeface="Cambria Math" panose="02040503050406030204" pitchFamily="18" charset="0"/>
                            </a:rPr>
                          </m:ctrlPr>
                        </m:sSubPr>
                        <m:e>
                          <m:r>
                            <a:rPr lang="en-US" sz="2000" b="0" i="1" smtClean="0">
                              <a:solidFill>
                                <a:srgbClr val="00CC00"/>
                              </a:solidFill>
                              <a:latin typeface="Cambria Math" panose="02040503050406030204" pitchFamily="18" charset="0"/>
                            </a:rPr>
                            <m:t>𝐼</m:t>
                          </m:r>
                        </m:e>
                        <m:sub>
                          <m:r>
                            <a:rPr lang="en-US" sz="2000" b="0" i="1" smtClean="0">
                              <a:solidFill>
                                <a:srgbClr val="00CC00"/>
                              </a:solidFill>
                              <a:latin typeface="Cambria Math" panose="02040503050406030204" pitchFamily="18" charset="0"/>
                            </a:rPr>
                            <m:t>𝐵</m:t>
                          </m:r>
                        </m:sub>
                      </m:sSub>
                    </m:oMath>
                  </m:oMathPara>
                </a14:m>
                <a:endParaRPr lang="en-US" sz="2000" dirty="0">
                  <a:solidFill>
                    <a:srgbClr val="00CC00"/>
                  </a:solidFill>
                </a:endParaRPr>
              </a:p>
            </p:txBody>
          </p:sp>
        </mc:Choice>
        <mc:Fallback xmlns="">
          <p:sp>
            <p:nvSpPr>
              <p:cNvPr id="33" name="TextBox 30">
                <a:extLst>
                  <a:ext uri="{FF2B5EF4-FFF2-40B4-BE49-F238E27FC236}">
                    <a16:creationId xmlns:a16="http://schemas.microsoft.com/office/drawing/2014/main" id="{C6FB8365-B894-A7EE-520E-73BED02F9049}"/>
                  </a:ext>
                </a:extLst>
              </p:cNvPr>
              <p:cNvSpPr txBox="1">
                <a:spLocks noRot="1" noChangeAspect="1" noMove="1" noResize="1" noEditPoints="1" noAdjustHandles="1" noChangeArrowheads="1" noChangeShapeType="1" noTextEdit="1"/>
              </p:cNvSpPr>
              <p:nvPr/>
            </p:nvSpPr>
            <p:spPr>
              <a:xfrm>
                <a:off x="2198227" y="2361325"/>
                <a:ext cx="443263" cy="307777"/>
              </a:xfrm>
              <a:prstGeom prst="rect">
                <a:avLst/>
              </a:prstGeom>
              <a:blipFill>
                <a:blip r:embed="rId12"/>
                <a:stretch>
                  <a:fillRect b="-19608"/>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88636D11-715B-D099-3EF0-240C8412376E}"/>
              </a:ext>
            </a:extLst>
          </p:cNvPr>
          <p:cNvCxnSpPr>
            <a:cxnSpLocks/>
          </p:cNvCxnSpPr>
          <p:nvPr/>
        </p:nvCxnSpPr>
        <p:spPr>
          <a:xfrm>
            <a:off x="3882284" y="1319614"/>
            <a:ext cx="0" cy="377516"/>
          </a:xfrm>
          <a:prstGeom prst="straightConnector1">
            <a:avLst/>
          </a:prstGeom>
          <a:ln w="28575">
            <a:solidFill>
              <a:srgbClr val="00CC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F19C9E4-1B2A-15A9-75DC-CE3197C5D4D6}"/>
              </a:ext>
            </a:extLst>
          </p:cNvPr>
          <p:cNvCxnSpPr>
            <a:cxnSpLocks/>
          </p:cNvCxnSpPr>
          <p:nvPr/>
        </p:nvCxnSpPr>
        <p:spPr>
          <a:xfrm>
            <a:off x="2222128" y="2733966"/>
            <a:ext cx="318941" cy="1687"/>
          </a:xfrm>
          <a:prstGeom prst="straightConnector1">
            <a:avLst/>
          </a:prstGeom>
          <a:ln w="28575">
            <a:solidFill>
              <a:srgbClr val="00CC0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932476C-9CF6-004D-C6A9-333C9D8885A0}"/>
              </a:ext>
            </a:extLst>
          </p:cNvPr>
          <p:cNvGrpSpPr/>
          <p:nvPr/>
        </p:nvGrpSpPr>
        <p:grpSpPr>
          <a:xfrm rot="5400000">
            <a:off x="1411455" y="1991751"/>
            <a:ext cx="1328396" cy="350514"/>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1686527" y="2813286"/>
            <a:ext cx="1310387" cy="9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2038135" y="873884"/>
            <a:ext cx="21342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2039223" y="870481"/>
            <a:ext cx="0" cy="845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20DABB-1304-8834-2784-E8B317CC5DC1}"/>
              </a:ext>
            </a:extLst>
          </p:cNvPr>
          <p:cNvCxnSpPr>
            <a:cxnSpLocks/>
          </p:cNvCxnSpPr>
          <p:nvPr/>
        </p:nvCxnSpPr>
        <p:spPr>
          <a:xfrm>
            <a:off x="1664886" y="2669102"/>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6FD8C5F-B9ED-BF00-85AA-7483071EB4D1}"/>
              </a:ext>
            </a:extLst>
          </p:cNvPr>
          <p:cNvCxnSpPr>
            <a:cxnSpLocks/>
          </p:cNvCxnSpPr>
          <p:nvPr/>
        </p:nvCxnSpPr>
        <p:spPr>
          <a:xfrm>
            <a:off x="1588686" y="2669102"/>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B09DA57-C6EE-1E40-D357-E37817537E81}"/>
              </a:ext>
            </a:extLst>
          </p:cNvPr>
          <p:cNvCxnSpPr>
            <a:cxnSpLocks/>
          </p:cNvCxnSpPr>
          <p:nvPr/>
        </p:nvCxnSpPr>
        <p:spPr>
          <a:xfrm flipV="1">
            <a:off x="989637" y="2816306"/>
            <a:ext cx="605078" cy="449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44" name="TextBox 41">
            <a:extLst>
              <a:ext uri="{FF2B5EF4-FFF2-40B4-BE49-F238E27FC236}">
                <a16:creationId xmlns:a16="http://schemas.microsoft.com/office/drawing/2014/main" id="{F969EFF9-68C5-F357-B54F-4E0E92CEDD7A}"/>
              </a:ext>
            </a:extLst>
          </p:cNvPr>
          <p:cNvSpPr txBox="1"/>
          <p:nvPr/>
        </p:nvSpPr>
        <p:spPr>
          <a:xfrm>
            <a:off x="31102" y="3445672"/>
            <a:ext cx="683200" cy="523220"/>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Input</a:t>
            </a:r>
          </a:p>
          <a:p>
            <a:pPr algn="ctr"/>
            <a:r>
              <a:rPr lang="en-US" dirty="0"/>
              <a:t>Signal</a:t>
            </a:r>
          </a:p>
        </p:txBody>
      </p:sp>
      <mc:AlternateContent xmlns:mc="http://schemas.openxmlformats.org/markup-compatibility/2006" xmlns:a14="http://schemas.microsoft.com/office/drawing/2010/main">
        <mc:Choice Requires="a14">
          <p:sp>
            <p:nvSpPr>
              <p:cNvPr id="45" name="TextBox 42">
                <a:extLst>
                  <a:ext uri="{FF2B5EF4-FFF2-40B4-BE49-F238E27FC236}">
                    <a16:creationId xmlns:a16="http://schemas.microsoft.com/office/drawing/2014/main" id="{57137E1A-B85C-5742-90C5-A4C232993BF3}"/>
                  </a:ext>
                </a:extLst>
              </p:cNvPr>
              <p:cNvSpPr txBox="1"/>
              <p:nvPr/>
            </p:nvSpPr>
            <p:spPr>
              <a:xfrm>
                <a:off x="1493048" y="2305531"/>
                <a:ext cx="321498"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1</m:t>
                          </m:r>
                        </m:sub>
                      </m:sSub>
                    </m:oMath>
                  </m:oMathPara>
                </a14:m>
                <a:endParaRPr lang="en-US" sz="2000" dirty="0"/>
              </a:p>
            </p:txBody>
          </p:sp>
        </mc:Choice>
        <mc:Fallback xmlns="">
          <p:sp>
            <p:nvSpPr>
              <p:cNvPr id="45" name="TextBox 42">
                <a:extLst>
                  <a:ext uri="{FF2B5EF4-FFF2-40B4-BE49-F238E27FC236}">
                    <a16:creationId xmlns:a16="http://schemas.microsoft.com/office/drawing/2014/main" id="{57137E1A-B85C-5742-90C5-A4C232993BF3}"/>
                  </a:ext>
                </a:extLst>
              </p:cNvPr>
              <p:cNvSpPr txBox="1">
                <a:spLocks noRot="1" noChangeAspect="1" noMove="1" noResize="1" noEditPoints="1" noAdjustHandles="1" noChangeArrowheads="1" noChangeShapeType="1" noTextEdit="1"/>
              </p:cNvSpPr>
              <p:nvPr/>
            </p:nvSpPr>
            <p:spPr>
              <a:xfrm>
                <a:off x="1493048" y="2305531"/>
                <a:ext cx="321498" cy="307777"/>
              </a:xfrm>
              <a:prstGeom prst="rect">
                <a:avLst/>
              </a:prstGeom>
              <a:blipFill>
                <a:blip r:embed="rId13"/>
                <a:stretch>
                  <a:fillRect l="-16981" r="-5660" b="-17647"/>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4108834" y="2050939"/>
            <a:ext cx="4281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4638228" y="1894102"/>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4562028" y="1894102"/>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4637871" y="2044968"/>
            <a:ext cx="372348" cy="1017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1415584" y="3546074"/>
            <a:ext cx="1328396" cy="350514"/>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TextBox 92">
                <a:extLst>
                  <a:ext uri="{FF2B5EF4-FFF2-40B4-BE49-F238E27FC236}">
                    <a16:creationId xmlns:a16="http://schemas.microsoft.com/office/drawing/2014/main" id="{AC4FA98E-3BF0-4C56-4025-C5B0CBE75EB9}"/>
                  </a:ext>
                </a:extLst>
              </p:cNvPr>
              <p:cNvSpPr txBox="1"/>
              <p:nvPr/>
            </p:nvSpPr>
            <p:spPr>
              <a:xfrm>
                <a:off x="1555354" y="3631034"/>
                <a:ext cx="349326"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oMath>
                  </m:oMathPara>
                </a14:m>
                <a:endParaRPr lang="en-US" sz="2000" dirty="0"/>
              </a:p>
            </p:txBody>
          </p:sp>
        </mc:Choice>
        <mc:Fallback xmlns="">
          <p:sp>
            <p:nvSpPr>
              <p:cNvPr id="51" name="TextBox 92">
                <a:extLst>
                  <a:ext uri="{FF2B5EF4-FFF2-40B4-BE49-F238E27FC236}">
                    <a16:creationId xmlns:a16="http://schemas.microsoft.com/office/drawing/2014/main" id="{AC4FA98E-3BF0-4C56-4025-C5B0CBE75EB9}"/>
                  </a:ext>
                </a:extLst>
              </p:cNvPr>
              <p:cNvSpPr txBox="1">
                <a:spLocks noRot="1" noChangeAspect="1" noMove="1" noResize="1" noEditPoints="1" noAdjustHandles="1" noChangeArrowheads="1" noChangeShapeType="1" noTextEdit="1"/>
              </p:cNvSpPr>
              <p:nvPr/>
            </p:nvSpPr>
            <p:spPr>
              <a:xfrm>
                <a:off x="1555354" y="3631034"/>
                <a:ext cx="349326" cy="307777"/>
              </a:xfrm>
              <a:prstGeom prst="rect">
                <a:avLst/>
              </a:prstGeom>
              <a:blipFill>
                <a:blip r:embed="rId14"/>
                <a:stretch>
                  <a:fillRect l="-14035" r="-7018" b="-20000"/>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5F2E1534-588B-AD1F-0F2F-C663ADE45BBE}"/>
              </a:ext>
            </a:extLst>
          </p:cNvPr>
          <p:cNvGrpSpPr/>
          <p:nvPr/>
        </p:nvGrpSpPr>
        <p:grpSpPr>
          <a:xfrm rot="5400000">
            <a:off x="3555047" y="3827791"/>
            <a:ext cx="1328396" cy="350514"/>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2039223" y="2826031"/>
            <a:ext cx="0" cy="3218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115">
                <a:extLst>
                  <a:ext uri="{FF2B5EF4-FFF2-40B4-BE49-F238E27FC236}">
                    <a16:creationId xmlns:a16="http://schemas.microsoft.com/office/drawing/2014/main" id="{71AB5A49-35F2-58CC-4191-EE2C3A3E28BB}"/>
                  </a:ext>
                </a:extLst>
              </p:cNvPr>
              <p:cNvSpPr txBox="1"/>
              <p:nvPr/>
            </p:nvSpPr>
            <p:spPr>
              <a:xfrm>
                <a:off x="3626733" y="3920893"/>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oMath>
                  </m:oMathPara>
                </a14:m>
                <a:endParaRPr lang="en-US" sz="2000" dirty="0"/>
              </a:p>
            </p:txBody>
          </p:sp>
        </mc:Choice>
        <mc:Fallback xmlns="">
          <p:sp>
            <p:nvSpPr>
              <p:cNvPr id="54" name="TextBox 115">
                <a:extLst>
                  <a:ext uri="{FF2B5EF4-FFF2-40B4-BE49-F238E27FC236}">
                    <a16:creationId xmlns:a16="http://schemas.microsoft.com/office/drawing/2014/main" id="{71AB5A49-35F2-58CC-4191-EE2C3A3E28BB}"/>
                  </a:ext>
                </a:extLst>
              </p:cNvPr>
              <p:cNvSpPr txBox="1">
                <a:spLocks noRot="1" noChangeAspect="1" noMove="1" noResize="1" noEditPoints="1" noAdjustHandles="1" noChangeArrowheads="1" noChangeShapeType="1" noTextEdit="1"/>
              </p:cNvSpPr>
              <p:nvPr/>
            </p:nvSpPr>
            <p:spPr>
              <a:xfrm>
                <a:off x="3626733" y="3920893"/>
                <a:ext cx="443263" cy="307777"/>
              </a:xfrm>
              <a:prstGeom prst="rect">
                <a:avLst/>
              </a:prstGeom>
              <a:blipFill>
                <a:blip r:embed="rId15"/>
                <a:stretch>
                  <a:fillRect l="-411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4640428" y="1688928"/>
                <a:ext cx="327462"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4640428" y="1688928"/>
                <a:ext cx="327462" cy="307777"/>
              </a:xfrm>
              <a:prstGeom prst="rect">
                <a:avLst/>
              </a:prstGeom>
              <a:blipFill>
                <a:blip r:embed="rId16"/>
                <a:stretch>
                  <a:fillRect l="-14815" r="-7407" b="-19608"/>
                </a:stretch>
              </a:blipFill>
            </p:spPr>
            <p:txBody>
              <a:bodyPr/>
              <a:lstStyle/>
              <a:p>
                <a:r>
                  <a:rPr lang="en-US">
                    <a:noFill/>
                  </a:rPr>
                  <a:t> </a:t>
                </a:r>
              </a:p>
            </p:txBody>
          </p:sp>
        </mc:Fallback>
      </mc:AlternateContent>
      <p:sp>
        <p:nvSpPr>
          <p:cNvPr id="94" name="Oval 93">
            <a:extLst>
              <a:ext uri="{FF2B5EF4-FFF2-40B4-BE49-F238E27FC236}">
                <a16:creationId xmlns:a16="http://schemas.microsoft.com/office/drawing/2014/main" id="{75909446-DD92-B07F-77D6-35D8C3C7D59F}"/>
              </a:ext>
            </a:extLst>
          </p:cNvPr>
          <p:cNvSpPr/>
          <p:nvPr/>
        </p:nvSpPr>
        <p:spPr>
          <a:xfrm>
            <a:off x="711946" y="3423527"/>
            <a:ext cx="541571" cy="523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95" name="Straight Connector 94">
            <a:extLst>
              <a:ext uri="{FF2B5EF4-FFF2-40B4-BE49-F238E27FC236}">
                <a16:creationId xmlns:a16="http://schemas.microsoft.com/office/drawing/2014/main" id="{7FF2DEE0-47F9-45BF-59A5-F9AE331B76A5}"/>
              </a:ext>
            </a:extLst>
          </p:cNvPr>
          <p:cNvCxnSpPr>
            <a:cxnSpLocks/>
            <a:endCxn id="94" idx="0"/>
          </p:cNvCxnSpPr>
          <p:nvPr/>
        </p:nvCxnSpPr>
        <p:spPr>
          <a:xfrm flipH="1">
            <a:off x="982732" y="2816306"/>
            <a:ext cx="6905" cy="6072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DDCADC-9683-0C99-5786-E0E2CEA73E6D}"/>
              </a:ext>
            </a:extLst>
          </p:cNvPr>
          <p:cNvCxnSpPr>
            <a:cxnSpLocks/>
          </p:cNvCxnSpPr>
          <p:nvPr/>
        </p:nvCxnSpPr>
        <p:spPr>
          <a:xfrm flipH="1">
            <a:off x="970807" y="3946582"/>
            <a:ext cx="6905" cy="6072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TextBox 41">
            <a:extLst>
              <a:ext uri="{FF2B5EF4-FFF2-40B4-BE49-F238E27FC236}">
                <a16:creationId xmlns:a16="http://schemas.microsoft.com/office/drawing/2014/main" id="{3273A9D4-76D3-4FD1-70A1-776FDC290477}"/>
              </a:ext>
            </a:extLst>
          </p:cNvPr>
          <p:cNvSpPr txBox="1"/>
          <p:nvPr/>
        </p:nvSpPr>
        <p:spPr>
          <a:xfrm>
            <a:off x="6468927" y="1077623"/>
            <a:ext cx="2649138"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0000FF"/>
                </a:solidFill>
              </a:rPr>
              <a:t>What is the problem associated with this circuit?</a:t>
            </a:r>
          </a:p>
        </p:txBody>
      </p:sp>
      <p:sp>
        <p:nvSpPr>
          <p:cNvPr id="101" name="TextBox 41">
            <a:extLst>
              <a:ext uri="{FF2B5EF4-FFF2-40B4-BE49-F238E27FC236}">
                <a16:creationId xmlns:a16="http://schemas.microsoft.com/office/drawing/2014/main" id="{3520FE33-29C7-BF2B-C148-CD36348860B1}"/>
              </a:ext>
            </a:extLst>
          </p:cNvPr>
          <p:cNvSpPr txBox="1"/>
          <p:nvPr/>
        </p:nvSpPr>
        <p:spPr>
          <a:xfrm>
            <a:off x="6541215" y="2431401"/>
            <a:ext cx="2649138"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0000FF"/>
                </a:solidFill>
              </a:rPr>
              <a:t>How the analog electronics grown?</a:t>
            </a:r>
          </a:p>
        </p:txBody>
      </p:sp>
      <p:sp>
        <p:nvSpPr>
          <p:cNvPr id="102" name="Freeform: Shape 101">
            <a:extLst>
              <a:ext uri="{FF2B5EF4-FFF2-40B4-BE49-F238E27FC236}">
                <a16:creationId xmlns:a16="http://schemas.microsoft.com/office/drawing/2014/main" id="{58BEB08F-FBB0-0C4C-739E-16EA76273F48}"/>
              </a:ext>
            </a:extLst>
          </p:cNvPr>
          <p:cNvSpPr/>
          <p:nvPr/>
        </p:nvSpPr>
        <p:spPr>
          <a:xfrm>
            <a:off x="819807" y="3539359"/>
            <a:ext cx="315310" cy="283865"/>
          </a:xfrm>
          <a:custGeom>
            <a:avLst/>
            <a:gdLst>
              <a:gd name="connsiteX0" fmla="*/ 0 w 315310"/>
              <a:gd name="connsiteY0" fmla="*/ 283779 h 283865"/>
              <a:gd name="connsiteX1" fmla="*/ 70945 w 315310"/>
              <a:gd name="connsiteY1" fmla="*/ 0 h 283865"/>
              <a:gd name="connsiteX2" fmla="*/ 220717 w 315310"/>
              <a:gd name="connsiteY2" fmla="*/ 283779 h 283865"/>
              <a:gd name="connsiteX3" fmla="*/ 315310 w 315310"/>
              <a:gd name="connsiteY3" fmla="*/ 23648 h 283865"/>
            </a:gdLst>
            <a:ahLst/>
            <a:cxnLst>
              <a:cxn ang="0">
                <a:pos x="connsiteX0" y="connsiteY0"/>
              </a:cxn>
              <a:cxn ang="0">
                <a:pos x="connsiteX1" y="connsiteY1"/>
              </a:cxn>
              <a:cxn ang="0">
                <a:pos x="connsiteX2" y="connsiteY2"/>
              </a:cxn>
              <a:cxn ang="0">
                <a:pos x="connsiteX3" y="connsiteY3"/>
              </a:cxn>
            </a:cxnLst>
            <a:rect l="l" t="t" r="r" b="b"/>
            <a:pathLst>
              <a:path w="315310" h="283865">
                <a:moveTo>
                  <a:pt x="0" y="283779"/>
                </a:moveTo>
                <a:cubicBezTo>
                  <a:pt x="17079" y="141889"/>
                  <a:pt x="34159" y="0"/>
                  <a:pt x="70945" y="0"/>
                </a:cubicBezTo>
                <a:cubicBezTo>
                  <a:pt x="107731" y="0"/>
                  <a:pt x="179990" y="279838"/>
                  <a:pt x="220717" y="283779"/>
                </a:cubicBezTo>
                <a:cubicBezTo>
                  <a:pt x="261444" y="287720"/>
                  <a:pt x="288377" y="155684"/>
                  <a:pt x="315310" y="236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105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20</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E5CC1DAF-6AFF-54D7-FC04-F183BB27A358}"/>
              </a:ext>
            </a:extLst>
          </p:cNvPr>
          <p:cNvSpPr txBox="1"/>
          <p:nvPr/>
        </p:nvSpPr>
        <p:spPr>
          <a:xfrm>
            <a:off x="1087821" y="2391201"/>
            <a:ext cx="7220607" cy="646331"/>
          </a:xfrm>
          <a:prstGeom prst="rect">
            <a:avLst/>
          </a:prstGeom>
          <a:noFill/>
          <a:ln>
            <a:solidFill>
              <a:schemeClr val="accent1"/>
            </a:solidFill>
          </a:ln>
        </p:spPr>
        <p:txBody>
          <a:bodyPr wrap="square">
            <a:spAutoFit/>
          </a:bodyPr>
          <a:lstStyle/>
          <a:p>
            <a:pPr lvl="0" algn="just"/>
            <a:r>
              <a:rPr lang="en-US" sz="3600" dirty="0">
                <a:solidFill>
                  <a:srgbClr val="080808"/>
                </a:solidFill>
              </a:rPr>
              <a:t>How can we solve the drift issue?</a:t>
            </a:r>
          </a:p>
        </p:txBody>
      </p:sp>
    </p:spTree>
    <p:extLst>
      <p:ext uri="{BB962C8B-B14F-4D97-AF65-F5344CB8AC3E}">
        <p14:creationId xmlns:p14="http://schemas.microsoft.com/office/powerpoint/2010/main" val="2786178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300" name="Straight Connector 299">
            <a:extLst>
              <a:ext uri="{FF2B5EF4-FFF2-40B4-BE49-F238E27FC236}">
                <a16:creationId xmlns:a16="http://schemas.microsoft.com/office/drawing/2014/main" id="{882FB312-BA83-4E87-9BF8-26D1B8CF1147}"/>
              </a:ext>
            </a:extLst>
          </p:cNvPr>
          <p:cNvCxnSpPr>
            <a:cxnSpLocks/>
          </p:cNvCxnSpPr>
          <p:nvPr/>
        </p:nvCxnSpPr>
        <p:spPr>
          <a:xfrm flipV="1">
            <a:off x="7663541" y="2271494"/>
            <a:ext cx="1015979" cy="5500"/>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798C7003-76F1-99DA-B471-225EB5094777}"/>
              </a:ext>
            </a:extLst>
          </p:cNvPr>
          <p:cNvCxnSpPr>
            <a:cxnSpLocks/>
          </p:cNvCxnSpPr>
          <p:nvPr/>
        </p:nvCxnSpPr>
        <p:spPr>
          <a:xfrm>
            <a:off x="5177075" y="2282608"/>
            <a:ext cx="4227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21</a:t>
            </a:fld>
            <a:endParaRPr lang="en-US" sz="1200" dirty="0">
              <a:solidFill>
                <a:schemeClr val="accent3">
                  <a:lumMod val="50000"/>
                </a:schemeClr>
              </a:solidFill>
            </a:endParaRPr>
          </a:p>
        </p:txBody>
      </p:sp>
      <p:sp>
        <p:nvSpPr>
          <p:cNvPr id="12" name="TextBox 11"/>
          <p:cNvSpPr txBox="1"/>
          <p:nvPr/>
        </p:nvSpPr>
        <p:spPr>
          <a:xfrm>
            <a:off x="714302" y="-14988"/>
            <a:ext cx="5428089" cy="523220"/>
          </a:xfrm>
          <a:prstGeom prst="rect">
            <a:avLst/>
          </a:prstGeom>
          <a:noFill/>
        </p:spPr>
        <p:txBody>
          <a:bodyPr wrap="none" rtlCol="0">
            <a:spAutoFit/>
          </a:bodyPr>
          <a:lstStyle/>
          <a:p>
            <a:r>
              <a:rPr lang="en-US" sz="2800" b="1" dirty="0">
                <a:solidFill>
                  <a:srgbClr val="0000FF"/>
                </a:solidFill>
                <a:latin typeface="Livvic" panose="020B0604020202020204" charset="0"/>
              </a:rPr>
              <a:t>Summing 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6762270" y="1025692"/>
                <a:ext cx="364324" cy="25296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6762270" y="1025692"/>
                <a:ext cx="364324" cy="252966"/>
              </a:xfrm>
              <a:prstGeom prst="rect">
                <a:avLst/>
              </a:prstGeom>
              <a:blipFill>
                <a:blip r:embed="rId4"/>
                <a:stretch>
                  <a:fillRect l="-25000" r="-60000" b="-33333"/>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FCE3AE09-8828-F5A8-AB1F-8F08D081D1D1}"/>
              </a:ext>
            </a:extLst>
          </p:cNvPr>
          <p:cNvSpPr/>
          <p:nvPr/>
        </p:nvSpPr>
        <p:spPr>
          <a:xfrm>
            <a:off x="1832104" y="2360697"/>
            <a:ext cx="1094766"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2164131" y="2508010"/>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2164131" y="2411859"/>
            <a:ext cx="446028"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2164131" y="3052877"/>
            <a:ext cx="48936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2442227" y="3309677"/>
            <a:ext cx="211265"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2545662" y="3188250"/>
            <a:ext cx="116990"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1380306" y="4198328"/>
            <a:ext cx="0" cy="184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1683141" y="2918470"/>
            <a:ext cx="468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2460645" y="4445420"/>
            <a:ext cx="4082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flipV="1">
            <a:off x="279311" y="4346473"/>
            <a:ext cx="7446447" cy="26658"/>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3089855" y="1328477"/>
            <a:ext cx="4580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2086024" y="1736055"/>
            <a:ext cx="1091826" cy="272050"/>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A932476C-9CF6-004D-C6A9-333C9D8885A0}"/>
              </a:ext>
            </a:extLst>
          </p:cNvPr>
          <p:cNvGrpSpPr/>
          <p:nvPr/>
        </p:nvGrpSpPr>
        <p:grpSpPr>
          <a:xfrm rot="5400000">
            <a:off x="872946" y="2245194"/>
            <a:ext cx="1091826" cy="288092"/>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1383176" y="2920424"/>
            <a:ext cx="792880" cy="3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1388023" y="1334287"/>
            <a:ext cx="1754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1388917" y="1323607"/>
            <a:ext cx="0" cy="695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2601228" y="2293841"/>
            <a:ext cx="495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868457" y="3522712"/>
            <a:ext cx="1091826" cy="288092"/>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2146063" y="3754259"/>
            <a:ext cx="1091826" cy="288092"/>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1388917" y="2930899"/>
            <a:ext cx="0" cy="264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rot="16200000">
                <a:off x="390321" y="1914666"/>
                <a:ext cx="1324708"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rot="16200000">
                <a:off x="390321" y="1914666"/>
                <a:ext cx="1324708" cy="307777"/>
              </a:xfrm>
              <a:prstGeom prst="rect">
                <a:avLst/>
              </a:prstGeom>
              <a:blipFill>
                <a:blip r:embed="rId5"/>
                <a:stretch>
                  <a:fillRect r="-17647"/>
                </a:stretch>
              </a:blipFill>
            </p:spPr>
            <p:txBody>
              <a:bodyPr/>
              <a:lstStyle/>
              <a:p>
                <a:r>
                  <a:rPr lang="en-US">
                    <a:noFill/>
                  </a:rPr>
                  <a:t> </a:t>
                </a:r>
              </a:p>
            </p:txBody>
          </p:sp>
        </mc:Fallback>
      </mc:AlternateContent>
      <p:sp>
        <p:nvSpPr>
          <p:cNvPr id="51" name="TextBox 41">
            <a:extLst>
              <a:ext uri="{FF2B5EF4-FFF2-40B4-BE49-F238E27FC236}">
                <a16:creationId xmlns:a16="http://schemas.microsoft.com/office/drawing/2014/main" id="{30C43CF4-0D73-8272-2C87-12310128E36B}"/>
              </a:ext>
            </a:extLst>
          </p:cNvPr>
          <p:cNvSpPr txBox="1"/>
          <p:nvPr/>
        </p:nvSpPr>
        <p:spPr>
          <a:xfrm>
            <a:off x="83681" y="3499088"/>
            <a:ext cx="444352" cy="3077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rgbClr val="FF0000"/>
                </a:solidFill>
                <a:highlight>
                  <a:srgbClr val="FFFF00"/>
                </a:highlight>
              </a:rPr>
              <a:t>DC</a:t>
            </a:r>
            <a:endParaRPr lang="en-US" b="1" dirty="0">
              <a:solidFill>
                <a:srgbClr val="FF0000"/>
              </a:solidFill>
            </a:endParaRPr>
          </a:p>
        </p:txBody>
      </p:sp>
      <p:sp>
        <p:nvSpPr>
          <p:cNvPr id="94" name="Oval 93">
            <a:extLst>
              <a:ext uri="{FF2B5EF4-FFF2-40B4-BE49-F238E27FC236}">
                <a16:creationId xmlns:a16="http://schemas.microsoft.com/office/drawing/2014/main" id="{483C253C-7155-3808-5BFA-71BB9F87664A}"/>
              </a:ext>
            </a:extLst>
          </p:cNvPr>
          <p:cNvSpPr/>
          <p:nvPr/>
        </p:nvSpPr>
        <p:spPr>
          <a:xfrm>
            <a:off x="86698" y="3427520"/>
            <a:ext cx="445124" cy="429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95" name="Straight Connector 94">
            <a:extLst>
              <a:ext uri="{FF2B5EF4-FFF2-40B4-BE49-F238E27FC236}">
                <a16:creationId xmlns:a16="http://schemas.microsoft.com/office/drawing/2014/main" id="{CDFD34AC-05F6-19A3-BC74-9BDA0E5C2CE0}"/>
              </a:ext>
            </a:extLst>
          </p:cNvPr>
          <p:cNvCxnSpPr>
            <a:cxnSpLocks/>
            <a:endCxn id="94" idx="0"/>
          </p:cNvCxnSpPr>
          <p:nvPr/>
        </p:nvCxnSpPr>
        <p:spPr>
          <a:xfrm flipH="1">
            <a:off x="309260" y="2928437"/>
            <a:ext cx="5675" cy="499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8C94D0B-8428-24B3-E16F-3E5975030F15}"/>
              </a:ext>
            </a:extLst>
          </p:cNvPr>
          <p:cNvCxnSpPr>
            <a:cxnSpLocks/>
          </p:cNvCxnSpPr>
          <p:nvPr/>
        </p:nvCxnSpPr>
        <p:spPr>
          <a:xfrm flipH="1">
            <a:off x="299459" y="3857426"/>
            <a:ext cx="5675" cy="4990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22">
                <a:extLst>
                  <a:ext uri="{FF2B5EF4-FFF2-40B4-BE49-F238E27FC236}">
                    <a16:creationId xmlns:a16="http://schemas.microsoft.com/office/drawing/2014/main" id="{41D7CD55-D628-6E69-308B-752FF0D09B2E}"/>
                  </a:ext>
                </a:extLst>
              </p:cNvPr>
              <p:cNvSpPr txBox="1"/>
              <p:nvPr/>
            </p:nvSpPr>
            <p:spPr>
              <a:xfrm rot="16200000">
                <a:off x="1035487" y="3552951"/>
                <a:ext cx="13647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oMath>
                  </m:oMathPara>
                </a14:m>
                <a:endParaRPr lang="en-US" sz="2000" dirty="0"/>
              </a:p>
            </p:txBody>
          </p:sp>
        </mc:Choice>
        <mc:Fallback xmlns="">
          <p:sp>
            <p:nvSpPr>
              <p:cNvPr id="59" name="TextBox 22">
                <a:extLst>
                  <a:ext uri="{FF2B5EF4-FFF2-40B4-BE49-F238E27FC236}">
                    <a16:creationId xmlns:a16="http://schemas.microsoft.com/office/drawing/2014/main" id="{41D7CD55-D628-6E69-308B-752FF0D09B2E}"/>
                  </a:ext>
                </a:extLst>
              </p:cNvPr>
              <p:cNvSpPr txBox="1">
                <a:spLocks noRot="1" noChangeAspect="1" noMove="1" noResize="1" noEditPoints="1" noAdjustHandles="1" noChangeArrowheads="1" noChangeShapeType="1" noTextEdit="1"/>
              </p:cNvSpPr>
              <p:nvPr/>
            </p:nvSpPr>
            <p:spPr>
              <a:xfrm rot="16200000">
                <a:off x="1035487" y="3552951"/>
                <a:ext cx="1364763" cy="307777"/>
              </a:xfrm>
              <a:prstGeom prst="rect">
                <a:avLst/>
              </a:prstGeom>
              <a:blipFill>
                <a:blip r:embed="rId6"/>
                <a:stretch>
                  <a:fillRect r="-20000"/>
                </a:stretch>
              </a:blipFill>
            </p:spPr>
            <p:txBody>
              <a:bodyPr/>
              <a:lstStyle/>
              <a:p>
                <a:r>
                  <a:rPr lang="en-US">
                    <a:noFill/>
                  </a:rPr>
                  <a:t> </a:t>
                </a:r>
              </a:p>
            </p:txBody>
          </p:sp>
        </mc:Fallback>
      </mc:AlternateContent>
      <p:sp>
        <p:nvSpPr>
          <p:cNvPr id="106" name="TextBox 105">
            <a:extLst>
              <a:ext uri="{FF2B5EF4-FFF2-40B4-BE49-F238E27FC236}">
                <a16:creationId xmlns:a16="http://schemas.microsoft.com/office/drawing/2014/main" id="{D538471E-C80A-7689-3701-97B50802CAF2}"/>
              </a:ext>
            </a:extLst>
          </p:cNvPr>
          <p:cNvSpPr txBox="1"/>
          <p:nvPr/>
        </p:nvSpPr>
        <p:spPr>
          <a:xfrm>
            <a:off x="2080057" y="2109686"/>
            <a:ext cx="479876" cy="307777"/>
          </a:xfrm>
          <a:prstGeom prst="rect">
            <a:avLst/>
          </a:prstGeom>
          <a:noFill/>
        </p:spPr>
        <p:txBody>
          <a:bodyPr wrap="square">
            <a:spAutoFit/>
          </a:bodyPr>
          <a:lstStyle/>
          <a:p>
            <a:pPr algn="ctr"/>
            <a:r>
              <a:rPr lang="en-US" dirty="0">
                <a:solidFill>
                  <a:srgbClr val="FF0000"/>
                </a:solidFill>
                <a:highlight>
                  <a:srgbClr val="FFFF00"/>
                </a:highlight>
              </a:rPr>
              <a:t>C1</a:t>
            </a:r>
          </a:p>
        </p:txBody>
      </p:sp>
      <p:sp>
        <p:nvSpPr>
          <p:cNvPr id="107" name="TextBox 106">
            <a:extLst>
              <a:ext uri="{FF2B5EF4-FFF2-40B4-BE49-F238E27FC236}">
                <a16:creationId xmlns:a16="http://schemas.microsoft.com/office/drawing/2014/main" id="{402AD1F9-685F-DD2E-B501-C2814431FA7E}"/>
              </a:ext>
            </a:extLst>
          </p:cNvPr>
          <p:cNvSpPr txBox="1"/>
          <p:nvPr/>
        </p:nvSpPr>
        <p:spPr>
          <a:xfrm>
            <a:off x="2739901" y="3336777"/>
            <a:ext cx="456168" cy="307777"/>
          </a:xfrm>
          <a:prstGeom prst="rect">
            <a:avLst/>
          </a:prstGeom>
          <a:noFill/>
        </p:spPr>
        <p:txBody>
          <a:bodyPr wrap="square">
            <a:spAutoFit/>
          </a:bodyPr>
          <a:lstStyle/>
          <a:p>
            <a:pPr algn="ctr"/>
            <a:r>
              <a:rPr lang="en-US" dirty="0">
                <a:solidFill>
                  <a:srgbClr val="FF0000"/>
                </a:solidFill>
                <a:highlight>
                  <a:srgbClr val="FFFF00"/>
                </a:highlight>
              </a:rPr>
              <a:t>E1</a:t>
            </a:r>
          </a:p>
        </p:txBody>
      </p:sp>
      <p:sp>
        <p:nvSpPr>
          <p:cNvPr id="108" name="TextBox 107">
            <a:extLst>
              <a:ext uri="{FF2B5EF4-FFF2-40B4-BE49-F238E27FC236}">
                <a16:creationId xmlns:a16="http://schemas.microsoft.com/office/drawing/2014/main" id="{FD156E20-3E25-70EE-A33E-C2ACEA3CB5D9}"/>
              </a:ext>
            </a:extLst>
          </p:cNvPr>
          <p:cNvSpPr txBox="1"/>
          <p:nvPr/>
        </p:nvSpPr>
        <p:spPr>
          <a:xfrm>
            <a:off x="1363316" y="2610053"/>
            <a:ext cx="482267" cy="307777"/>
          </a:xfrm>
          <a:prstGeom prst="rect">
            <a:avLst/>
          </a:prstGeom>
          <a:noFill/>
        </p:spPr>
        <p:txBody>
          <a:bodyPr wrap="square">
            <a:spAutoFit/>
          </a:bodyPr>
          <a:lstStyle/>
          <a:p>
            <a:pPr algn="ctr"/>
            <a:r>
              <a:rPr lang="en-US" dirty="0">
                <a:solidFill>
                  <a:srgbClr val="FF0000"/>
                </a:solidFill>
                <a:highlight>
                  <a:srgbClr val="FFFF00"/>
                </a:highlight>
              </a:rPr>
              <a:t>B1</a:t>
            </a:r>
          </a:p>
        </p:txBody>
      </p:sp>
      <p:sp>
        <p:nvSpPr>
          <p:cNvPr id="109" name="Oval 108">
            <a:extLst>
              <a:ext uri="{FF2B5EF4-FFF2-40B4-BE49-F238E27FC236}">
                <a16:creationId xmlns:a16="http://schemas.microsoft.com/office/drawing/2014/main" id="{D6D58D88-D78D-64C2-5B93-316E383A60EC}"/>
              </a:ext>
            </a:extLst>
          </p:cNvPr>
          <p:cNvSpPr/>
          <p:nvPr/>
        </p:nvSpPr>
        <p:spPr>
          <a:xfrm>
            <a:off x="2625967" y="3447840"/>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17B23EB-2CC1-F75E-0F88-9BC70244045C}"/>
              </a:ext>
            </a:extLst>
          </p:cNvPr>
          <p:cNvSpPr/>
          <p:nvPr/>
        </p:nvSpPr>
        <p:spPr>
          <a:xfrm>
            <a:off x="2550642" y="2235023"/>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54C567D-C3FE-4515-1E40-126B049D8F21}"/>
              </a:ext>
            </a:extLst>
          </p:cNvPr>
          <p:cNvSpPr/>
          <p:nvPr/>
        </p:nvSpPr>
        <p:spPr>
          <a:xfrm>
            <a:off x="1564385" y="2866854"/>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9ED2CF6D-608B-9E4E-35E5-3CAB80B9C5C0}"/>
              </a:ext>
            </a:extLst>
          </p:cNvPr>
          <p:cNvGrpSpPr/>
          <p:nvPr/>
        </p:nvGrpSpPr>
        <p:grpSpPr>
          <a:xfrm>
            <a:off x="289650" y="2753453"/>
            <a:ext cx="698323" cy="262008"/>
            <a:chOff x="4676775" y="1682364"/>
            <a:chExt cx="1619250" cy="693028"/>
          </a:xfrm>
        </p:grpSpPr>
        <p:cxnSp>
          <p:nvCxnSpPr>
            <p:cNvPr id="29" name="Straight Connector 28">
              <a:extLst>
                <a:ext uri="{FF2B5EF4-FFF2-40B4-BE49-F238E27FC236}">
                  <a16:creationId xmlns:a16="http://schemas.microsoft.com/office/drawing/2014/main" id="{535DBCB6-8A35-0CCD-5EC8-AEC6DD02C6A5}"/>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82575D3-46D6-3A48-77EA-D44511800F65}"/>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90D0A4-3858-B785-04C0-B7F7A167B73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B9FBD7-DB5C-78A9-DECF-B02C3BF16B81}"/>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34AC59D-70D4-8403-17AA-0F1F09B58BB0}"/>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CE352AE-1528-DFB1-DE99-7582BA330EB2}"/>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0F8E971-B94B-48EF-25D0-DA911258B918}"/>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53D7C3D-AD05-1082-112C-5ABF40B16AEA}"/>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015C6CAF-1E72-B8D9-C234-A24D73407699}"/>
              </a:ext>
            </a:extLst>
          </p:cNvPr>
          <p:cNvSpPr txBox="1"/>
          <p:nvPr/>
        </p:nvSpPr>
        <p:spPr>
          <a:xfrm>
            <a:off x="1763933" y="412625"/>
            <a:ext cx="4894289" cy="523220"/>
          </a:xfrm>
          <a:prstGeom prst="rect">
            <a:avLst/>
          </a:prstGeom>
          <a:noFill/>
        </p:spPr>
        <p:txBody>
          <a:bodyPr wrap="none" rtlCol="0">
            <a:spAutoFit/>
          </a:bodyPr>
          <a:lstStyle/>
          <a:p>
            <a:r>
              <a:rPr lang="en-US" sz="2800" b="1" dirty="0">
                <a:solidFill>
                  <a:schemeClr val="tx1"/>
                </a:solidFill>
                <a:latin typeface="Livvic" panose="020B0604020202020204" charset="0"/>
              </a:rPr>
              <a:t>1941</a:t>
            </a:r>
            <a:r>
              <a:rPr lang="en-US" sz="2800" b="1" dirty="0">
                <a:solidFill>
                  <a:srgbClr val="FF0000"/>
                </a:solidFill>
                <a:latin typeface="Livvic" panose="020B0604020202020204" charset="0"/>
              </a:rPr>
              <a:t>: H SWARTZAL patent</a:t>
            </a:r>
          </a:p>
        </p:txBody>
      </p:sp>
      <p:cxnSp>
        <p:nvCxnSpPr>
          <p:cNvPr id="42" name="Straight Connector 41">
            <a:extLst>
              <a:ext uri="{FF2B5EF4-FFF2-40B4-BE49-F238E27FC236}">
                <a16:creationId xmlns:a16="http://schemas.microsoft.com/office/drawing/2014/main" id="{A9E10130-4835-84B0-8A5F-0012B8EA18A1}"/>
              </a:ext>
            </a:extLst>
          </p:cNvPr>
          <p:cNvCxnSpPr>
            <a:cxnSpLocks/>
          </p:cNvCxnSpPr>
          <p:nvPr/>
        </p:nvCxnSpPr>
        <p:spPr>
          <a:xfrm>
            <a:off x="2569910" y="4534948"/>
            <a:ext cx="2109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C95F306-6BE1-7776-1209-3EBD8CD9291C}"/>
              </a:ext>
            </a:extLst>
          </p:cNvPr>
          <p:cNvCxnSpPr>
            <a:cxnSpLocks/>
          </p:cNvCxnSpPr>
          <p:nvPr/>
        </p:nvCxnSpPr>
        <p:spPr>
          <a:xfrm>
            <a:off x="2625967" y="4611750"/>
            <a:ext cx="101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BDF54C71-817C-1399-970E-A8A388E0F511}"/>
              </a:ext>
            </a:extLst>
          </p:cNvPr>
          <p:cNvSpPr/>
          <p:nvPr/>
        </p:nvSpPr>
        <p:spPr>
          <a:xfrm>
            <a:off x="4403910" y="2358679"/>
            <a:ext cx="1094766"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45" name="Straight Connector 44">
            <a:extLst>
              <a:ext uri="{FF2B5EF4-FFF2-40B4-BE49-F238E27FC236}">
                <a16:creationId xmlns:a16="http://schemas.microsoft.com/office/drawing/2014/main" id="{09533F69-5C75-D94C-3E00-B7BB85E2E166}"/>
              </a:ext>
            </a:extLst>
          </p:cNvPr>
          <p:cNvCxnSpPr>
            <a:cxnSpLocks/>
          </p:cNvCxnSpPr>
          <p:nvPr/>
        </p:nvCxnSpPr>
        <p:spPr>
          <a:xfrm>
            <a:off x="4735937" y="2505992"/>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03F2A9B-D124-8B57-D3CF-615E8E183F8B}"/>
              </a:ext>
            </a:extLst>
          </p:cNvPr>
          <p:cNvCxnSpPr>
            <a:cxnSpLocks/>
          </p:cNvCxnSpPr>
          <p:nvPr/>
        </p:nvCxnSpPr>
        <p:spPr>
          <a:xfrm flipH="1">
            <a:off x="4735937" y="2409841"/>
            <a:ext cx="446028"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CDD7AC1-E1FD-FEBE-D577-D882486B7C8A}"/>
              </a:ext>
            </a:extLst>
          </p:cNvPr>
          <p:cNvCxnSpPr>
            <a:cxnSpLocks/>
          </p:cNvCxnSpPr>
          <p:nvPr/>
        </p:nvCxnSpPr>
        <p:spPr>
          <a:xfrm flipH="1" flipV="1">
            <a:off x="4735937" y="3050859"/>
            <a:ext cx="48936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7B5CC8-7736-6CF0-A68B-359280045AC1}"/>
              </a:ext>
            </a:extLst>
          </p:cNvPr>
          <p:cNvCxnSpPr>
            <a:cxnSpLocks/>
          </p:cNvCxnSpPr>
          <p:nvPr/>
        </p:nvCxnSpPr>
        <p:spPr>
          <a:xfrm flipH="1" flipV="1">
            <a:off x="5014033" y="3307659"/>
            <a:ext cx="211265"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6FF962-51E6-1769-7AB7-A4EB94422639}"/>
              </a:ext>
            </a:extLst>
          </p:cNvPr>
          <p:cNvCxnSpPr>
            <a:cxnSpLocks/>
          </p:cNvCxnSpPr>
          <p:nvPr/>
        </p:nvCxnSpPr>
        <p:spPr>
          <a:xfrm flipH="1" flipV="1">
            <a:off x="5117468" y="3186232"/>
            <a:ext cx="116990"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595203B-8BC7-7831-FA61-D6547CC8DC85}"/>
              </a:ext>
            </a:extLst>
          </p:cNvPr>
          <p:cNvCxnSpPr>
            <a:cxnSpLocks/>
          </p:cNvCxnSpPr>
          <p:nvPr/>
        </p:nvCxnSpPr>
        <p:spPr>
          <a:xfrm>
            <a:off x="3991531" y="4196310"/>
            <a:ext cx="0" cy="184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AAFFD70-F83E-F95B-F516-A34BC28A2AAD}"/>
              </a:ext>
            </a:extLst>
          </p:cNvPr>
          <p:cNvCxnSpPr>
            <a:cxnSpLocks/>
          </p:cNvCxnSpPr>
          <p:nvPr/>
        </p:nvCxnSpPr>
        <p:spPr>
          <a:xfrm>
            <a:off x="4254947" y="2916452"/>
            <a:ext cx="468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A614F5FD-A351-587F-212C-7D72E36B553A}"/>
              </a:ext>
            </a:extLst>
          </p:cNvPr>
          <p:cNvGrpSpPr/>
          <p:nvPr/>
        </p:nvGrpSpPr>
        <p:grpSpPr>
          <a:xfrm rot="5400000">
            <a:off x="4657830" y="1734037"/>
            <a:ext cx="1091826" cy="272050"/>
            <a:chOff x="4676775" y="1682364"/>
            <a:chExt cx="1619250" cy="693028"/>
          </a:xfrm>
        </p:grpSpPr>
        <p:cxnSp>
          <p:nvCxnSpPr>
            <p:cNvPr id="99" name="Straight Connector 98">
              <a:extLst>
                <a:ext uri="{FF2B5EF4-FFF2-40B4-BE49-F238E27FC236}">
                  <a16:creationId xmlns:a16="http://schemas.microsoft.com/office/drawing/2014/main" id="{558CBDEF-509A-AD41-F810-F0C7B19B36F3}"/>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3FDF5C1-AD21-FCB6-DC29-28B9B156CCD1}"/>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792972D-A722-0EE4-524E-5117526330F6}"/>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5E4E29E-9687-97E3-5B93-4A2F91446744}"/>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D51279C-2E38-B6F1-5F4A-48ABE3EA4442}"/>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5209025-CF4B-757A-2ED7-17176D3ED9B5}"/>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5383110-2B06-3A94-7158-B5304F689133}"/>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3352F60-AFF7-B074-C3EB-245338B2B143}"/>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3BEFAC51-E426-0D90-6466-13AD57DC0D26}"/>
              </a:ext>
            </a:extLst>
          </p:cNvPr>
          <p:cNvGrpSpPr/>
          <p:nvPr/>
        </p:nvGrpSpPr>
        <p:grpSpPr>
          <a:xfrm rot="5400000">
            <a:off x="3468405" y="2243176"/>
            <a:ext cx="1091826" cy="288092"/>
            <a:chOff x="4676775" y="1682364"/>
            <a:chExt cx="1619250" cy="693028"/>
          </a:xfrm>
        </p:grpSpPr>
        <p:cxnSp>
          <p:nvCxnSpPr>
            <p:cNvPr id="117" name="Straight Connector 116">
              <a:extLst>
                <a:ext uri="{FF2B5EF4-FFF2-40B4-BE49-F238E27FC236}">
                  <a16:creationId xmlns:a16="http://schemas.microsoft.com/office/drawing/2014/main" id="{C20AEB1F-5BBB-FB29-A5BC-5F5BCEBBA9F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FB19BA5-AB5F-2D83-F64F-60B51ECF4BCE}"/>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AF7E820-6E22-0DCF-4156-81F9F29FDB25}"/>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C46DA10-7695-6DC8-D22F-BCC9FE2A941A}"/>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FB2ED77-9817-A52B-4EC5-3DF95EA35F5F}"/>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CBEA091-1112-56F2-C053-763BE920F77A}"/>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28CE219-B788-2C36-98D9-9BD2EC383821}"/>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D90161F-43B7-B727-E5B7-D1456D23401C}"/>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5" name="Straight Connector 124">
            <a:extLst>
              <a:ext uri="{FF2B5EF4-FFF2-40B4-BE49-F238E27FC236}">
                <a16:creationId xmlns:a16="http://schemas.microsoft.com/office/drawing/2014/main" id="{B000803E-D516-D177-DEB4-D271A37E45B7}"/>
              </a:ext>
            </a:extLst>
          </p:cNvPr>
          <p:cNvCxnSpPr>
            <a:cxnSpLocks/>
          </p:cNvCxnSpPr>
          <p:nvPr/>
        </p:nvCxnSpPr>
        <p:spPr>
          <a:xfrm flipV="1">
            <a:off x="3978635" y="2918406"/>
            <a:ext cx="792880" cy="3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DA062FA-9835-449D-F6BF-2456212DB847}"/>
              </a:ext>
            </a:extLst>
          </p:cNvPr>
          <p:cNvCxnSpPr>
            <a:cxnSpLocks/>
          </p:cNvCxnSpPr>
          <p:nvPr/>
        </p:nvCxnSpPr>
        <p:spPr>
          <a:xfrm>
            <a:off x="3984376" y="1321589"/>
            <a:ext cx="0" cy="695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013133C4-8A8D-3EFD-129B-53E680AA7A10}"/>
              </a:ext>
            </a:extLst>
          </p:cNvPr>
          <p:cNvGrpSpPr/>
          <p:nvPr/>
        </p:nvGrpSpPr>
        <p:grpSpPr>
          <a:xfrm rot="5400000">
            <a:off x="3463916" y="3520694"/>
            <a:ext cx="1091826" cy="288092"/>
            <a:chOff x="4676775" y="1682364"/>
            <a:chExt cx="1619250" cy="693028"/>
          </a:xfrm>
        </p:grpSpPr>
        <p:cxnSp>
          <p:nvCxnSpPr>
            <p:cNvPr id="130" name="Straight Connector 129">
              <a:extLst>
                <a:ext uri="{FF2B5EF4-FFF2-40B4-BE49-F238E27FC236}">
                  <a16:creationId xmlns:a16="http://schemas.microsoft.com/office/drawing/2014/main" id="{AF1EE05E-9C03-C2E5-9D09-1466DA3BEB3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4FA52FA-8F23-72B4-CB21-5B07660A1237}"/>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D9A5A5B-D31D-697A-8ADF-36CDD8C4B5CB}"/>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FE5D5D4-8872-2278-E113-1273138F6C84}"/>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6C63B8D-FF33-A926-F73D-84CFF2466680}"/>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B87766E-DE48-A2C9-AAC2-CFC016A15ED5}"/>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2D33174-6C8F-9386-98A4-AE04BFD390B7}"/>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C78AE56-0533-1CCB-D007-BA296691B3AB}"/>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A0BAEC22-E3B8-AE91-54B4-39446B3BCD95}"/>
              </a:ext>
            </a:extLst>
          </p:cNvPr>
          <p:cNvGrpSpPr/>
          <p:nvPr/>
        </p:nvGrpSpPr>
        <p:grpSpPr>
          <a:xfrm rot="5400000">
            <a:off x="4751623" y="3718486"/>
            <a:ext cx="1030293" cy="294069"/>
            <a:chOff x="4676775" y="1682364"/>
            <a:chExt cx="1619250" cy="693028"/>
          </a:xfrm>
        </p:grpSpPr>
        <p:cxnSp>
          <p:nvCxnSpPr>
            <p:cNvPr id="139" name="Straight Connector 138">
              <a:extLst>
                <a:ext uri="{FF2B5EF4-FFF2-40B4-BE49-F238E27FC236}">
                  <a16:creationId xmlns:a16="http://schemas.microsoft.com/office/drawing/2014/main" id="{09DB1714-4E6B-6EB4-CEED-DC734883BA6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91940BA-502E-28D8-C1B8-4E0A84BA6BCC}"/>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2B28533-BF90-58FA-AF8A-0B868AF84DC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C9F02C6-DFE0-8B3A-92BC-F8BEF8AD23F4}"/>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E581D84-AC83-C863-381F-2BAF6E0629EE}"/>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1B12AF2-A64B-E28B-5ACD-900F2308AE71}"/>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6EA3BE7-1ADD-5EEF-C227-3AEBBCC66646}"/>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9633193-C06E-E292-C1AE-3AA0FB7490CA}"/>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7" name="Straight Connector 146">
            <a:extLst>
              <a:ext uri="{FF2B5EF4-FFF2-40B4-BE49-F238E27FC236}">
                <a16:creationId xmlns:a16="http://schemas.microsoft.com/office/drawing/2014/main" id="{8BB17431-2B3D-3B49-F987-046BBB51959D}"/>
              </a:ext>
            </a:extLst>
          </p:cNvPr>
          <p:cNvCxnSpPr>
            <a:cxnSpLocks/>
          </p:cNvCxnSpPr>
          <p:nvPr/>
        </p:nvCxnSpPr>
        <p:spPr>
          <a:xfrm>
            <a:off x="3984376" y="2928881"/>
            <a:ext cx="0" cy="264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TextBox 22">
                <a:extLst>
                  <a:ext uri="{FF2B5EF4-FFF2-40B4-BE49-F238E27FC236}">
                    <a16:creationId xmlns:a16="http://schemas.microsoft.com/office/drawing/2014/main" id="{D107924B-25BD-05C0-F9A8-31E5C1F5B192}"/>
                  </a:ext>
                </a:extLst>
              </p:cNvPr>
              <p:cNvSpPr txBox="1"/>
              <p:nvPr/>
            </p:nvSpPr>
            <p:spPr>
              <a:xfrm rot="16200000">
                <a:off x="2945069" y="3477803"/>
                <a:ext cx="13647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oMath>
                  </m:oMathPara>
                </a14:m>
                <a:endParaRPr lang="en-US" sz="2000" dirty="0"/>
              </a:p>
            </p:txBody>
          </p:sp>
        </mc:Choice>
        <mc:Fallback xmlns="">
          <p:sp>
            <p:nvSpPr>
              <p:cNvPr id="148" name="TextBox 22">
                <a:extLst>
                  <a:ext uri="{FF2B5EF4-FFF2-40B4-BE49-F238E27FC236}">
                    <a16:creationId xmlns:a16="http://schemas.microsoft.com/office/drawing/2014/main" id="{D107924B-25BD-05C0-F9A8-31E5C1F5B192}"/>
                  </a:ext>
                </a:extLst>
              </p:cNvPr>
              <p:cNvSpPr txBox="1">
                <a:spLocks noRot="1" noChangeAspect="1" noMove="1" noResize="1" noEditPoints="1" noAdjustHandles="1" noChangeArrowheads="1" noChangeShapeType="1" noTextEdit="1"/>
              </p:cNvSpPr>
              <p:nvPr/>
            </p:nvSpPr>
            <p:spPr>
              <a:xfrm rot="16200000">
                <a:off x="2945069" y="3477803"/>
                <a:ext cx="1364763" cy="307777"/>
              </a:xfrm>
              <a:prstGeom prst="rect">
                <a:avLst/>
              </a:prstGeom>
              <a:blipFill>
                <a:blip r:embed="rId7"/>
                <a:stretch>
                  <a:fillRect r="-20000"/>
                </a:stretch>
              </a:blipFill>
            </p:spPr>
            <p:txBody>
              <a:bodyPr/>
              <a:lstStyle/>
              <a:p>
                <a:r>
                  <a:rPr lang="en-US">
                    <a:noFill/>
                  </a:rPr>
                  <a:t> </a:t>
                </a:r>
              </a:p>
            </p:txBody>
          </p:sp>
        </mc:Fallback>
      </mc:AlternateContent>
      <p:sp>
        <p:nvSpPr>
          <p:cNvPr id="149" name="TextBox 148">
            <a:extLst>
              <a:ext uri="{FF2B5EF4-FFF2-40B4-BE49-F238E27FC236}">
                <a16:creationId xmlns:a16="http://schemas.microsoft.com/office/drawing/2014/main" id="{10A469EE-0832-AAAC-48B3-B9D005185A1F}"/>
              </a:ext>
            </a:extLst>
          </p:cNvPr>
          <p:cNvSpPr txBox="1"/>
          <p:nvPr/>
        </p:nvSpPr>
        <p:spPr>
          <a:xfrm>
            <a:off x="4697628" y="2107668"/>
            <a:ext cx="434110" cy="307777"/>
          </a:xfrm>
          <a:prstGeom prst="rect">
            <a:avLst/>
          </a:prstGeom>
          <a:noFill/>
        </p:spPr>
        <p:txBody>
          <a:bodyPr wrap="square">
            <a:spAutoFit/>
          </a:bodyPr>
          <a:lstStyle/>
          <a:p>
            <a:pPr algn="ctr"/>
            <a:r>
              <a:rPr lang="en-US" dirty="0">
                <a:solidFill>
                  <a:srgbClr val="FF0000"/>
                </a:solidFill>
                <a:highlight>
                  <a:srgbClr val="FFFF00"/>
                </a:highlight>
              </a:rPr>
              <a:t>C2</a:t>
            </a:r>
          </a:p>
        </p:txBody>
      </p:sp>
      <p:sp>
        <p:nvSpPr>
          <p:cNvPr id="150" name="TextBox 149">
            <a:extLst>
              <a:ext uri="{FF2B5EF4-FFF2-40B4-BE49-F238E27FC236}">
                <a16:creationId xmlns:a16="http://schemas.microsoft.com/office/drawing/2014/main" id="{764F5D27-EB0D-FBD8-615D-77D1B4770DAD}"/>
              </a:ext>
            </a:extLst>
          </p:cNvPr>
          <p:cNvSpPr txBox="1"/>
          <p:nvPr/>
        </p:nvSpPr>
        <p:spPr>
          <a:xfrm>
            <a:off x="5272883" y="3286143"/>
            <a:ext cx="514990" cy="307777"/>
          </a:xfrm>
          <a:prstGeom prst="rect">
            <a:avLst/>
          </a:prstGeom>
          <a:noFill/>
        </p:spPr>
        <p:txBody>
          <a:bodyPr wrap="square">
            <a:spAutoFit/>
          </a:bodyPr>
          <a:lstStyle/>
          <a:p>
            <a:pPr algn="ctr"/>
            <a:r>
              <a:rPr lang="en-US" dirty="0">
                <a:solidFill>
                  <a:srgbClr val="FF0000"/>
                </a:solidFill>
                <a:highlight>
                  <a:srgbClr val="FFFF00"/>
                </a:highlight>
              </a:rPr>
              <a:t>E2</a:t>
            </a:r>
          </a:p>
        </p:txBody>
      </p:sp>
      <p:sp>
        <p:nvSpPr>
          <p:cNvPr id="151" name="TextBox 150">
            <a:extLst>
              <a:ext uri="{FF2B5EF4-FFF2-40B4-BE49-F238E27FC236}">
                <a16:creationId xmlns:a16="http://schemas.microsoft.com/office/drawing/2014/main" id="{AD838F99-8EA7-1BEB-F869-1FF92FB41DFE}"/>
              </a:ext>
            </a:extLst>
          </p:cNvPr>
          <p:cNvSpPr txBox="1"/>
          <p:nvPr/>
        </p:nvSpPr>
        <p:spPr>
          <a:xfrm>
            <a:off x="3935122" y="2608035"/>
            <a:ext cx="482267" cy="307777"/>
          </a:xfrm>
          <a:prstGeom prst="rect">
            <a:avLst/>
          </a:prstGeom>
          <a:noFill/>
        </p:spPr>
        <p:txBody>
          <a:bodyPr wrap="square">
            <a:spAutoFit/>
          </a:bodyPr>
          <a:lstStyle/>
          <a:p>
            <a:pPr algn="ctr"/>
            <a:r>
              <a:rPr lang="en-US" dirty="0">
                <a:solidFill>
                  <a:srgbClr val="FF0000"/>
                </a:solidFill>
                <a:highlight>
                  <a:srgbClr val="FFFF00"/>
                </a:highlight>
              </a:rPr>
              <a:t>B2</a:t>
            </a:r>
          </a:p>
        </p:txBody>
      </p:sp>
      <p:sp>
        <p:nvSpPr>
          <p:cNvPr id="152" name="Oval 151">
            <a:extLst>
              <a:ext uri="{FF2B5EF4-FFF2-40B4-BE49-F238E27FC236}">
                <a16:creationId xmlns:a16="http://schemas.microsoft.com/office/drawing/2014/main" id="{7073FFCF-D875-11F2-5A48-2265D5875447}"/>
              </a:ext>
            </a:extLst>
          </p:cNvPr>
          <p:cNvSpPr/>
          <p:nvPr/>
        </p:nvSpPr>
        <p:spPr>
          <a:xfrm>
            <a:off x="5197773" y="3445822"/>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46B0247A-85DF-9E9F-891A-9C06283ED315}"/>
              </a:ext>
            </a:extLst>
          </p:cNvPr>
          <p:cNvSpPr/>
          <p:nvPr/>
        </p:nvSpPr>
        <p:spPr>
          <a:xfrm>
            <a:off x="5122448" y="2233005"/>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AFB170B5-1A88-EF59-349B-9205FEAE9E11}"/>
              </a:ext>
            </a:extLst>
          </p:cNvPr>
          <p:cNvSpPr/>
          <p:nvPr/>
        </p:nvSpPr>
        <p:spPr>
          <a:xfrm>
            <a:off x="4136191" y="2864836"/>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5D96F32D-692F-D1F3-9AEA-C873F3E08CFD}"/>
              </a:ext>
            </a:extLst>
          </p:cNvPr>
          <p:cNvSpPr/>
          <p:nvPr/>
        </p:nvSpPr>
        <p:spPr>
          <a:xfrm>
            <a:off x="6897404" y="2353460"/>
            <a:ext cx="1094766"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211" name="Straight Connector 210">
            <a:extLst>
              <a:ext uri="{FF2B5EF4-FFF2-40B4-BE49-F238E27FC236}">
                <a16:creationId xmlns:a16="http://schemas.microsoft.com/office/drawing/2014/main" id="{FE9657F0-6AF3-068C-0DF4-46F3825E3340}"/>
              </a:ext>
            </a:extLst>
          </p:cNvPr>
          <p:cNvCxnSpPr>
            <a:cxnSpLocks/>
          </p:cNvCxnSpPr>
          <p:nvPr/>
        </p:nvCxnSpPr>
        <p:spPr>
          <a:xfrm>
            <a:off x="7229431" y="2500773"/>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DD5ECDE-8C65-7C67-B7C6-A0CE3F6DD98C}"/>
              </a:ext>
            </a:extLst>
          </p:cNvPr>
          <p:cNvCxnSpPr>
            <a:cxnSpLocks/>
          </p:cNvCxnSpPr>
          <p:nvPr/>
        </p:nvCxnSpPr>
        <p:spPr>
          <a:xfrm flipH="1">
            <a:off x="7229431" y="2404622"/>
            <a:ext cx="446028"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ABC982F-BF0A-F115-1BB1-F404022914EB}"/>
              </a:ext>
            </a:extLst>
          </p:cNvPr>
          <p:cNvCxnSpPr>
            <a:cxnSpLocks/>
          </p:cNvCxnSpPr>
          <p:nvPr/>
        </p:nvCxnSpPr>
        <p:spPr>
          <a:xfrm flipH="1" flipV="1">
            <a:off x="7229431" y="3045640"/>
            <a:ext cx="48936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45C4650-7FDD-3C78-EDAD-74F70EFE3A81}"/>
              </a:ext>
            </a:extLst>
          </p:cNvPr>
          <p:cNvCxnSpPr>
            <a:cxnSpLocks/>
          </p:cNvCxnSpPr>
          <p:nvPr/>
        </p:nvCxnSpPr>
        <p:spPr>
          <a:xfrm flipH="1" flipV="1">
            <a:off x="7507527" y="3302440"/>
            <a:ext cx="211265"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1BCA7FE-4176-2702-89BA-AB5630D7CA1A}"/>
              </a:ext>
            </a:extLst>
          </p:cNvPr>
          <p:cNvCxnSpPr>
            <a:cxnSpLocks/>
          </p:cNvCxnSpPr>
          <p:nvPr/>
        </p:nvCxnSpPr>
        <p:spPr>
          <a:xfrm flipH="1" flipV="1">
            <a:off x="7610962" y="3181013"/>
            <a:ext cx="116990"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2057B7F-4341-CE98-8232-7388E11CC758}"/>
              </a:ext>
            </a:extLst>
          </p:cNvPr>
          <p:cNvCxnSpPr>
            <a:cxnSpLocks/>
          </p:cNvCxnSpPr>
          <p:nvPr/>
        </p:nvCxnSpPr>
        <p:spPr>
          <a:xfrm>
            <a:off x="6748441" y="2911233"/>
            <a:ext cx="4684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8" name="Group 217">
            <a:extLst>
              <a:ext uri="{FF2B5EF4-FFF2-40B4-BE49-F238E27FC236}">
                <a16:creationId xmlns:a16="http://schemas.microsoft.com/office/drawing/2014/main" id="{98332C49-BD57-27B5-D6A6-797B2CFEDDFA}"/>
              </a:ext>
            </a:extLst>
          </p:cNvPr>
          <p:cNvGrpSpPr/>
          <p:nvPr/>
        </p:nvGrpSpPr>
        <p:grpSpPr>
          <a:xfrm rot="5400000">
            <a:off x="7151324" y="1728818"/>
            <a:ext cx="1091826" cy="272050"/>
            <a:chOff x="4676775" y="1682364"/>
            <a:chExt cx="1619250" cy="693028"/>
          </a:xfrm>
        </p:grpSpPr>
        <p:cxnSp>
          <p:nvCxnSpPr>
            <p:cNvPr id="219" name="Straight Connector 218">
              <a:extLst>
                <a:ext uri="{FF2B5EF4-FFF2-40B4-BE49-F238E27FC236}">
                  <a16:creationId xmlns:a16="http://schemas.microsoft.com/office/drawing/2014/main" id="{E866DDDB-01C4-2699-57F9-424B4E957317}"/>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176A8FD-EB19-64E1-E6BC-DC88BD492FFA}"/>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79CFF38-0435-550F-060D-A0D58B007FF3}"/>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4F40A451-0D9F-63D2-BDB3-D4874173E74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DDB00861-202D-D15A-3C73-CB075C31022C}"/>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234025B-BEFF-E685-FC9E-B752EC92918D}"/>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4D5017EF-53B1-7307-5CE9-8AEBB9560C28}"/>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534DBB0-9CF0-6BBE-A1B7-7B1863002765}"/>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7" name="Group 226">
            <a:extLst>
              <a:ext uri="{FF2B5EF4-FFF2-40B4-BE49-F238E27FC236}">
                <a16:creationId xmlns:a16="http://schemas.microsoft.com/office/drawing/2014/main" id="{D5740476-CCE1-F100-51FE-1C30AE779EBC}"/>
              </a:ext>
            </a:extLst>
          </p:cNvPr>
          <p:cNvGrpSpPr/>
          <p:nvPr/>
        </p:nvGrpSpPr>
        <p:grpSpPr>
          <a:xfrm rot="5400000">
            <a:off x="5961899" y="2237957"/>
            <a:ext cx="1091826" cy="288092"/>
            <a:chOff x="4676775" y="1682364"/>
            <a:chExt cx="1619250" cy="693028"/>
          </a:xfrm>
        </p:grpSpPr>
        <p:cxnSp>
          <p:nvCxnSpPr>
            <p:cNvPr id="228" name="Straight Connector 227">
              <a:extLst>
                <a:ext uri="{FF2B5EF4-FFF2-40B4-BE49-F238E27FC236}">
                  <a16:creationId xmlns:a16="http://schemas.microsoft.com/office/drawing/2014/main" id="{158128EC-8DDE-49B8-065C-909372E8B357}"/>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542B594A-BD81-9C4F-00D8-03F77D53AE43}"/>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9F10E00-C38F-3C2C-B3FF-F2B3F9E497D1}"/>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B132595-881E-D8AF-93AE-E02C5FFD327B}"/>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595E628-9ED4-2858-51A4-135CC344C35F}"/>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332918A-A75A-6E4A-543D-707B756F6959}"/>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0B25C148-37CE-7DB1-1E6B-59676FAA4B95}"/>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CE322ED8-F274-F6C1-88D0-C05E96E42813}"/>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6" name="Straight Connector 235">
            <a:extLst>
              <a:ext uri="{FF2B5EF4-FFF2-40B4-BE49-F238E27FC236}">
                <a16:creationId xmlns:a16="http://schemas.microsoft.com/office/drawing/2014/main" id="{370AAFDA-7BE8-F236-DC84-FF605729446B}"/>
              </a:ext>
            </a:extLst>
          </p:cNvPr>
          <p:cNvCxnSpPr>
            <a:cxnSpLocks/>
          </p:cNvCxnSpPr>
          <p:nvPr/>
        </p:nvCxnSpPr>
        <p:spPr>
          <a:xfrm flipV="1">
            <a:off x="6472129" y="2913187"/>
            <a:ext cx="792880" cy="3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7A835FE7-23AE-4778-0E00-9C3C8A0677A9}"/>
              </a:ext>
            </a:extLst>
          </p:cNvPr>
          <p:cNvCxnSpPr>
            <a:cxnSpLocks/>
          </p:cNvCxnSpPr>
          <p:nvPr/>
        </p:nvCxnSpPr>
        <p:spPr>
          <a:xfrm>
            <a:off x="6477870" y="1316370"/>
            <a:ext cx="0" cy="6951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8" name="Group 237">
            <a:extLst>
              <a:ext uri="{FF2B5EF4-FFF2-40B4-BE49-F238E27FC236}">
                <a16:creationId xmlns:a16="http://schemas.microsoft.com/office/drawing/2014/main" id="{D5336FCE-C87E-1884-4DB3-AC750F53B9B5}"/>
              </a:ext>
            </a:extLst>
          </p:cNvPr>
          <p:cNvGrpSpPr/>
          <p:nvPr/>
        </p:nvGrpSpPr>
        <p:grpSpPr>
          <a:xfrm rot="5400000">
            <a:off x="5914928" y="3524744"/>
            <a:ext cx="1231566" cy="393129"/>
            <a:chOff x="4676775" y="1682364"/>
            <a:chExt cx="1619250" cy="693028"/>
          </a:xfrm>
        </p:grpSpPr>
        <p:cxnSp>
          <p:nvCxnSpPr>
            <p:cNvPr id="239" name="Straight Connector 238">
              <a:extLst>
                <a:ext uri="{FF2B5EF4-FFF2-40B4-BE49-F238E27FC236}">
                  <a16:creationId xmlns:a16="http://schemas.microsoft.com/office/drawing/2014/main" id="{48853627-C9C4-E0D8-E820-D186D20AE3C7}"/>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FE96BD4-CEAD-6C0D-824C-DAD3D86ACEB2}"/>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2D079E8-A581-EB34-EACC-40C4A37CD117}"/>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FCCE49F8-55AC-6BC3-F70B-F4D1155DF9DF}"/>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FF9571E8-E8B1-90A0-6E9C-6C10AEA9B622}"/>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41D86E3-CB0D-2EBB-C2C8-7C5776AB85AE}"/>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FFA70668-3451-A905-245C-7CA02BF87634}"/>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9FE38C9F-4186-CFCB-A440-411204100D2D}"/>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7" name="Group 246">
            <a:extLst>
              <a:ext uri="{FF2B5EF4-FFF2-40B4-BE49-F238E27FC236}">
                <a16:creationId xmlns:a16="http://schemas.microsoft.com/office/drawing/2014/main" id="{B1E5B1EB-8180-CF51-3F98-F0D4E357A64C}"/>
              </a:ext>
            </a:extLst>
          </p:cNvPr>
          <p:cNvGrpSpPr/>
          <p:nvPr/>
        </p:nvGrpSpPr>
        <p:grpSpPr>
          <a:xfrm rot="5400000">
            <a:off x="7283217" y="3675168"/>
            <a:ext cx="991764" cy="331738"/>
            <a:chOff x="4676775" y="1682364"/>
            <a:chExt cx="1619250" cy="693028"/>
          </a:xfrm>
        </p:grpSpPr>
        <p:cxnSp>
          <p:nvCxnSpPr>
            <p:cNvPr id="248" name="Straight Connector 247">
              <a:extLst>
                <a:ext uri="{FF2B5EF4-FFF2-40B4-BE49-F238E27FC236}">
                  <a16:creationId xmlns:a16="http://schemas.microsoft.com/office/drawing/2014/main" id="{8353E032-EEDE-A35C-813C-F1C908EFEDA2}"/>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DD1C514-84C1-22E8-3EF6-257BA60A21C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D9AAA1FC-FA2B-C67D-B7DB-4E3A13302956}"/>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75C048E8-2013-B944-FB04-E766A1FF1864}"/>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F0340EFE-8FD7-E5E5-C9BB-22EEB30AAA15}"/>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600C150-7752-2795-5C33-98CFC579B38B}"/>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F91C9CA-06A8-B382-178F-A65D4256C89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EFD99D52-7872-4B85-CA47-3AAEB7807915}"/>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56" name="Straight Connector 255">
            <a:extLst>
              <a:ext uri="{FF2B5EF4-FFF2-40B4-BE49-F238E27FC236}">
                <a16:creationId xmlns:a16="http://schemas.microsoft.com/office/drawing/2014/main" id="{45A43E94-396C-9630-9D61-D951BA8132E6}"/>
              </a:ext>
            </a:extLst>
          </p:cNvPr>
          <p:cNvCxnSpPr>
            <a:cxnSpLocks/>
          </p:cNvCxnSpPr>
          <p:nvPr/>
        </p:nvCxnSpPr>
        <p:spPr>
          <a:xfrm>
            <a:off x="6477870" y="2923662"/>
            <a:ext cx="0" cy="264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7" name="TextBox 22">
                <a:extLst>
                  <a:ext uri="{FF2B5EF4-FFF2-40B4-BE49-F238E27FC236}">
                    <a16:creationId xmlns:a16="http://schemas.microsoft.com/office/drawing/2014/main" id="{30B48B74-4B23-8442-597B-4FDE1F128BA7}"/>
                  </a:ext>
                </a:extLst>
              </p:cNvPr>
              <p:cNvSpPr txBox="1"/>
              <p:nvPr/>
            </p:nvSpPr>
            <p:spPr>
              <a:xfrm rot="16200000">
                <a:off x="5540529" y="3514372"/>
                <a:ext cx="13647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oMath>
                  </m:oMathPara>
                </a14:m>
                <a:endParaRPr lang="en-US" sz="2000" dirty="0"/>
              </a:p>
            </p:txBody>
          </p:sp>
        </mc:Choice>
        <mc:Fallback xmlns="">
          <p:sp>
            <p:nvSpPr>
              <p:cNvPr id="257" name="TextBox 22">
                <a:extLst>
                  <a:ext uri="{FF2B5EF4-FFF2-40B4-BE49-F238E27FC236}">
                    <a16:creationId xmlns:a16="http://schemas.microsoft.com/office/drawing/2014/main" id="{30B48B74-4B23-8442-597B-4FDE1F128BA7}"/>
                  </a:ext>
                </a:extLst>
              </p:cNvPr>
              <p:cNvSpPr txBox="1">
                <a:spLocks noRot="1" noChangeAspect="1" noMove="1" noResize="1" noEditPoints="1" noAdjustHandles="1" noChangeArrowheads="1" noChangeShapeType="1" noTextEdit="1"/>
              </p:cNvSpPr>
              <p:nvPr/>
            </p:nvSpPr>
            <p:spPr>
              <a:xfrm rot="16200000">
                <a:off x="5540529" y="3514372"/>
                <a:ext cx="1364763" cy="307777"/>
              </a:xfrm>
              <a:prstGeom prst="rect">
                <a:avLst/>
              </a:prstGeom>
              <a:blipFill>
                <a:blip r:embed="rId8"/>
                <a:stretch>
                  <a:fillRect r="-20000"/>
                </a:stretch>
              </a:blipFill>
            </p:spPr>
            <p:txBody>
              <a:bodyPr/>
              <a:lstStyle/>
              <a:p>
                <a:r>
                  <a:rPr lang="en-US">
                    <a:noFill/>
                  </a:rPr>
                  <a:t> </a:t>
                </a:r>
              </a:p>
            </p:txBody>
          </p:sp>
        </mc:Fallback>
      </mc:AlternateContent>
      <p:sp>
        <p:nvSpPr>
          <p:cNvPr id="258" name="TextBox 257">
            <a:extLst>
              <a:ext uri="{FF2B5EF4-FFF2-40B4-BE49-F238E27FC236}">
                <a16:creationId xmlns:a16="http://schemas.microsoft.com/office/drawing/2014/main" id="{331B02C6-F42F-A588-D87E-423D6F7C9C04}"/>
              </a:ext>
            </a:extLst>
          </p:cNvPr>
          <p:cNvSpPr txBox="1"/>
          <p:nvPr/>
        </p:nvSpPr>
        <p:spPr>
          <a:xfrm>
            <a:off x="7165921" y="2102449"/>
            <a:ext cx="459311" cy="307777"/>
          </a:xfrm>
          <a:prstGeom prst="rect">
            <a:avLst/>
          </a:prstGeom>
          <a:noFill/>
        </p:spPr>
        <p:txBody>
          <a:bodyPr wrap="square">
            <a:spAutoFit/>
          </a:bodyPr>
          <a:lstStyle/>
          <a:p>
            <a:pPr algn="ctr"/>
            <a:r>
              <a:rPr lang="en-US" dirty="0">
                <a:solidFill>
                  <a:srgbClr val="FF0000"/>
                </a:solidFill>
                <a:highlight>
                  <a:srgbClr val="FFFF00"/>
                </a:highlight>
              </a:rPr>
              <a:t>C3</a:t>
            </a:r>
          </a:p>
        </p:txBody>
      </p:sp>
      <p:sp>
        <p:nvSpPr>
          <p:cNvPr id="259" name="TextBox 258">
            <a:extLst>
              <a:ext uri="{FF2B5EF4-FFF2-40B4-BE49-F238E27FC236}">
                <a16:creationId xmlns:a16="http://schemas.microsoft.com/office/drawing/2014/main" id="{90C71985-6FD6-D34F-F9FA-BAB21E97CF16}"/>
              </a:ext>
            </a:extLst>
          </p:cNvPr>
          <p:cNvSpPr txBox="1"/>
          <p:nvPr/>
        </p:nvSpPr>
        <p:spPr>
          <a:xfrm>
            <a:off x="7766377" y="3280924"/>
            <a:ext cx="415388" cy="307777"/>
          </a:xfrm>
          <a:prstGeom prst="rect">
            <a:avLst/>
          </a:prstGeom>
          <a:noFill/>
        </p:spPr>
        <p:txBody>
          <a:bodyPr wrap="square">
            <a:spAutoFit/>
          </a:bodyPr>
          <a:lstStyle/>
          <a:p>
            <a:pPr algn="ctr"/>
            <a:r>
              <a:rPr lang="en-US" dirty="0">
                <a:solidFill>
                  <a:srgbClr val="FF0000"/>
                </a:solidFill>
                <a:highlight>
                  <a:srgbClr val="FFFF00"/>
                </a:highlight>
              </a:rPr>
              <a:t>E3</a:t>
            </a:r>
          </a:p>
        </p:txBody>
      </p:sp>
      <p:sp>
        <p:nvSpPr>
          <p:cNvPr id="260" name="TextBox 259">
            <a:extLst>
              <a:ext uri="{FF2B5EF4-FFF2-40B4-BE49-F238E27FC236}">
                <a16:creationId xmlns:a16="http://schemas.microsoft.com/office/drawing/2014/main" id="{93CB6BCF-EA3A-278E-B655-2242AB6D7C50}"/>
              </a:ext>
            </a:extLst>
          </p:cNvPr>
          <p:cNvSpPr txBox="1"/>
          <p:nvPr/>
        </p:nvSpPr>
        <p:spPr>
          <a:xfrm>
            <a:off x="6428616" y="2602816"/>
            <a:ext cx="482267" cy="307777"/>
          </a:xfrm>
          <a:prstGeom prst="rect">
            <a:avLst/>
          </a:prstGeom>
          <a:noFill/>
        </p:spPr>
        <p:txBody>
          <a:bodyPr wrap="square">
            <a:spAutoFit/>
          </a:bodyPr>
          <a:lstStyle/>
          <a:p>
            <a:pPr algn="ctr"/>
            <a:r>
              <a:rPr lang="en-US" dirty="0">
                <a:solidFill>
                  <a:srgbClr val="FF0000"/>
                </a:solidFill>
                <a:highlight>
                  <a:srgbClr val="FFFF00"/>
                </a:highlight>
              </a:rPr>
              <a:t>B3</a:t>
            </a:r>
          </a:p>
        </p:txBody>
      </p:sp>
      <p:sp>
        <p:nvSpPr>
          <p:cNvPr id="261" name="Oval 260">
            <a:extLst>
              <a:ext uri="{FF2B5EF4-FFF2-40B4-BE49-F238E27FC236}">
                <a16:creationId xmlns:a16="http://schemas.microsoft.com/office/drawing/2014/main" id="{1FC72B20-12E0-7A69-963A-9E6E1A495806}"/>
              </a:ext>
            </a:extLst>
          </p:cNvPr>
          <p:cNvSpPr/>
          <p:nvPr/>
        </p:nvSpPr>
        <p:spPr>
          <a:xfrm>
            <a:off x="7691267" y="3440603"/>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0D4E6625-5BD0-20D4-BC98-A781B92D8E15}"/>
              </a:ext>
            </a:extLst>
          </p:cNvPr>
          <p:cNvSpPr/>
          <p:nvPr/>
        </p:nvSpPr>
        <p:spPr>
          <a:xfrm>
            <a:off x="7615942" y="2227786"/>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6BBC340A-B559-84A5-E09C-05123A47E583}"/>
              </a:ext>
            </a:extLst>
          </p:cNvPr>
          <p:cNvSpPr/>
          <p:nvPr/>
        </p:nvSpPr>
        <p:spPr>
          <a:xfrm>
            <a:off x="6629685" y="2859617"/>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a:extLst>
              <a:ext uri="{FF2B5EF4-FFF2-40B4-BE49-F238E27FC236}">
                <a16:creationId xmlns:a16="http://schemas.microsoft.com/office/drawing/2014/main" id="{1FBB503A-7D66-8518-70F2-1B9B6564979E}"/>
              </a:ext>
            </a:extLst>
          </p:cNvPr>
          <p:cNvGrpSpPr/>
          <p:nvPr/>
        </p:nvGrpSpPr>
        <p:grpSpPr>
          <a:xfrm>
            <a:off x="3099671" y="2683803"/>
            <a:ext cx="907131" cy="391598"/>
            <a:chOff x="4676775" y="1682364"/>
            <a:chExt cx="1619250" cy="693028"/>
          </a:xfrm>
        </p:grpSpPr>
        <p:cxnSp>
          <p:nvCxnSpPr>
            <p:cNvPr id="267" name="Straight Connector 266">
              <a:extLst>
                <a:ext uri="{FF2B5EF4-FFF2-40B4-BE49-F238E27FC236}">
                  <a16:creationId xmlns:a16="http://schemas.microsoft.com/office/drawing/2014/main" id="{93F18E60-1B09-7B66-9C18-8041C89A2660}"/>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50DBAE1F-49B5-CBFF-8D6F-F1452E7D680B}"/>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FC757F36-1E02-710C-FCD5-1A7F6BAC19EF}"/>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37DC547-80F2-D3D4-1CB0-FA0CE7C3BB9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2240B85-BCFD-B385-0434-B80D9371CB4E}"/>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F850487-4BBC-5EDA-FF15-0AE3EA998315}"/>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46CE9F2F-E0C3-961D-B805-EF48058424D4}"/>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D469DDA1-DF64-863D-6169-4CE325CAC943}"/>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5" name="Straight Connector 274">
            <a:extLst>
              <a:ext uri="{FF2B5EF4-FFF2-40B4-BE49-F238E27FC236}">
                <a16:creationId xmlns:a16="http://schemas.microsoft.com/office/drawing/2014/main" id="{D1DB9D41-38C3-41D6-4F0E-CC0BDC2296B6}"/>
              </a:ext>
            </a:extLst>
          </p:cNvPr>
          <p:cNvCxnSpPr>
            <a:cxnSpLocks/>
          </p:cNvCxnSpPr>
          <p:nvPr/>
        </p:nvCxnSpPr>
        <p:spPr>
          <a:xfrm>
            <a:off x="3092803" y="2309066"/>
            <a:ext cx="0" cy="6145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3D192DE8-B71C-7A6E-CDF3-F2FDD15256B3}"/>
              </a:ext>
            </a:extLst>
          </p:cNvPr>
          <p:cNvCxnSpPr>
            <a:cxnSpLocks/>
          </p:cNvCxnSpPr>
          <p:nvPr/>
        </p:nvCxnSpPr>
        <p:spPr>
          <a:xfrm>
            <a:off x="6484503" y="2923702"/>
            <a:ext cx="0" cy="264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8" name="Group 277">
            <a:extLst>
              <a:ext uri="{FF2B5EF4-FFF2-40B4-BE49-F238E27FC236}">
                <a16:creationId xmlns:a16="http://schemas.microsoft.com/office/drawing/2014/main" id="{661C87AB-6F5D-8E56-B25D-51D656FE5BEE}"/>
              </a:ext>
            </a:extLst>
          </p:cNvPr>
          <p:cNvGrpSpPr/>
          <p:nvPr/>
        </p:nvGrpSpPr>
        <p:grpSpPr>
          <a:xfrm>
            <a:off x="5599798" y="2678624"/>
            <a:ext cx="907131" cy="391598"/>
            <a:chOff x="4676775" y="1682364"/>
            <a:chExt cx="1619250" cy="693028"/>
          </a:xfrm>
        </p:grpSpPr>
        <p:cxnSp>
          <p:nvCxnSpPr>
            <p:cNvPr id="279" name="Straight Connector 278">
              <a:extLst>
                <a:ext uri="{FF2B5EF4-FFF2-40B4-BE49-F238E27FC236}">
                  <a16:creationId xmlns:a16="http://schemas.microsoft.com/office/drawing/2014/main" id="{465F1FB8-1DBD-4EF2-F66A-7C56F5DF2C56}"/>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08878434-CF0A-D844-2006-C97B59C5BE43}"/>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21D4374E-1373-8EE5-53C5-895E9E032CF5}"/>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E6C59AB7-DA66-C7E8-617E-11CB2EE48549}"/>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01F71A0E-9290-01B3-2D76-309882994EC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74291505-9FAA-2BFA-C8A3-24D61274AD91}"/>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17C5E18-83A9-0A90-502A-68EFB335A3DD}"/>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7F912BA6-697A-1647-E99F-7B0176205FAD}"/>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7" name="Straight Connector 286">
            <a:extLst>
              <a:ext uri="{FF2B5EF4-FFF2-40B4-BE49-F238E27FC236}">
                <a16:creationId xmlns:a16="http://schemas.microsoft.com/office/drawing/2014/main" id="{ED23FC94-8395-C397-3D9C-10D4AD3C6A64}"/>
              </a:ext>
            </a:extLst>
          </p:cNvPr>
          <p:cNvCxnSpPr>
            <a:cxnSpLocks/>
          </p:cNvCxnSpPr>
          <p:nvPr/>
        </p:nvCxnSpPr>
        <p:spPr>
          <a:xfrm>
            <a:off x="5592930" y="2303887"/>
            <a:ext cx="0" cy="6145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1" name="Group 290">
            <a:extLst>
              <a:ext uri="{FF2B5EF4-FFF2-40B4-BE49-F238E27FC236}">
                <a16:creationId xmlns:a16="http://schemas.microsoft.com/office/drawing/2014/main" id="{BAD9889E-4736-CD4D-76E0-FAF38714F72B}"/>
              </a:ext>
            </a:extLst>
          </p:cNvPr>
          <p:cNvGrpSpPr/>
          <p:nvPr/>
        </p:nvGrpSpPr>
        <p:grpSpPr>
          <a:xfrm rot="5400000">
            <a:off x="316150" y="3435543"/>
            <a:ext cx="1373258" cy="332840"/>
            <a:chOff x="4676775" y="1682364"/>
            <a:chExt cx="1619250" cy="693028"/>
          </a:xfrm>
        </p:grpSpPr>
        <p:cxnSp>
          <p:nvCxnSpPr>
            <p:cNvPr id="292" name="Straight Connector 291">
              <a:extLst>
                <a:ext uri="{FF2B5EF4-FFF2-40B4-BE49-F238E27FC236}">
                  <a16:creationId xmlns:a16="http://schemas.microsoft.com/office/drawing/2014/main" id="{42AC89BC-4AFB-8B76-F677-B4EE516632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7CA7B940-B67B-1C9C-5924-AC33C85E7F2C}"/>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D09DEB09-CD6B-6AF5-CB96-4E6065623817}"/>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17FCA4BF-073A-6369-6EA2-4E5AF234E274}"/>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116DFBE1-2C3D-C7C0-5F69-57C838D5F4A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5D131319-2C42-7629-4198-6165BE71AFFE}"/>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B5AAE331-3C6D-28CB-143C-8885C8271B96}"/>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038C37A5-55F5-D072-546A-C0DB0E1582F2}"/>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2" name="Straight Connector 301">
            <a:extLst>
              <a:ext uri="{FF2B5EF4-FFF2-40B4-BE49-F238E27FC236}">
                <a16:creationId xmlns:a16="http://schemas.microsoft.com/office/drawing/2014/main" id="{19B64FC3-434C-F1F3-6373-B35D8CDDA45D}"/>
              </a:ext>
            </a:extLst>
          </p:cNvPr>
          <p:cNvCxnSpPr>
            <a:cxnSpLocks/>
          </p:cNvCxnSpPr>
          <p:nvPr/>
        </p:nvCxnSpPr>
        <p:spPr>
          <a:xfrm>
            <a:off x="8299995" y="2256337"/>
            <a:ext cx="0" cy="25349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9AA17DF0-AE95-0220-8528-FABBE6E0E2C1}"/>
              </a:ext>
            </a:extLst>
          </p:cNvPr>
          <p:cNvCxnSpPr>
            <a:cxnSpLocks/>
          </p:cNvCxnSpPr>
          <p:nvPr/>
        </p:nvCxnSpPr>
        <p:spPr>
          <a:xfrm>
            <a:off x="973000" y="2920610"/>
            <a:ext cx="495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5" name="Freeform: Shape 304">
            <a:extLst>
              <a:ext uri="{FF2B5EF4-FFF2-40B4-BE49-F238E27FC236}">
                <a16:creationId xmlns:a16="http://schemas.microsoft.com/office/drawing/2014/main" id="{F70BC1F0-5E91-FF3C-6587-48EEF9C53FEF}"/>
              </a:ext>
            </a:extLst>
          </p:cNvPr>
          <p:cNvSpPr/>
          <p:nvPr/>
        </p:nvSpPr>
        <p:spPr>
          <a:xfrm>
            <a:off x="953814" y="4272455"/>
            <a:ext cx="141889" cy="228600"/>
          </a:xfrm>
          <a:custGeom>
            <a:avLst/>
            <a:gdLst>
              <a:gd name="connsiteX0" fmla="*/ 0 w 141889"/>
              <a:gd name="connsiteY0" fmla="*/ 0 h 228600"/>
              <a:gd name="connsiteX1" fmla="*/ 141889 w 141889"/>
              <a:gd name="connsiteY1" fmla="*/ 86711 h 228600"/>
              <a:gd name="connsiteX2" fmla="*/ 141889 w 141889"/>
              <a:gd name="connsiteY2" fmla="*/ 86711 h 228600"/>
              <a:gd name="connsiteX3" fmla="*/ 47296 w 141889"/>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41889" h="228600">
                <a:moveTo>
                  <a:pt x="0" y="0"/>
                </a:moveTo>
                <a:lnTo>
                  <a:pt x="141889" y="86711"/>
                </a:lnTo>
                <a:lnTo>
                  <a:pt x="141889" y="86711"/>
                </a:lnTo>
                <a:lnTo>
                  <a:pt x="47296" y="2286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6" name="Straight Connector 305">
            <a:extLst>
              <a:ext uri="{FF2B5EF4-FFF2-40B4-BE49-F238E27FC236}">
                <a16:creationId xmlns:a16="http://schemas.microsoft.com/office/drawing/2014/main" id="{1770E633-64A1-BBF4-0F6B-2186DBB827F6}"/>
              </a:ext>
            </a:extLst>
          </p:cNvPr>
          <p:cNvCxnSpPr>
            <a:cxnSpLocks/>
          </p:cNvCxnSpPr>
          <p:nvPr/>
        </p:nvCxnSpPr>
        <p:spPr>
          <a:xfrm>
            <a:off x="989681" y="4501055"/>
            <a:ext cx="0" cy="2883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6ED7A2C9-26D1-D8C1-70AC-78E6197AB27B}"/>
              </a:ext>
            </a:extLst>
          </p:cNvPr>
          <p:cNvCxnSpPr>
            <a:cxnSpLocks/>
          </p:cNvCxnSpPr>
          <p:nvPr/>
        </p:nvCxnSpPr>
        <p:spPr>
          <a:xfrm>
            <a:off x="999282" y="4789360"/>
            <a:ext cx="7288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174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22</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E5CC1DAF-6AFF-54D7-FC04-F183BB27A358}"/>
              </a:ext>
            </a:extLst>
          </p:cNvPr>
          <p:cNvSpPr txBox="1"/>
          <p:nvPr/>
        </p:nvSpPr>
        <p:spPr>
          <a:xfrm>
            <a:off x="151743" y="1175427"/>
            <a:ext cx="8127124" cy="1200329"/>
          </a:xfrm>
          <a:prstGeom prst="rect">
            <a:avLst/>
          </a:prstGeom>
          <a:noFill/>
          <a:ln>
            <a:solidFill>
              <a:schemeClr val="accent1"/>
            </a:solidFill>
          </a:ln>
        </p:spPr>
        <p:txBody>
          <a:bodyPr wrap="square">
            <a:spAutoFit/>
          </a:bodyPr>
          <a:lstStyle/>
          <a:p>
            <a:pPr lvl="0" algn="just"/>
            <a:r>
              <a:rPr lang="en-US" sz="3600" dirty="0">
                <a:solidFill>
                  <a:srgbClr val="080808"/>
                </a:solidFill>
              </a:rPr>
              <a:t>Second world war</a:t>
            </a:r>
          </a:p>
          <a:p>
            <a:pPr lvl="0" algn="just"/>
            <a:r>
              <a:rPr lang="en-US" sz="3600" dirty="0">
                <a:solidFill>
                  <a:srgbClr val="080808"/>
                </a:solidFill>
              </a:rPr>
              <a:t>A Gun director was required with radar</a:t>
            </a:r>
          </a:p>
        </p:txBody>
      </p:sp>
      <p:sp>
        <p:nvSpPr>
          <p:cNvPr id="2" name="TextBox 1">
            <a:extLst>
              <a:ext uri="{FF2B5EF4-FFF2-40B4-BE49-F238E27FC236}">
                <a16:creationId xmlns:a16="http://schemas.microsoft.com/office/drawing/2014/main" id="{F1E4C002-1790-16D6-6FCE-EDB7D54E7465}"/>
              </a:ext>
            </a:extLst>
          </p:cNvPr>
          <p:cNvSpPr txBox="1"/>
          <p:nvPr/>
        </p:nvSpPr>
        <p:spPr>
          <a:xfrm>
            <a:off x="151743" y="2767744"/>
            <a:ext cx="8840514" cy="1754326"/>
          </a:xfrm>
          <a:prstGeom prst="rect">
            <a:avLst/>
          </a:prstGeom>
          <a:noFill/>
          <a:ln>
            <a:solidFill>
              <a:schemeClr val="accent1"/>
            </a:solidFill>
          </a:ln>
        </p:spPr>
        <p:txBody>
          <a:bodyPr wrap="square">
            <a:spAutoFit/>
          </a:bodyPr>
          <a:lstStyle/>
          <a:p>
            <a:pPr lvl="0" algn="just"/>
            <a:r>
              <a:rPr lang="en-US" sz="3600" dirty="0">
                <a:solidFill>
                  <a:srgbClr val="080808"/>
                </a:solidFill>
              </a:rPr>
              <a:t>MIT to develop Gun director</a:t>
            </a:r>
          </a:p>
          <a:p>
            <a:pPr lvl="0" algn="just"/>
            <a:r>
              <a:rPr lang="en-US" sz="3600" dirty="0">
                <a:solidFill>
                  <a:srgbClr val="080808"/>
                </a:solidFill>
              </a:rPr>
              <a:t>Columbia University to develop OPAMP</a:t>
            </a:r>
          </a:p>
          <a:p>
            <a:pPr lvl="0" algn="just"/>
            <a:r>
              <a:rPr lang="en-US" sz="3600" dirty="0">
                <a:solidFill>
                  <a:srgbClr val="080808"/>
                </a:solidFill>
              </a:rPr>
              <a:t>Bell Lab</a:t>
            </a:r>
          </a:p>
        </p:txBody>
      </p:sp>
    </p:spTree>
    <p:extLst>
      <p:ext uri="{BB962C8B-B14F-4D97-AF65-F5344CB8AC3E}">
        <p14:creationId xmlns:p14="http://schemas.microsoft.com/office/powerpoint/2010/main" val="3169579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23</a:t>
            </a:fld>
            <a:endParaRPr lang="en-US" sz="1200" dirty="0">
              <a:solidFill>
                <a:schemeClr val="accent3">
                  <a:lumMod val="50000"/>
                </a:schemeClr>
              </a:solidFill>
            </a:endParaRPr>
          </a:p>
        </p:txBody>
      </p:sp>
      <p:sp>
        <p:nvSpPr>
          <p:cNvPr id="12" name="TextBox 11"/>
          <p:cNvSpPr txBox="1"/>
          <p:nvPr/>
        </p:nvSpPr>
        <p:spPr>
          <a:xfrm>
            <a:off x="714302" y="-14988"/>
            <a:ext cx="5521063" cy="523220"/>
          </a:xfrm>
          <a:prstGeom prst="rect">
            <a:avLst/>
          </a:prstGeom>
          <a:noFill/>
        </p:spPr>
        <p:txBody>
          <a:bodyPr wrap="none" rtlCol="0">
            <a:spAutoFit/>
          </a:bodyPr>
          <a:lstStyle/>
          <a:p>
            <a:r>
              <a:rPr lang="en-US" sz="2800" b="1" dirty="0">
                <a:solidFill>
                  <a:srgbClr val="0000FF"/>
                </a:solidFill>
                <a:latin typeface="Livvic" panose="020B0604020202020204" charset="0"/>
              </a:rPr>
              <a:t>OPAMP-First analog computer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FCE3AE09-8828-F5A8-AB1F-8F08D081D1D1}"/>
              </a:ext>
            </a:extLst>
          </p:cNvPr>
          <p:cNvSpPr/>
          <p:nvPr/>
        </p:nvSpPr>
        <p:spPr>
          <a:xfrm>
            <a:off x="2567937" y="2333010"/>
            <a:ext cx="1094766"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2899964" y="2480323"/>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2899964" y="2384172"/>
            <a:ext cx="446028"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2899964" y="3025190"/>
            <a:ext cx="48936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3178060" y="3281990"/>
            <a:ext cx="211265"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3281495" y="3160563"/>
            <a:ext cx="116990"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2123856" y="2876262"/>
            <a:ext cx="763539" cy="145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3409264" y="3484848"/>
            <a:ext cx="12702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a:endCxn id="109" idx="6"/>
          </p:cNvCxnSpPr>
          <p:nvPr/>
        </p:nvCxnSpPr>
        <p:spPr>
          <a:xfrm>
            <a:off x="3368844" y="3324939"/>
            <a:ext cx="95452" cy="1464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2821857" y="1708368"/>
            <a:ext cx="1091826" cy="272050"/>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2123856" y="1306600"/>
            <a:ext cx="5029476"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3337061" y="2274318"/>
            <a:ext cx="1241461" cy="0"/>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5F2E1534-588B-AD1F-0F2F-C663ADE45BBE}"/>
              </a:ext>
            </a:extLst>
          </p:cNvPr>
          <p:cNvGrpSpPr/>
          <p:nvPr/>
        </p:nvGrpSpPr>
        <p:grpSpPr>
          <a:xfrm rot="5400000">
            <a:off x="6622946" y="3143935"/>
            <a:ext cx="1091826" cy="288092"/>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a:off x="1015415" y="1144590"/>
                <a:ext cx="1324708"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m:t>
                      </m:r>
                      <m:r>
                        <a:rPr lang="en-US" sz="2000" b="0" i="1" smtClean="0">
                          <a:latin typeface="Cambria Math" panose="02040503050406030204" pitchFamily="18" charset="0"/>
                        </a:rPr>
                        <m:t>𝑉</m:t>
                      </m:r>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a:off x="1015415" y="1144590"/>
                <a:ext cx="1324708" cy="307777"/>
              </a:xfrm>
              <a:prstGeom prst="rect">
                <a:avLst/>
              </a:prstGeom>
              <a:blipFill>
                <a:blip r:embed="rId4"/>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22">
                <a:extLst>
                  <a:ext uri="{FF2B5EF4-FFF2-40B4-BE49-F238E27FC236}">
                    <a16:creationId xmlns:a16="http://schemas.microsoft.com/office/drawing/2014/main" id="{41D7CD55-D628-6E69-308B-752FF0D09B2E}"/>
                  </a:ext>
                </a:extLst>
              </p:cNvPr>
              <p:cNvSpPr txBox="1"/>
              <p:nvPr/>
            </p:nvSpPr>
            <p:spPr>
              <a:xfrm rot="16200000">
                <a:off x="2000913" y="2966165"/>
                <a:ext cx="279978" cy="307224"/>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59" name="TextBox 22">
                <a:extLst>
                  <a:ext uri="{FF2B5EF4-FFF2-40B4-BE49-F238E27FC236}">
                    <a16:creationId xmlns:a16="http://schemas.microsoft.com/office/drawing/2014/main" id="{41D7CD55-D628-6E69-308B-752FF0D09B2E}"/>
                  </a:ext>
                </a:extLst>
              </p:cNvPr>
              <p:cNvSpPr txBox="1">
                <a:spLocks noRot="1" noChangeAspect="1" noMove="1" noResize="1" noEditPoints="1" noAdjustHandles="1" noChangeArrowheads="1" noChangeShapeType="1" noTextEdit="1"/>
              </p:cNvSpPr>
              <p:nvPr/>
            </p:nvSpPr>
            <p:spPr>
              <a:xfrm rot="16200000">
                <a:off x="2000913" y="2966165"/>
                <a:ext cx="279978" cy="307224"/>
              </a:xfrm>
              <a:prstGeom prst="rect">
                <a:avLst/>
              </a:prstGeom>
              <a:blipFill>
                <a:blip r:embed="rId5"/>
                <a:stretch>
                  <a:fillRect t="-13043" r="-12000" b="-15217"/>
                </a:stretch>
              </a:blipFill>
            </p:spPr>
            <p:txBody>
              <a:bodyPr/>
              <a:lstStyle/>
              <a:p>
                <a:r>
                  <a:rPr lang="en-US">
                    <a:noFill/>
                  </a:rPr>
                  <a:t> </a:t>
                </a:r>
              </a:p>
            </p:txBody>
          </p:sp>
        </mc:Fallback>
      </mc:AlternateContent>
      <p:sp>
        <p:nvSpPr>
          <p:cNvPr id="106" name="TextBox 105">
            <a:extLst>
              <a:ext uri="{FF2B5EF4-FFF2-40B4-BE49-F238E27FC236}">
                <a16:creationId xmlns:a16="http://schemas.microsoft.com/office/drawing/2014/main" id="{D538471E-C80A-7689-3701-97B50802CAF2}"/>
              </a:ext>
            </a:extLst>
          </p:cNvPr>
          <p:cNvSpPr txBox="1"/>
          <p:nvPr/>
        </p:nvSpPr>
        <p:spPr>
          <a:xfrm>
            <a:off x="3013727" y="2081999"/>
            <a:ext cx="282038" cy="307777"/>
          </a:xfrm>
          <a:prstGeom prst="rect">
            <a:avLst/>
          </a:prstGeom>
          <a:noFill/>
        </p:spPr>
        <p:txBody>
          <a:bodyPr wrap="square">
            <a:spAutoFit/>
          </a:bodyPr>
          <a:lstStyle/>
          <a:p>
            <a:pPr algn="ctr"/>
            <a:r>
              <a:rPr lang="en-US" dirty="0">
                <a:solidFill>
                  <a:srgbClr val="FF0000"/>
                </a:solidFill>
                <a:highlight>
                  <a:srgbClr val="FFFF00"/>
                </a:highlight>
              </a:rPr>
              <a:t>C</a:t>
            </a:r>
          </a:p>
        </p:txBody>
      </p:sp>
      <p:sp>
        <p:nvSpPr>
          <p:cNvPr id="107" name="TextBox 106">
            <a:extLst>
              <a:ext uri="{FF2B5EF4-FFF2-40B4-BE49-F238E27FC236}">
                <a16:creationId xmlns:a16="http://schemas.microsoft.com/office/drawing/2014/main" id="{402AD1F9-685F-DD2E-B501-C2814431FA7E}"/>
              </a:ext>
            </a:extLst>
          </p:cNvPr>
          <p:cNvSpPr txBox="1"/>
          <p:nvPr/>
        </p:nvSpPr>
        <p:spPr>
          <a:xfrm>
            <a:off x="3508117" y="3188081"/>
            <a:ext cx="240024" cy="307777"/>
          </a:xfrm>
          <a:prstGeom prst="rect">
            <a:avLst/>
          </a:prstGeom>
          <a:noFill/>
        </p:spPr>
        <p:txBody>
          <a:bodyPr wrap="square">
            <a:spAutoFit/>
          </a:bodyPr>
          <a:lstStyle/>
          <a:p>
            <a:pPr algn="ctr"/>
            <a:r>
              <a:rPr lang="en-US" dirty="0">
                <a:solidFill>
                  <a:srgbClr val="FF0000"/>
                </a:solidFill>
                <a:highlight>
                  <a:srgbClr val="FFFF00"/>
                </a:highlight>
              </a:rPr>
              <a:t>E</a:t>
            </a:r>
          </a:p>
        </p:txBody>
      </p:sp>
      <p:sp>
        <p:nvSpPr>
          <p:cNvPr id="108" name="TextBox 107">
            <a:extLst>
              <a:ext uri="{FF2B5EF4-FFF2-40B4-BE49-F238E27FC236}">
                <a16:creationId xmlns:a16="http://schemas.microsoft.com/office/drawing/2014/main" id="{FD156E20-3E25-70EE-A33E-C2ACEA3CB5D9}"/>
              </a:ext>
            </a:extLst>
          </p:cNvPr>
          <p:cNvSpPr txBox="1"/>
          <p:nvPr/>
        </p:nvSpPr>
        <p:spPr>
          <a:xfrm>
            <a:off x="2099149" y="2582366"/>
            <a:ext cx="482267" cy="307777"/>
          </a:xfrm>
          <a:prstGeom prst="rect">
            <a:avLst/>
          </a:prstGeom>
          <a:noFill/>
        </p:spPr>
        <p:txBody>
          <a:bodyPr wrap="square">
            <a:spAutoFit/>
          </a:bodyPr>
          <a:lstStyle/>
          <a:p>
            <a:pPr algn="ctr"/>
            <a:r>
              <a:rPr lang="en-US" dirty="0">
                <a:solidFill>
                  <a:srgbClr val="FF0000"/>
                </a:solidFill>
                <a:highlight>
                  <a:srgbClr val="FFFF00"/>
                </a:highlight>
              </a:rPr>
              <a:t>B</a:t>
            </a:r>
          </a:p>
        </p:txBody>
      </p:sp>
      <p:sp>
        <p:nvSpPr>
          <p:cNvPr id="109" name="Oval 108">
            <a:extLst>
              <a:ext uri="{FF2B5EF4-FFF2-40B4-BE49-F238E27FC236}">
                <a16:creationId xmlns:a16="http://schemas.microsoft.com/office/drawing/2014/main" id="{D6D58D88-D78D-64C2-5B93-316E383A60EC}"/>
              </a:ext>
            </a:extLst>
          </p:cNvPr>
          <p:cNvSpPr/>
          <p:nvPr/>
        </p:nvSpPr>
        <p:spPr>
          <a:xfrm>
            <a:off x="3361800" y="3420153"/>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17B23EB-2CC1-F75E-0F88-9BC70244045C}"/>
              </a:ext>
            </a:extLst>
          </p:cNvPr>
          <p:cNvSpPr/>
          <p:nvPr/>
        </p:nvSpPr>
        <p:spPr>
          <a:xfrm>
            <a:off x="3286475" y="2207336"/>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54C567D-C3FE-4515-1E40-126B049D8F21}"/>
              </a:ext>
            </a:extLst>
          </p:cNvPr>
          <p:cNvSpPr/>
          <p:nvPr/>
        </p:nvSpPr>
        <p:spPr>
          <a:xfrm>
            <a:off x="2079783" y="2831003"/>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2" name="Straight Connector 301">
            <a:extLst>
              <a:ext uri="{FF2B5EF4-FFF2-40B4-BE49-F238E27FC236}">
                <a16:creationId xmlns:a16="http://schemas.microsoft.com/office/drawing/2014/main" id="{19B64FC3-434C-F1F3-6373-B35D8CDDA45D}"/>
              </a:ext>
            </a:extLst>
          </p:cNvPr>
          <p:cNvCxnSpPr>
            <a:cxnSpLocks/>
          </p:cNvCxnSpPr>
          <p:nvPr/>
        </p:nvCxnSpPr>
        <p:spPr>
          <a:xfrm>
            <a:off x="7133177" y="3757692"/>
            <a:ext cx="0" cy="768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6ED7A2C9-26D1-D8C1-70AC-78E6197AB27B}"/>
              </a:ext>
            </a:extLst>
          </p:cNvPr>
          <p:cNvCxnSpPr>
            <a:cxnSpLocks/>
          </p:cNvCxnSpPr>
          <p:nvPr/>
        </p:nvCxnSpPr>
        <p:spPr>
          <a:xfrm>
            <a:off x="2099149" y="4528631"/>
            <a:ext cx="5066683"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CE1B9BB-5BC6-6654-75CC-31DCFBD86E8E}"/>
              </a:ext>
            </a:extLst>
          </p:cNvPr>
          <p:cNvSpPr/>
          <p:nvPr/>
        </p:nvSpPr>
        <p:spPr>
          <a:xfrm flipH="1">
            <a:off x="4383095" y="2360981"/>
            <a:ext cx="1078322"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19" name="Straight Connector 18">
            <a:extLst>
              <a:ext uri="{FF2B5EF4-FFF2-40B4-BE49-F238E27FC236}">
                <a16:creationId xmlns:a16="http://schemas.microsoft.com/office/drawing/2014/main" id="{720ACD0D-3D2A-8316-79CF-C3311FC0C80F}"/>
              </a:ext>
            </a:extLst>
          </p:cNvPr>
          <p:cNvCxnSpPr>
            <a:cxnSpLocks/>
          </p:cNvCxnSpPr>
          <p:nvPr/>
        </p:nvCxnSpPr>
        <p:spPr>
          <a:xfrm flipH="1">
            <a:off x="5134378" y="2508294"/>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EEEB7C-459F-46D7-FDB0-5E527EE6A594}"/>
              </a:ext>
            </a:extLst>
          </p:cNvPr>
          <p:cNvCxnSpPr>
            <a:cxnSpLocks/>
          </p:cNvCxnSpPr>
          <p:nvPr/>
        </p:nvCxnSpPr>
        <p:spPr>
          <a:xfrm>
            <a:off x="4695049" y="2412143"/>
            <a:ext cx="439329"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7CEA427-FB2F-CF8A-1F2E-37706EBEA0C4}"/>
              </a:ext>
            </a:extLst>
          </p:cNvPr>
          <p:cNvCxnSpPr>
            <a:cxnSpLocks/>
          </p:cNvCxnSpPr>
          <p:nvPr/>
        </p:nvCxnSpPr>
        <p:spPr>
          <a:xfrm flipV="1">
            <a:off x="4652366" y="3053161"/>
            <a:ext cx="482012"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F68273-0E38-8485-F83A-6B46296202AF}"/>
              </a:ext>
            </a:extLst>
          </p:cNvPr>
          <p:cNvCxnSpPr>
            <a:cxnSpLocks/>
          </p:cNvCxnSpPr>
          <p:nvPr/>
        </p:nvCxnSpPr>
        <p:spPr>
          <a:xfrm flipV="1">
            <a:off x="4652367" y="3309961"/>
            <a:ext cx="208092" cy="47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950377D-D2AE-B4B8-63EC-4D12B00709AD}"/>
              </a:ext>
            </a:extLst>
          </p:cNvPr>
          <p:cNvCxnSpPr>
            <a:cxnSpLocks/>
          </p:cNvCxnSpPr>
          <p:nvPr/>
        </p:nvCxnSpPr>
        <p:spPr>
          <a:xfrm flipV="1">
            <a:off x="4643344" y="3188534"/>
            <a:ext cx="115233" cy="1681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28418E-A32B-10E2-C1B4-2397D2313647}"/>
              </a:ext>
            </a:extLst>
          </p:cNvPr>
          <p:cNvCxnSpPr>
            <a:cxnSpLocks/>
          </p:cNvCxnSpPr>
          <p:nvPr/>
        </p:nvCxnSpPr>
        <p:spPr>
          <a:xfrm flipH="1">
            <a:off x="5146758" y="2918754"/>
            <a:ext cx="4613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5AD307A-6D3C-E5A8-5ECB-C03126347CE7}"/>
              </a:ext>
            </a:extLst>
          </p:cNvPr>
          <p:cNvCxnSpPr>
            <a:cxnSpLocks/>
          </p:cNvCxnSpPr>
          <p:nvPr/>
        </p:nvCxnSpPr>
        <p:spPr>
          <a:xfrm flipH="1" flipV="1">
            <a:off x="5099334" y="2920708"/>
            <a:ext cx="780971" cy="3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9" name="Group 178">
            <a:extLst>
              <a:ext uri="{FF2B5EF4-FFF2-40B4-BE49-F238E27FC236}">
                <a16:creationId xmlns:a16="http://schemas.microsoft.com/office/drawing/2014/main" id="{A2803A58-2651-5BA0-B61F-04517AA1072A}"/>
              </a:ext>
            </a:extLst>
          </p:cNvPr>
          <p:cNvGrpSpPr/>
          <p:nvPr/>
        </p:nvGrpSpPr>
        <p:grpSpPr>
          <a:xfrm rot="16200000" flipH="1">
            <a:off x="3525359" y="3868659"/>
            <a:ext cx="1030293" cy="289652"/>
            <a:chOff x="4676775" y="1682364"/>
            <a:chExt cx="1619250" cy="693028"/>
          </a:xfrm>
        </p:grpSpPr>
        <p:cxnSp>
          <p:nvCxnSpPr>
            <p:cNvPr id="180" name="Straight Connector 179">
              <a:extLst>
                <a:ext uri="{FF2B5EF4-FFF2-40B4-BE49-F238E27FC236}">
                  <a16:creationId xmlns:a16="http://schemas.microsoft.com/office/drawing/2014/main" id="{D40EDF2D-DBBA-0883-F8E7-2901329EF18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6CC507B-5EC5-F3F5-C4AD-EDB293D0B9B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0A78721-54D7-E142-74B2-6742597DFF5D}"/>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468EF77-7F49-123A-EF39-88060B81D10C}"/>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736E0F9-F6ED-29A0-4E01-E63973A18E4B}"/>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517D099-221A-85DB-C341-BBB07DBB0656}"/>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C0DD403-64CD-A75E-5FAB-DD4BE9F027F9}"/>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A72B3F8-F845-36F5-6433-92022832A80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1" name="TextBox 190">
            <a:extLst>
              <a:ext uri="{FF2B5EF4-FFF2-40B4-BE49-F238E27FC236}">
                <a16:creationId xmlns:a16="http://schemas.microsoft.com/office/drawing/2014/main" id="{609CA4ED-A28E-5A80-0F3B-D26F83D41F5A}"/>
              </a:ext>
            </a:extLst>
          </p:cNvPr>
          <p:cNvSpPr txBox="1"/>
          <p:nvPr/>
        </p:nvSpPr>
        <p:spPr>
          <a:xfrm flipH="1">
            <a:off x="4279337" y="3185447"/>
            <a:ext cx="326159" cy="307777"/>
          </a:xfrm>
          <a:prstGeom prst="rect">
            <a:avLst/>
          </a:prstGeom>
          <a:noFill/>
        </p:spPr>
        <p:txBody>
          <a:bodyPr wrap="square">
            <a:spAutoFit/>
          </a:bodyPr>
          <a:lstStyle/>
          <a:p>
            <a:pPr algn="ctr"/>
            <a:r>
              <a:rPr lang="en-US" dirty="0">
                <a:solidFill>
                  <a:srgbClr val="FF0000"/>
                </a:solidFill>
                <a:highlight>
                  <a:srgbClr val="FFFF00"/>
                </a:highlight>
              </a:rPr>
              <a:t>E</a:t>
            </a:r>
          </a:p>
        </p:txBody>
      </p:sp>
      <p:sp>
        <p:nvSpPr>
          <p:cNvPr id="192" name="TextBox 191">
            <a:extLst>
              <a:ext uri="{FF2B5EF4-FFF2-40B4-BE49-F238E27FC236}">
                <a16:creationId xmlns:a16="http://schemas.microsoft.com/office/drawing/2014/main" id="{5DF5FEFE-73BC-DB7E-6443-B9629AEECFF8}"/>
              </a:ext>
            </a:extLst>
          </p:cNvPr>
          <p:cNvSpPr txBox="1"/>
          <p:nvPr/>
        </p:nvSpPr>
        <p:spPr>
          <a:xfrm flipH="1">
            <a:off x="5448141" y="2610337"/>
            <a:ext cx="475023" cy="307777"/>
          </a:xfrm>
          <a:prstGeom prst="rect">
            <a:avLst/>
          </a:prstGeom>
          <a:noFill/>
        </p:spPr>
        <p:txBody>
          <a:bodyPr wrap="square">
            <a:spAutoFit/>
          </a:bodyPr>
          <a:lstStyle/>
          <a:p>
            <a:pPr algn="ctr"/>
            <a:r>
              <a:rPr lang="en-US" dirty="0">
                <a:solidFill>
                  <a:srgbClr val="FF0000"/>
                </a:solidFill>
                <a:highlight>
                  <a:srgbClr val="FFFF00"/>
                </a:highlight>
              </a:rPr>
              <a:t>B</a:t>
            </a:r>
          </a:p>
        </p:txBody>
      </p:sp>
      <p:sp>
        <p:nvSpPr>
          <p:cNvPr id="193" name="Oval 192">
            <a:extLst>
              <a:ext uri="{FF2B5EF4-FFF2-40B4-BE49-F238E27FC236}">
                <a16:creationId xmlns:a16="http://schemas.microsoft.com/office/drawing/2014/main" id="{D80EA23E-C27C-1268-26BB-30F25BCC6591}"/>
              </a:ext>
            </a:extLst>
          </p:cNvPr>
          <p:cNvSpPr/>
          <p:nvPr/>
        </p:nvSpPr>
        <p:spPr>
          <a:xfrm flipH="1">
            <a:off x="4578522" y="3448124"/>
            <a:ext cx="10095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0" name="Straight Connector 309">
            <a:extLst>
              <a:ext uri="{FF2B5EF4-FFF2-40B4-BE49-F238E27FC236}">
                <a16:creationId xmlns:a16="http://schemas.microsoft.com/office/drawing/2014/main" id="{E4530D6D-3275-F00A-B39D-2D2708E73600}"/>
              </a:ext>
            </a:extLst>
          </p:cNvPr>
          <p:cNvCxnSpPr>
            <a:cxnSpLocks/>
            <a:endCxn id="193" idx="6"/>
          </p:cNvCxnSpPr>
          <p:nvPr/>
        </p:nvCxnSpPr>
        <p:spPr>
          <a:xfrm flipH="1">
            <a:off x="4578522" y="3313742"/>
            <a:ext cx="109978" cy="185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3" name="Oval 312">
            <a:extLst>
              <a:ext uri="{FF2B5EF4-FFF2-40B4-BE49-F238E27FC236}">
                <a16:creationId xmlns:a16="http://schemas.microsoft.com/office/drawing/2014/main" id="{D2BC0C96-6B0E-FBAF-CD01-8B50C4778679}"/>
              </a:ext>
            </a:extLst>
          </p:cNvPr>
          <p:cNvSpPr/>
          <p:nvPr/>
        </p:nvSpPr>
        <p:spPr>
          <a:xfrm>
            <a:off x="5807912" y="2869090"/>
            <a:ext cx="102496" cy="1024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4" name="TextBox 22">
                <a:extLst>
                  <a:ext uri="{FF2B5EF4-FFF2-40B4-BE49-F238E27FC236}">
                    <a16:creationId xmlns:a16="http://schemas.microsoft.com/office/drawing/2014/main" id="{245471D2-6100-CB74-E222-E24EAE2730B8}"/>
                  </a:ext>
                </a:extLst>
              </p:cNvPr>
              <p:cNvSpPr txBox="1"/>
              <p:nvPr/>
            </p:nvSpPr>
            <p:spPr>
              <a:xfrm>
                <a:off x="5701422" y="2947889"/>
                <a:ext cx="279978" cy="307224"/>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4" name="TextBox 22">
                <a:extLst>
                  <a:ext uri="{FF2B5EF4-FFF2-40B4-BE49-F238E27FC236}">
                    <a16:creationId xmlns:a16="http://schemas.microsoft.com/office/drawing/2014/main" id="{245471D2-6100-CB74-E222-E24EAE2730B8}"/>
                  </a:ext>
                </a:extLst>
              </p:cNvPr>
              <p:cNvSpPr txBox="1">
                <a:spLocks noRot="1" noChangeAspect="1" noMove="1" noResize="1" noEditPoints="1" noAdjustHandles="1" noChangeArrowheads="1" noChangeShapeType="1" noTextEdit="1"/>
              </p:cNvSpPr>
              <p:nvPr/>
            </p:nvSpPr>
            <p:spPr>
              <a:xfrm>
                <a:off x="5701422" y="2947889"/>
                <a:ext cx="279978" cy="307224"/>
              </a:xfrm>
              <a:prstGeom prst="rect">
                <a:avLst/>
              </a:prstGeom>
              <a:blipFill>
                <a:blip r:embed="rId8"/>
                <a:stretch>
                  <a:fillRect/>
                </a:stretch>
              </a:blipFill>
            </p:spPr>
            <p:txBody>
              <a:bodyPr/>
              <a:lstStyle/>
              <a:p>
                <a:r>
                  <a:rPr lang="en-US">
                    <a:noFill/>
                  </a:rPr>
                  <a:t> </a:t>
                </a:r>
              </a:p>
            </p:txBody>
          </p:sp>
        </mc:Fallback>
      </mc:AlternateContent>
      <p:sp>
        <p:nvSpPr>
          <p:cNvPr id="316" name="Freeform: Shape 315">
            <a:extLst>
              <a:ext uri="{FF2B5EF4-FFF2-40B4-BE49-F238E27FC236}">
                <a16:creationId xmlns:a16="http://schemas.microsoft.com/office/drawing/2014/main" id="{36E0717A-CE2D-C39B-35B6-85A1E0A4007C}"/>
              </a:ext>
            </a:extLst>
          </p:cNvPr>
          <p:cNvSpPr/>
          <p:nvPr/>
        </p:nvSpPr>
        <p:spPr>
          <a:xfrm>
            <a:off x="4578522" y="2175708"/>
            <a:ext cx="272111" cy="90769"/>
          </a:xfrm>
          <a:custGeom>
            <a:avLst/>
            <a:gdLst>
              <a:gd name="connsiteX0" fmla="*/ 0 w 302079"/>
              <a:gd name="connsiteY0" fmla="*/ 97971 h 97971"/>
              <a:gd name="connsiteX1" fmla="*/ 179615 w 302079"/>
              <a:gd name="connsiteY1" fmla="*/ 0 h 97971"/>
              <a:gd name="connsiteX2" fmla="*/ 302079 w 302079"/>
              <a:gd name="connsiteY2" fmla="*/ 97971 h 97971"/>
            </a:gdLst>
            <a:ahLst/>
            <a:cxnLst>
              <a:cxn ang="0">
                <a:pos x="connsiteX0" y="connsiteY0"/>
              </a:cxn>
              <a:cxn ang="0">
                <a:pos x="connsiteX1" y="connsiteY1"/>
              </a:cxn>
              <a:cxn ang="0">
                <a:pos x="connsiteX2" y="connsiteY2"/>
              </a:cxn>
            </a:cxnLst>
            <a:rect l="l" t="t" r="r" b="b"/>
            <a:pathLst>
              <a:path w="302079" h="97971">
                <a:moveTo>
                  <a:pt x="0" y="97971"/>
                </a:moveTo>
                <a:cubicBezTo>
                  <a:pt x="64634" y="48985"/>
                  <a:pt x="129269" y="0"/>
                  <a:pt x="179615" y="0"/>
                </a:cubicBezTo>
                <a:cubicBezTo>
                  <a:pt x="229961" y="0"/>
                  <a:pt x="277586" y="77560"/>
                  <a:pt x="302079" y="97971"/>
                </a:cubicBezTo>
              </a:path>
            </a:pathLst>
          </a:cu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a:extLst>
              <a:ext uri="{FF2B5EF4-FFF2-40B4-BE49-F238E27FC236}">
                <a16:creationId xmlns:a16="http://schemas.microsoft.com/office/drawing/2014/main" id="{9995861B-27A0-5E87-8589-2D7198D1962C}"/>
              </a:ext>
            </a:extLst>
          </p:cNvPr>
          <p:cNvCxnSpPr>
            <a:cxnSpLocks/>
          </p:cNvCxnSpPr>
          <p:nvPr/>
        </p:nvCxnSpPr>
        <p:spPr>
          <a:xfrm>
            <a:off x="4840686" y="2254367"/>
            <a:ext cx="1816378" cy="0"/>
          </a:xfrm>
          <a:prstGeom prst="line">
            <a:avLst/>
          </a:prstGeom>
          <a:ln w="28575">
            <a:solidFill>
              <a:srgbClr val="00CC00"/>
            </a:solidFill>
          </a:ln>
        </p:spPr>
        <p:style>
          <a:lnRef idx="1">
            <a:schemeClr val="accent1"/>
          </a:lnRef>
          <a:fillRef idx="0">
            <a:schemeClr val="accent1"/>
          </a:fillRef>
          <a:effectRef idx="0">
            <a:schemeClr val="accent1"/>
          </a:effectRef>
          <a:fontRef idx="minor">
            <a:schemeClr val="tx1"/>
          </a:fontRef>
        </p:style>
      </p:cxnSp>
      <p:sp>
        <p:nvSpPr>
          <p:cNvPr id="319" name="Oval 318">
            <a:extLst>
              <a:ext uri="{FF2B5EF4-FFF2-40B4-BE49-F238E27FC236}">
                <a16:creationId xmlns:a16="http://schemas.microsoft.com/office/drawing/2014/main" id="{E8D1D13A-2E4B-8E35-996C-601BF7B4C0C7}"/>
              </a:ext>
            </a:extLst>
          </p:cNvPr>
          <p:cNvSpPr/>
          <p:nvPr/>
        </p:nvSpPr>
        <p:spPr>
          <a:xfrm rot="10800000" flipH="1">
            <a:off x="6328638" y="1721201"/>
            <a:ext cx="1099172" cy="105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320" name="Straight Connector 319">
            <a:extLst>
              <a:ext uri="{FF2B5EF4-FFF2-40B4-BE49-F238E27FC236}">
                <a16:creationId xmlns:a16="http://schemas.microsoft.com/office/drawing/2014/main" id="{B116B990-F4AF-803C-BDF4-32D0880EB9C3}"/>
              </a:ext>
            </a:extLst>
          </p:cNvPr>
          <p:cNvCxnSpPr>
            <a:cxnSpLocks/>
          </p:cNvCxnSpPr>
          <p:nvPr/>
        </p:nvCxnSpPr>
        <p:spPr>
          <a:xfrm rot="10800000" flipH="1">
            <a:off x="6662001" y="1868516"/>
            <a:ext cx="0" cy="7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2F95B6E7-F36E-9B12-4FF5-7B6BDE33F128}"/>
              </a:ext>
            </a:extLst>
          </p:cNvPr>
          <p:cNvCxnSpPr>
            <a:cxnSpLocks/>
          </p:cNvCxnSpPr>
          <p:nvPr/>
        </p:nvCxnSpPr>
        <p:spPr>
          <a:xfrm rot="10800000">
            <a:off x="6662001" y="2382938"/>
            <a:ext cx="447823" cy="34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2154A57-0D2F-6997-84E9-C535D9D325BC}"/>
              </a:ext>
            </a:extLst>
          </p:cNvPr>
          <p:cNvCxnSpPr>
            <a:cxnSpLocks/>
          </p:cNvCxnSpPr>
          <p:nvPr/>
        </p:nvCxnSpPr>
        <p:spPr>
          <a:xfrm rot="10800000" flipV="1">
            <a:off x="6662001" y="1781946"/>
            <a:ext cx="491331" cy="304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D77FEDDF-D087-B3BC-0381-DAAC6E2F22BA}"/>
              </a:ext>
            </a:extLst>
          </p:cNvPr>
          <p:cNvCxnSpPr>
            <a:cxnSpLocks/>
          </p:cNvCxnSpPr>
          <p:nvPr/>
        </p:nvCxnSpPr>
        <p:spPr>
          <a:xfrm flipH="1">
            <a:off x="6704440" y="1900830"/>
            <a:ext cx="90838" cy="1589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6A2F6877-0294-81D5-FC88-B077E148DDF7}"/>
              </a:ext>
            </a:extLst>
          </p:cNvPr>
          <p:cNvCxnSpPr>
            <a:cxnSpLocks/>
          </p:cNvCxnSpPr>
          <p:nvPr/>
        </p:nvCxnSpPr>
        <p:spPr>
          <a:xfrm flipH="1">
            <a:off x="6679632" y="2059569"/>
            <a:ext cx="1985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72DE44D0-AEAB-0B91-CB0C-86145A144DE3}"/>
              </a:ext>
            </a:extLst>
          </p:cNvPr>
          <p:cNvCxnSpPr>
            <a:cxnSpLocks/>
          </p:cNvCxnSpPr>
          <p:nvPr/>
        </p:nvCxnSpPr>
        <p:spPr>
          <a:xfrm>
            <a:off x="7153332" y="1298479"/>
            <a:ext cx="0" cy="5023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D970166-2FD8-792B-2FBF-368E2136407A}"/>
              </a:ext>
            </a:extLst>
          </p:cNvPr>
          <p:cNvCxnSpPr>
            <a:cxnSpLocks/>
          </p:cNvCxnSpPr>
          <p:nvPr/>
        </p:nvCxnSpPr>
        <p:spPr>
          <a:xfrm flipV="1">
            <a:off x="7165832" y="2865906"/>
            <a:ext cx="1015979" cy="5500"/>
          </a:xfrm>
          <a:prstGeom prst="line">
            <a:avLst/>
          </a:prstGeom>
          <a:ln w="28575">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5" name="TextBox 22">
                <a:extLst>
                  <a:ext uri="{FF2B5EF4-FFF2-40B4-BE49-F238E27FC236}">
                    <a16:creationId xmlns:a16="http://schemas.microsoft.com/office/drawing/2014/main" id="{5535615B-8B9B-962A-CB93-91F66059C9FB}"/>
                  </a:ext>
                </a:extLst>
              </p:cNvPr>
              <p:cNvSpPr txBox="1"/>
              <p:nvPr/>
            </p:nvSpPr>
            <p:spPr>
              <a:xfrm>
                <a:off x="1007916" y="4346475"/>
                <a:ext cx="1324708"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15</m:t>
                      </m:r>
                      <m:r>
                        <a:rPr lang="en-US" sz="2000" b="0" i="1" smtClean="0">
                          <a:latin typeface="Cambria Math" panose="02040503050406030204" pitchFamily="18" charset="0"/>
                        </a:rPr>
                        <m:t>𝑉</m:t>
                      </m:r>
                    </m:oMath>
                  </m:oMathPara>
                </a14:m>
                <a:endParaRPr lang="en-US" sz="2000" dirty="0"/>
              </a:p>
            </p:txBody>
          </p:sp>
        </mc:Choice>
        <mc:Fallback xmlns="">
          <p:sp>
            <p:nvSpPr>
              <p:cNvPr id="345" name="TextBox 22">
                <a:extLst>
                  <a:ext uri="{FF2B5EF4-FFF2-40B4-BE49-F238E27FC236}">
                    <a16:creationId xmlns:a16="http://schemas.microsoft.com/office/drawing/2014/main" id="{5535615B-8B9B-962A-CB93-91F66059C9FB}"/>
                  </a:ext>
                </a:extLst>
              </p:cNvPr>
              <p:cNvSpPr txBox="1">
                <a:spLocks noRot="1" noChangeAspect="1" noMove="1" noResize="1" noEditPoints="1" noAdjustHandles="1" noChangeArrowheads="1" noChangeShapeType="1" noTextEdit="1"/>
              </p:cNvSpPr>
              <p:nvPr/>
            </p:nvSpPr>
            <p:spPr>
              <a:xfrm>
                <a:off x="1007916" y="4346475"/>
                <a:ext cx="1324708" cy="307777"/>
              </a:xfrm>
              <a:prstGeom prst="rect">
                <a:avLst/>
              </a:prstGeom>
              <a:blipFill>
                <a:blip r:embed="rId9"/>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7" name="TextBox 22">
                <a:extLst>
                  <a:ext uri="{FF2B5EF4-FFF2-40B4-BE49-F238E27FC236}">
                    <a16:creationId xmlns:a16="http://schemas.microsoft.com/office/drawing/2014/main" id="{436CD49F-0411-5B7C-2B12-BC008EE47E24}"/>
                  </a:ext>
                </a:extLst>
              </p:cNvPr>
              <p:cNvSpPr txBox="1"/>
              <p:nvPr/>
            </p:nvSpPr>
            <p:spPr>
              <a:xfrm>
                <a:off x="7835103" y="2422841"/>
                <a:ext cx="531499"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𝑜</m:t>
                          </m:r>
                        </m:sub>
                      </m:sSub>
                    </m:oMath>
                  </m:oMathPara>
                </a14:m>
                <a:endParaRPr lang="en-US" sz="2000" dirty="0"/>
              </a:p>
            </p:txBody>
          </p:sp>
        </mc:Choice>
        <mc:Fallback xmlns="">
          <p:sp>
            <p:nvSpPr>
              <p:cNvPr id="347" name="TextBox 22">
                <a:extLst>
                  <a:ext uri="{FF2B5EF4-FFF2-40B4-BE49-F238E27FC236}">
                    <a16:creationId xmlns:a16="http://schemas.microsoft.com/office/drawing/2014/main" id="{436CD49F-0411-5B7C-2B12-BC008EE47E24}"/>
                  </a:ext>
                </a:extLst>
              </p:cNvPr>
              <p:cNvSpPr txBox="1">
                <a:spLocks noRot="1" noChangeAspect="1" noMove="1" noResize="1" noEditPoints="1" noAdjustHandles="1" noChangeArrowheads="1" noChangeShapeType="1" noTextEdit="1"/>
              </p:cNvSpPr>
              <p:nvPr/>
            </p:nvSpPr>
            <p:spPr>
              <a:xfrm>
                <a:off x="7835103" y="2422841"/>
                <a:ext cx="531499" cy="307777"/>
              </a:xfrm>
              <a:prstGeom prst="rect">
                <a:avLst/>
              </a:prstGeom>
              <a:blipFill>
                <a:blip r:embed="rId10"/>
                <a:stretch>
                  <a:fillRect b="-13725"/>
                </a:stretch>
              </a:blipFill>
            </p:spPr>
            <p:txBody>
              <a:bodyPr/>
              <a:lstStyle/>
              <a:p>
                <a:r>
                  <a:rPr lang="en-US">
                    <a:noFill/>
                  </a:rPr>
                  <a:t> </a:t>
                </a:r>
              </a:p>
            </p:txBody>
          </p:sp>
        </mc:Fallback>
      </mc:AlternateContent>
      <p:cxnSp>
        <p:nvCxnSpPr>
          <p:cNvPr id="2" name="Straight Connector 1">
            <a:extLst>
              <a:ext uri="{FF2B5EF4-FFF2-40B4-BE49-F238E27FC236}">
                <a16:creationId xmlns:a16="http://schemas.microsoft.com/office/drawing/2014/main" id="{2D356278-54DE-EEF2-1361-05DBC3E30022}"/>
              </a:ext>
            </a:extLst>
          </p:cNvPr>
          <p:cNvCxnSpPr>
            <a:cxnSpLocks/>
          </p:cNvCxnSpPr>
          <p:nvPr/>
        </p:nvCxnSpPr>
        <p:spPr>
          <a:xfrm>
            <a:off x="4695049" y="1298479"/>
            <a:ext cx="0" cy="11136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28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3</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5345141" y="2606041"/>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5345141" y="2606041"/>
                <a:ext cx="443263" cy="307777"/>
              </a:xfrm>
              <a:prstGeom prst="rect">
                <a:avLst/>
              </a:prstGeom>
              <a:blipFill>
                <a:blip r:embed="rId4"/>
                <a:stretch>
                  <a:fillRect l="-20548" r="-30137" b="-10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5323126" y="790816"/>
            <a:ext cx="0" cy="1708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1756266" y="4297133"/>
            <a:ext cx="0" cy="2243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a:off x="1740576" y="4521435"/>
            <a:ext cx="3582550"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3817047" y="806664"/>
            <a:ext cx="1529956"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4972034" y="2511317"/>
            <a:ext cx="6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5124273" y="2606041"/>
            <a:ext cx="414419"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5328184" y="2606041"/>
            <a:ext cx="0" cy="1906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2">
                <a:extLst>
                  <a:ext uri="{FF2B5EF4-FFF2-40B4-BE49-F238E27FC236}">
                    <a16:creationId xmlns:a16="http://schemas.microsoft.com/office/drawing/2014/main" id="{A73C6637-30E9-3F13-C274-0F2D7C74D81F}"/>
                  </a:ext>
                </a:extLst>
              </p:cNvPr>
              <p:cNvSpPr txBox="1"/>
              <p:nvPr/>
            </p:nvSpPr>
            <p:spPr>
              <a:xfrm>
                <a:off x="159030" y="1915864"/>
                <a:ext cx="1279325"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26" name="TextBox 22">
                <a:extLst>
                  <a:ext uri="{FF2B5EF4-FFF2-40B4-BE49-F238E27FC236}">
                    <a16:creationId xmlns:a16="http://schemas.microsoft.com/office/drawing/2014/main" id="{A73C6637-30E9-3F13-C274-0F2D7C74D81F}"/>
                  </a:ext>
                </a:extLst>
              </p:cNvPr>
              <p:cNvSpPr txBox="1">
                <a:spLocks noRot="1" noChangeAspect="1" noMove="1" noResize="1" noEditPoints="1" noAdjustHandles="1" noChangeArrowheads="1" noChangeShapeType="1" noTextEdit="1"/>
              </p:cNvSpPr>
              <p:nvPr/>
            </p:nvSpPr>
            <p:spPr>
              <a:xfrm>
                <a:off x="159030" y="1915864"/>
                <a:ext cx="1279325" cy="307777"/>
              </a:xfrm>
              <a:prstGeom prst="rect">
                <a:avLst/>
              </a:prstGeom>
              <a:blipFill>
                <a:blip r:embed="rId5"/>
                <a:stretch>
                  <a:fillRect l="-3333" r="-3810" b="-17647"/>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1119793" y="1920807"/>
            <a:ext cx="1328396" cy="350514"/>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1740576" y="2742342"/>
            <a:ext cx="964676" cy="4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1746473" y="802940"/>
            <a:ext cx="21342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1747561" y="799537"/>
            <a:ext cx="0" cy="845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1123922" y="3475130"/>
            <a:ext cx="1328396" cy="350514"/>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1747561" y="2755087"/>
            <a:ext cx="0" cy="3218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TextBox 41">
                <a:extLst>
                  <a:ext uri="{FF2B5EF4-FFF2-40B4-BE49-F238E27FC236}">
                    <a16:creationId xmlns:a16="http://schemas.microsoft.com/office/drawing/2014/main" id="{3273A9D4-76D3-4FD1-70A1-776FDC290477}"/>
                  </a:ext>
                </a:extLst>
              </p:cNvPr>
              <p:cNvSpPr txBox="1"/>
              <p:nvPr/>
            </p:nvSpPr>
            <p:spPr>
              <a:xfrm>
                <a:off x="6244237" y="1962681"/>
                <a:ext cx="2973819"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0000FF"/>
                    </a:solidFill>
                  </a:rPr>
                  <a:t>We need to find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1</m:t>
                        </m:r>
                      </m:sub>
                    </m:sSub>
                  </m:oMath>
                </a14:m>
                <a:r>
                  <a:rPr lang="en-US" sz="1800" b="1" dirty="0">
                    <a:solidFill>
                      <a:srgbClr val="0000FF"/>
                    </a:solidFill>
                  </a:rPr>
                  <a:t>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b="0" i="1" smtClean="0">
                            <a:latin typeface="Cambria Math" panose="02040503050406030204" pitchFamily="18" charset="0"/>
                          </a:rPr>
                          <m:t>2</m:t>
                        </m:r>
                      </m:sub>
                    </m:sSub>
                  </m:oMath>
                </a14:m>
                <a:endParaRPr lang="en-US" sz="1800" b="1" dirty="0">
                  <a:solidFill>
                    <a:srgbClr val="0000FF"/>
                  </a:solidFill>
                </a:endParaRPr>
              </a:p>
            </p:txBody>
          </p:sp>
        </mc:Choice>
        <mc:Fallback xmlns="">
          <p:sp>
            <p:nvSpPr>
              <p:cNvPr id="100" name="TextBox 41">
                <a:extLst>
                  <a:ext uri="{FF2B5EF4-FFF2-40B4-BE49-F238E27FC236}">
                    <a16:creationId xmlns:a16="http://schemas.microsoft.com/office/drawing/2014/main" id="{3273A9D4-76D3-4FD1-70A1-776FDC290477}"/>
                  </a:ext>
                </a:extLst>
              </p:cNvPr>
              <p:cNvSpPr txBox="1">
                <a:spLocks noRot="1" noChangeAspect="1" noMove="1" noResize="1" noEditPoints="1" noAdjustHandles="1" noChangeArrowheads="1" noChangeShapeType="1" noTextEdit="1"/>
              </p:cNvSpPr>
              <p:nvPr/>
            </p:nvSpPr>
            <p:spPr>
              <a:xfrm>
                <a:off x="6244237" y="1962681"/>
                <a:ext cx="2973819" cy="369332"/>
              </a:xfrm>
              <a:prstGeom prst="rect">
                <a:avLst/>
              </a:prstGeom>
              <a:blipFill>
                <a:blip r:embed="rId6"/>
                <a:stretch>
                  <a:fillRect l="-1639"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493ABBAD-8E83-A875-6CB1-BE4023AF6096}"/>
                  </a:ext>
                </a:extLst>
              </p:cNvPr>
              <p:cNvSpPr txBox="1"/>
              <p:nvPr/>
            </p:nvSpPr>
            <p:spPr>
              <a:xfrm>
                <a:off x="170847" y="3559377"/>
                <a:ext cx="1285287"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55" name="TextBox 22">
                <a:extLst>
                  <a:ext uri="{FF2B5EF4-FFF2-40B4-BE49-F238E27FC236}">
                    <a16:creationId xmlns:a16="http://schemas.microsoft.com/office/drawing/2014/main" id="{493ABBAD-8E83-A875-6CB1-BE4023AF6096}"/>
                  </a:ext>
                </a:extLst>
              </p:cNvPr>
              <p:cNvSpPr txBox="1">
                <a:spLocks noRot="1" noChangeAspect="1" noMove="1" noResize="1" noEditPoints="1" noAdjustHandles="1" noChangeArrowheads="1" noChangeShapeType="1" noTextEdit="1"/>
              </p:cNvSpPr>
              <p:nvPr/>
            </p:nvSpPr>
            <p:spPr>
              <a:xfrm>
                <a:off x="170847" y="3559377"/>
                <a:ext cx="1285287" cy="307777"/>
              </a:xfrm>
              <a:prstGeom prst="rect">
                <a:avLst/>
              </a:prstGeom>
              <a:blipFill>
                <a:blip r:embed="rId7"/>
                <a:stretch>
                  <a:fillRect l="-3318" r="-3791"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23">
                <a:extLst>
                  <a:ext uri="{FF2B5EF4-FFF2-40B4-BE49-F238E27FC236}">
                    <a16:creationId xmlns:a16="http://schemas.microsoft.com/office/drawing/2014/main" id="{24B20B23-6BFF-BA51-B029-E658C2ED5A58}"/>
                  </a:ext>
                </a:extLst>
              </p:cNvPr>
              <p:cNvSpPr txBox="1"/>
              <p:nvPr/>
            </p:nvSpPr>
            <p:spPr>
              <a:xfrm>
                <a:off x="2785735" y="2561631"/>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6" name="TextBox 23">
                <a:extLst>
                  <a:ext uri="{FF2B5EF4-FFF2-40B4-BE49-F238E27FC236}">
                    <a16:creationId xmlns:a16="http://schemas.microsoft.com/office/drawing/2014/main" id="{24B20B23-6BFF-BA51-B029-E658C2ED5A58}"/>
                  </a:ext>
                </a:extLst>
              </p:cNvPr>
              <p:cNvSpPr txBox="1">
                <a:spLocks noRot="1" noChangeAspect="1" noMove="1" noResize="1" noEditPoints="1" noAdjustHandles="1" noChangeArrowheads="1" noChangeShapeType="1" noTextEdit="1"/>
              </p:cNvSpPr>
              <p:nvPr/>
            </p:nvSpPr>
            <p:spPr>
              <a:xfrm>
                <a:off x="2785735" y="2561631"/>
                <a:ext cx="443263" cy="307777"/>
              </a:xfrm>
              <a:prstGeom prst="rect">
                <a:avLst/>
              </a:prstGeom>
              <a:blipFill>
                <a:blip r:embed="rId8"/>
                <a:stretch>
                  <a:fillRect l="-20548" r="-42466"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41">
                <a:extLst>
                  <a:ext uri="{FF2B5EF4-FFF2-40B4-BE49-F238E27FC236}">
                    <a16:creationId xmlns:a16="http://schemas.microsoft.com/office/drawing/2014/main" id="{BCDB82A1-F57E-760B-9DBD-12EF95FF3DAE}"/>
                  </a:ext>
                </a:extLst>
              </p:cNvPr>
              <p:cNvSpPr txBox="1"/>
              <p:nvPr/>
            </p:nvSpPr>
            <p:spPr>
              <a:xfrm>
                <a:off x="6247484" y="815053"/>
                <a:ext cx="2649138"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1</m:t>
                        </m:r>
                      </m:sub>
                    </m:sSub>
                  </m:oMath>
                </a14:m>
                <a:r>
                  <a:rPr lang="en-US" sz="1800" b="1" dirty="0">
                    <a:solidFill>
                      <a:srgbClr val="0000FF"/>
                    </a:solidFill>
                  </a:rPr>
                  <a:t>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b="0" i="1" smtClean="0">
                            <a:latin typeface="Cambria Math" panose="02040503050406030204" pitchFamily="18" charset="0"/>
                          </a:rPr>
                          <m:t>2</m:t>
                        </m:r>
                      </m:sub>
                    </m:sSub>
                  </m:oMath>
                </a14:m>
                <a:r>
                  <a:rPr lang="en-US" sz="1800" b="1" dirty="0">
                    <a:solidFill>
                      <a:srgbClr val="0000FF"/>
                    </a:solidFill>
                  </a:rPr>
                  <a:t> acting as the voltage divider.</a:t>
                </a:r>
              </a:p>
            </p:txBody>
          </p:sp>
        </mc:Choice>
        <mc:Fallback xmlns="">
          <p:sp>
            <p:nvSpPr>
              <p:cNvPr id="57" name="TextBox 41">
                <a:extLst>
                  <a:ext uri="{FF2B5EF4-FFF2-40B4-BE49-F238E27FC236}">
                    <a16:creationId xmlns:a16="http://schemas.microsoft.com/office/drawing/2014/main" id="{BCDB82A1-F57E-760B-9DBD-12EF95FF3DAE}"/>
                  </a:ext>
                </a:extLst>
              </p:cNvPr>
              <p:cNvSpPr txBox="1">
                <a:spLocks noRot="1" noChangeAspect="1" noMove="1" noResize="1" noEditPoints="1" noAdjustHandles="1" noChangeArrowheads="1" noChangeShapeType="1" noTextEdit="1"/>
              </p:cNvSpPr>
              <p:nvPr/>
            </p:nvSpPr>
            <p:spPr>
              <a:xfrm>
                <a:off x="6247484" y="815053"/>
                <a:ext cx="2649138" cy="646331"/>
              </a:xfrm>
              <a:prstGeom prst="rect">
                <a:avLst/>
              </a:prstGeom>
              <a:blipFill>
                <a:blip r:embed="rId9"/>
                <a:stretch>
                  <a:fillRect l="-2074"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41">
                <a:extLst>
                  <a:ext uri="{FF2B5EF4-FFF2-40B4-BE49-F238E27FC236}">
                    <a16:creationId xmlns:a16="http://schemas.microsoft.com/office/drawing/2014/main" id="{E5FC0FC7-C24B-5CE7-46ED-63D27E26E0CA}"/>
                  </a:ext>
                </a:extLst>
              </p:cNvPr>
              <p:cNvSpPr txBox="1"/>
              <p:nvPr/>
            </p:nvSpPr>
            <p:spPr>
              <a:xfrm>
                <a:off x="6259669" y="2716075"/>
                <a:ext cx="2649138"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0000FF"/>
                    </a:solidFill>
                  </a:rPr>
                  <a:t>If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1</m:t>
                        </m:r>
                      </m:sub>
                    </m:sSub>
                  </m:oMath>
                </a14:m>
                <a:r>
                  <a:rPr lang="en-US" sz="1800" b="1" dirty="0">
                    <a:solidFill>
                      <a:srgbClr val="0000FF"/>
                    </a:solidFill>
                  </a:rPr>
                  <a:t>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b="0" i="1" smtClean="0">
                            <a:latin typeface="Cambria Math" panose="02040503050406030204" pitchFamily="18" charset="0"/>
                          </a:rPr>
                          <m:t>2</m:t>
                        </m:r>
                      </m:sub>
                    </m:sSub>
                  </m:oMath>
                </a14:m>
                <a:r>
                  <a:rPr lang="en-US" sz="1800" b="1" dirty="0">
                    <a:solidFill>
                      <a:srgbClr val="0000FF"/>
                    </a:solidFill>
                  </a:rPr>
                  <a:t>=10 k</a:t>
                </a:r>
                <a:r>
                  <a:rPr lang="el-GR" sz="1800" b="1" dirty="0">
                    <a:solidFill>
                      <a:srgbClr val="0000FF"/>
                    </a:solidFill>
                  </a:rPr>
                  <a:t>Ω</a:t>
                </a:r>
                <a:endParaRPr lang="en-US" sz="1800" b="1" dirty="0">
                  <a:solidFill>
                    <a:srgbClr val="0000FF"/>
                  </a:solidFill>
                </a:endParaRPr>
              </a:p>
            </p:txBody>
          </p:sp>
        </mc:Choice>
        <mc:Fallback xmlns="">
          <p:sp>
            <p:nvSpPr>
              <p:cNvPr id="58" name="TextBox 41">
                <a:extLst>
                  <a:ext uri="{FF2B5EF4-FFF2-40B4-BE49-F238E27FC236}">
                    <a16:creationId xmlns:a16="http://schemas.microsoft.com/office/drawing/2014/main" id="{E5FC0FC7-C24B-5CE7-46ED-63D27E26E0CA}"/>
                  </a:ext>
                </a:extLst>
              </p:cNvPr>
              <p:cNvSpPr txBox="1">
                <a:spLocks noRot="1" noChangeAspect="1" noMove="1" noResize="1" noEditPoints="1" noAdjustHandles="1" noChangeArrowheads="1" noChangeShapeType="1" noTextEdit="1"/>
              </p:cNvSpPr>
              <p:nvPr/>
            </p:nvSpPr>
            <p:spPr>
              <a:xfrm>
                <a:off x="6259669" y="2716075"/>
                <a:ext cx="2649138" cy="369332"/>
              </a:xfrm>
              <a:prstGeom prst="rect">
                <a:avLst/>
              </a:prstGeom>
              <a:blipFill>
                <a:blip r:embed="rId10"/>
                <a:stretch>
                  <a:fillRect l="-2074"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230978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4</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5335116" y="2645454"/>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5335116" y="2645454"/>
                <a:ext cx="443263" cy="307777"/>
              </a:xfrm>
              <a:prstGeom prst="rect">
                <a:avLst/>
              </a:prstGeom>
              <a:blipFill>
                <a:blip r:embed="rId4"/>
                <a:stretch>
                  <a:fillRect l="-20548" r="-31507" b="-12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5313101" y="830229"/>
            <a:ext cx="0" cy="1708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2871375" y="2100750"/>
            <a:ext cx="1331972" cy="1286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3275343" y="2279982"/>
            <a:ext cx="0" cy="9279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3275343" y="2162997"/>
            <a:ext cx="542670" cy="4190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3275343" y="2942907"/>
            <a:ext cx="595393" cy="370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3613695" y="3255349"/>
            <a:ext cx="257040" cy="57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3739541" y="3107611"/>
            <a:ext cx="142339" cy="2045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1746241" y="4336546"/>
            <a:ext cx="0" cy="2243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2690135" y="2779378"/>
            <a:ext cx="569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3636103" y="4637177"/>
            <a:ext cx="496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3764438" y="4732806"/>
            <a:ext cx="256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3832641" y="4826249"/>
            <a:ext cx="123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a:off x="1737536" y="4560848"/>
            <a:ext cx="3575565"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3807022" y="854466"/>
            <a:ext cx="1529956"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3180312" y="1340765"/>
            <a:ext cx="1328396" cy="330996"/>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4962009" y="2550730"/>
            <a:ext cx="6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5114248" y="2645454"/>
            <a:ext cx="414419"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5318159" y="2645454"/>
            <a:ext cx="0" cy="1906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E84F4079-E34D-ED43-29EB-F9C1DCECC276}"/>
                  </a:ext>
                </a:extLst>
              </p:cNvPr>
              <p:cNvSpPr txBox="1"/>
              <p:nvPr/>
            </p:nvSpPr>
            <p:spPr>
              <a:xfrm>
                <a:off x="4069801" y="1277820"/>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27" name="TextBox 24">
                <a:extLst>
                  <a:ext uri="{FF2B5EF4-FFF2-40B4-BE49-F238E27FC236}">
                    <a16:creationId xmlns:a16="http://schemas.microsoft.com/office/drawing/2014/main" id="{E84F4079-E34D-ED43-29EB-F9C1DCECC276}"/>
                  </a:ext>
                </a:extLst>
              </p:cNvPr>
              <p:cNvSpPr txBox="1">
                <a:spLocks noRot="1" noChangeAspect="1" noMove="1" noResize="1" noEditPoints="1" noAdjustHandles="1" noChangeArrowheads="1" noChangeShapeType="1" noTextEdit="1"/>
              </p:cNvSpPr>
              <p:nvPr/>
            </p:nvSpPr>
            <p:spPr>
              <a:xfrm>
                <a:off x="4069801" y="1277820"/>
                <a:ext cx="443263" cy="307777"/>
              </a:xfrm>
              <a:prstGeom prst="rect">
                <a:avLst/>
              </a:prstGeom>
              <a:blipFill>
                <a:blip r:embed="rId5"/>
                <a:stretch>
                  <a:fillRect l="-138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5">
                <a:extLst>
                  <a:ext uri="{FF2B5EF4-FFF2-40B4-BE49-F238E27FC236}">
                    <a16:creationId xmlns:a16="http://schemas.microsoft.com/office/drawing/2014/main" id="{BF8A4A36-43F2-1D1B-BFCC-0EC733CEB4F4}"/>
                  </a:ext>
                </a:extLst>
              </p:cNvPr>
              <p:cNvSpPr txBox="1"/>
              <p:nvPr/>
            </p:nvSpPr>
            <p:spPr>
              <a:xfrm>
                <a:off x="4673805" y="1817494"/>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𝑜</m:t>
                          </m:r>
                        </m:sub>
                      </m:sSub>
                    </m:oMath>
                  </m:oMathPara>
                </a14:m>
                <a:endParaRPr lang="en-US" sz="2000" dirty="0"/>
              </a:p>
            </p:txBody>
          </p:sp>
        </mc:Choice>
        <mc:Fallback xmlns="">
          <p:sp>
            <p:nvSpPr>
              <p:cNvPr id="28" name="TextBox 25">
                <a:extLst>
                  <a:ext uri="{FF2B5EF4-FFF2-40B4-BE49-F238E27FC236}">
                    <a16:creationId xmlns:a16="http://schemas.microsoft.com/office/drawing/2014/main" id="{BF8A4A36-43F2-1D1B-BFCC-0EC733CEB4F4}"/>
                  </a:ext>
                </a:extLst>
              </p:cNvPr>
              <p:cNvSpPr txBox="1">
                <a:spLocks noRot="1" noChangeAspect="1" noMove="1" noResize="1" noEditPoints="1" noAdjustHandles="1" noChangeArrowheads="1" noChangeShapeType="1" noTextEdit="1"/>
              </p:cNvSpPr>
              <p:nvPr/>
            </p:nvSpPr>
            <p:spPr>
              <a:xfrm>
                <a:off x="4673805" y="1817494"/>
                <a:ext cx="443263" cy="307777"/>
              </a:xfrm>
              <a:prstGeom prst="rect">
                <a:avLst/>
              </a:prstGeom>
              <a:blipFill>
                <a:blip r:embed="rId6"/>
                <a:stretch>
                  <a:fillRect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6">
                <a:extLst>
                  <a:ext uri="{FF2B5EF4-FFF2-40B4-BE49-F238E27FC236}">
                    <a16:creationId xmlns:a16="http://schemas.microsoft.com/office/drawing/2014/main" id="{21845ED9-5AEB-2885-8C44-86B6CE74A9C2}"/>
                  </a:ext>
                </a:extLst>
              </p:cNvPr>
              <p:cNvSpPr txBox="1"/>
              <p:nvPr/>
            </p:nvSpPr>
            <p:spPr>
              <a:xfrm>
                <a:off x="2645222" y="3015423"/>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𝐵𝐸</m:t>
                          </m:r>
                        </m:sub>
                      </m:sSub>
                    </m:oMath>
                  </m:oMathPara>
                </a14:m>
                <a:endParaRPr lang="en-US" sz="2000" dirty="0"/>
              </a:p>
            </p:txBody>
          </p:sp>
        </mc:Choice>
        <mc:Fallback xmlns="">
          <p:sp>
            <p:nvSpPr>
              <p:cNvPr id="29" name="TextBox 26">
                <a:extLst>
                  <a:ext uri="{FF2B5EF4-FFF2-40B4-BE49-F238E27FC236}">
                    <a16:creationId xmlns:a16="http://schemas.microsoft.com/office/drawing/2014/main" id="{21845ED9-5AEB-2885-8C44-86B6CE74A9C2}"/>
                  </a:ext>
                </a:extLst>
              </p:cNvPr>
              <p:cNvSpPr txBox="1">
                <a:spLocks noRot="1" noChangeAspect="1" noMove="1" noResize="1" noEditPoints="1" noAdjustHandles="1" noChangeArrowheads="1" noChangeShapeType="1" noTextEdit="1"/>
              </p:cNvSpPr>
              <p:nvPr/>
            </p:nvSpPr>
            <p:spPr>
              <a:xfrm>
                <a:off x="2645222" y="3015423"/>
                <a:ext cx="443263" cy="307777"/>
              </a:xfrm>
              <a:prstGeom prst="rect">
                <a:avLst/>
              </a:prstGeom>
              <a:blipFill>
                <a:blip r:embed="rId7"/>
                <a:stretch>
                  <a:fillRect l="-13699" r="-411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2287651" y="2801346"/>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2287651" y="2801346"/>
                <a:ext cx="443263" cy="307777"/>
              </a:xfrm>
              <a:prstGeom prst="rect">
                <a:avLst/>
              </a:prstGeom>
              <a:blipFill>
                <a:blip r:embed="rId8"/>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2860230" y="3299899"/>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2860230" y="3299899"/>
                <a:ext cx="443263" cy="307777"/>
              </a:xfrm>
              <a:prstGeom prst="rect">
                <a:avLst/>
              </a:prstGeom>
              <a:blipFill>
                <a:blip r:embed="rId9"/>
                <a:stretch>
                  <a:fillRect/>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1109768" y="1960220"/>
            <a:ext cx="1328396" cy="350514"/>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1730551" y="2781755"/>
            <a:ext cx="964676" cy="4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1736448" y="842353"/>
            <a:ext cx="21342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1737536" y="838950"/>
            <a:ext cx="0" cy="845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3807147" y="2019408"/>
            <a:ext cx="4281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4336541" y="1862571"/>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4260341" y="1862571"/>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4336184" y="2013437"/>
            <a:ext cx="372348" cy="1017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1113897" y="3514543"/>
            <a:ext cx="1328396" cy="350514"/>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3253360" y="3796260"/>
            <a:ext cx="1328396" cy="350514"/>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1737536" y="2794500"/>
            <a:ext cx="0" cy="3218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115">
                <a:extLst>
                  <a:ext uri="{FF2B5EF4-FFF2-40B4-BE49-F238E27FC236}">
                    <a16:creationId xmlns:a16="http://schemas.microsoft.com/office/drawing/2014/main" id="{71AB5A49-35F2-58CC-4191-EE2C3A3E28BB}"/>
                  </a:ext>
                </a:extLst>
              </p:cNvPr>
              <p:cNvSpPr txBox="1"/>
              <p:nvPr/>
            </p:nvSpPr>
            <p:spPr>
              <a:xfrm>
                <a:off x="3325046" y="3889362"/>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oMath>
                  </m:oMathPara>
                </a14:m>
                <a:endParaRPr lang="en-US" sz="2000" dirty="0"/>
              </a:p>
            </p:txBody>
          </p:sp>
        </mc:Choice>
        <mc:Fallback xmlns="">
          <p:sp>
            <p:nvSpPr>
              <p:cNvPr id="54" name="TextBox 115">
                <a:extLst>
                  <a:ext uri="{FF2B5EF4-FFF2-40B4-BE49-F238E27FC236}">
                    <a16:creationId xmlns:a16="http://schemas.microsoft.com/office/drawing/2014/main" id="{71AB5A49-35F2-58CC-4191-EE2C3A3E28BB}"/>
                  </a:ext>
                </a:extLst>
              </p:cNvPr>
              <p:cNvSpPr txBox="1">
                <a:spLocks noRot="1" noChangeAspect="1" noMove="1" noResize="1" noEditPoints="1" noAdjustHandles="1" noChangeArrowheads="1" noChangeShapeType="1" noTextEdit="1"/>
              </p:cNvSpPr>
              <p:nvPr/>
            </p:nvSpPr>
            <p:spPr>
              <a:xfrm>
                <a:off x="3325046" y="3889362"/>
                <a:ext cx="443263" cy="307777"/>
              </a:xfrm>
              <a:prstGeom prst="rect">
                <a:avLst/>
              </a:prstGeom>
              <a:blipFill>
                <a:blip r:embed="rId10"/>
                <a:stretch>
                  <a:fillRect l="-274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4338741" y="1657397"/>
                <a:ext cx="327462"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4338741" y="1657397"/>
                <a:ext cx="327462" cy="307777"/>
              </a:xfrm>
              <a:prstGeom prst="rect">
                <a:avLst/>
              </a:prstGeom>
              <a:blipFill>
                <a:blip r:embed="rId11"/>
                <a:stretch>
                  <a:fillRect l="-16981" r="-7547" b="-20000"/>
                </a:stretch>
              </a:blipFill>
            </p:spPr>
            <p:txBody>
              <a:bodyPr/>
              <a:lstStyle/>
              <a:p>
                <a:r>
                  <a:rPr lang="en-US">
                    <a:noFill/>
                  </a:rPr>
                  <a:t> </a:t>
                </a:r>
              </a:p>
            </p:txBody>
          </p:sp>
        </mc:Fallback>
      </mc:AlternateContent>
      <p:sp>
        <p:nvSpPr>
          <p:cNvPr id="100" name="TextBox 41">
            <a:extLst>
              <a:ext uri="{FF2B5EF4-FFF2-40B4-BE49-F238E27FC236}">
                <a16:creationId xmlns:a16="http://schemas.microsoft.com/office/drawing/2014/main" id="{3273A9D4-76D3-4FD1-70A1-776FDC290477}"/>
              </a:ext>
            </a:extLst>
          </p:cNvPr>
          <p:cNvSpPr txBox="1"/>
          <p:nvPr/>
        </p:nvSpPr>
        <p:spPr>
          <a:xfrm>
            <a:off x="5889258" y="722685"/>
            <a:ext cx="322880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b="1" dirty="0">
                <a:solidFill>
                  <a:srgbClr val="0000FF"/>
                </a:solidFill>
              </a:rPr>
              <a:t>If I connect the base to the voltage divider, then the applied bias to the base would be 7.5V</a:t>
            </a:r>
          </a:p>
        </p:txBody>
      </p:sp>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a:off x="198389" y="1838329"/>
                <a:ext cx="1279325"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a:off x="198389" y="1838329"/>
                <a:ext cx="1279325" cy="307777"/>
              </a:xfrm>
              <a:prstGeom prst="rect">
                <a:avLst/>
              </a:prstGeom>
              <a:blipFill>
                <a:blip r:embed="rId12"/>
                <a:stretch>
                  <a:fillRect l="-3828" r="-382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ABCF84C9-5AD2-F9EB-573B-CFB1C1DFAD8E}"/>
                  </a:ext>
                </a:extLst>
              </p:cNvPr>
              <p:cNvSpPr txBox="1"/>
              <p:nvPr/>
            </p:nvSpPr>
            <p:spPr>
              <a:xfrm>
                <a:off x="210206" y="3481842"/>
                <a:ext cx="1285287"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55" name="TextBox 22">
                <a:extLst>
                  <a:ext uri="{FF2B5EF4-FFF2-40B4-BE49-F238E27FC236}">
                    <a16:creationId xmlns:a16="http://schemas.microsoft.com/office/drawing/2014/main" id="{ABCF84C9-5AD2-F9EB-573B-CFB1C1DFAD8E}"/>
                  </a:ext>
                </a:extLst>
              </p:cNvPr>
              <p:cNvSpPr txBox="1">
                <a:spLocks noRot="1" noChangeAspect="1" noMove="1" noResize="1" noEditPoints="1" noAdjustHandles="1" noChangeArrowheads="1" noChangeShapeType="1" noTextEdit="1"/>
              </p:cNvSpPr>
              <p:nvPr/>
            </p:nvSpPr>
            <p:spPr>
              <a:xfrm>
                <a:off x="210206" y="3481842"/>
                <a:ext cx="1285287" cy="307777"/>
              </a:xfrm>
              <a:prstGeom prst="rect">
                <a:avLst/>
              </a:prstGeom>
              <a:blipFill>
                <a:blip r:embed="rId13"/>
                <a:stretch>
                  <a:fillRect l="-3318" r="-3791"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0F51C477-3A05-536C-2EA7-724B4BB7B91B}"/>
                  </a:ext>
                </a:extLst>
              </p:cNvPr>
              <p:cNvSpPr txBox="1"/>
              <p:nvPr/>
            </p:nvSpPr>
            <p:spPr>
              <a:xfrm>
                <a:off x="1087147" y="2647458"/>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7" name="TextBox 23">
                <a:extLst>
                  <a:ext uri="{FF2B5EF4-FFF2-40B4-BE49-F238E27FC236}">
                    <a16:creationId xmlns:a16="http://schemas.microsoft.com/office/drawing/2014/main" id="{0F51C477-3A05-536C-2EA7-724B4BB7B91B}"/>
                  </a:ext>
                </a:extLst>
              </p:cNvPr>
              <p:cNvSpPr txBox="1">
                <a:spLocks noRot="1" noChangeAspect="1" noMove="1" noResize="1" noEditPoints="1" noAdjustHandles="1" noChangeArrowheads="1" noChangeShapeType="1" noTextEdit="1"/>
              </p:cNvSpPr>
              <p:nvPr/>
            </p:nvSpPr>
            <p:spPr>
              <a:xfrm>
                <a:off x="1087147" y="2647458"/>
                <a:ext cx="574446" cy="307777"/>
              </a:xfrm>
              <a:prstGeom prst="rect">
                <a:avLst/>
              </a:prstGeom>
              <a:blipFill>
                <a:blip r:embed="rId14"/>
                <a:stretch>
                  <a:fillRect l="-11000" r="-8000"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23">
                <a:extLst>
                  <a:ext uri="{FF2B5EF4-FFF2-40B4-BE49-F238E27FC236}">
                    <a16:creationId xmlns:a16="http://schemas.microsoft.com/office/drawing/2014/main" id="{AB8BA354-1B4C-B46C-3443-9BF9BC963646}"/>
                  </a:ext>
                </a:extLst>
              </p:cNvPr>
              <p:cNvSpPr txBox="1"/>
              <p:nvPr/>
            </p:nvSpPr>
            <p:spPr>
              <a:xfrm>
                <a:off x="2233801" y="2438042"/>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8" name="TextBox 23">
                <a:extLst>
                  <a:ext uri="{FF2B5EF4-FFF2-40B4-BE49-F238E27FC236}">
                    <a16:creationId xmlns:a16="http://schemas.microsoft.com/office/drawing/2014/main" id="{AB8BA354-1B4C-B46C-3443-9BF9BC963646}"/>
                  </a:ext>
                </a:extLst>
              </p:cNvPr>
              <p:cNvSpPr txBox="1">
                <a:spLocks noRot="1" noChangeAspect="1" noMove="1" noResize="1" noEditPoints="1" noAdjustHandles="1" noChangeArrowheads="1" noChangeShapeType="1" noTextEdit="1"/>
              </p:cNvSpPr>
              <p:nvPr/>
            </p:nvSpPr>
            <p:spPr>
              <a:xfrm>
                <a:off x="2233801" y="2438042"/>
                <a:ext cx="574446" cy="307777"/>
              </a:xfrm>
              <a:prstGeom prst="rect">
                <a:avLst/>
              </a:prstGeom>
              <a:blipFill>
                <a:blip r:embed="rId15"/>
                <a:stretch>
                  <a:fillRect l="-11000" r="-8000" b="-5455"/>
                </a:stretch>
              </a:blipFill>
              <a:ln w="28575">
                <a:solidFill>
                  <a:srgbClr val="00CC00"/>
                </a:solidFill>
              </a:ln>
            </p:spPr>
            <p:txBody>
              <a:bodyPr/>
              <a:lstStyle/>
              <a:p>
                <a:r>
                  <a:rPr lang="en-US">
                    <a:noFill/>
                  </a:rPr>
                  <a:t> </a:t>
                </a:r>
              </a:p>
            </p:txBody>
          </p:sp>
        </mc:Fallback>
      </mc:AlternateContent>
    </p:spTree>
    <p:extLst>
      <p:ext uri="{BB962C8B-B14F-4D97-AF65-F5344CB8AC3E}">
        <p14:creationId xmlns:p14="http://schemas.microsoft.com/office/powerpoint/2010/main" val="386142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5</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4484051" y="2458406"/>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4484051" y="2458406"/>
                <a:ext cx="443263" cy="307777"/>
              </a:xfrm>
              <a:prstGeom prst="rect">
                <a:avLst/>
              </a:prstGeom>
              <a:blipFill>
                <a:blip r:embed="rId4"/>
                <a:stretch>
                  <a:fillRect l="-20833" r="-31944" b="-980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4462036" y="643181"/>
            <a:ext cx="0" cy="1708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2020310" y="1913702"/>
            <a:ext cx="1331972" cy="1286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2424278" y="2092934"/>
            <a:ext cx="0" cy="9279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2424278" y="1975949"/>
            <a:ext cx="542670" cy="4190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2424278" y="2755859"/>
            <a:ext cx="595393" cy="370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2762630" y="3068301"/>
            <a:ext cx="257040" cy="57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2888476" y="2920563"/>
            <a:ext cx="142339" cy="2045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895176" y="4149498"/>
            <a:ext cx="0" cy="2243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1839070" y="2592330"/>
            <a:ext cx="569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2785038" y="4450129"/>
            <a:ext cx="496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2913373" y="4545758"/>
            <a:ext cx="256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2981576" y="4639201"/>
            <a:ext cx="123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a:off x="886471" y="4373800"/>
            <a:ext cx="3575565"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2955957" y="667418"/>
            <a:ext cx="1529956"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2329247" y="1153717"/>
            <a:ext cx="1328396" cy="330996"/>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4110944" y="2363682"/>
            <a:ext cx="6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4263183" y="2458406"/>
            <a:ext cx="414419"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4467094" y="2458406"/>
            <a:ext cx="0" cy="1906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E84F4079-E34D-ED43-29EB-F9C1DCECC276}"/>
                  </a:ext>
                </a:extLst>
              </p:cNvPr>
              <p:cNvSpPr txBox="1"/>
              <p:nvPr/>
            </p:nvSpPr>
            <p:spPr>
              <a:xfrm>
                <a:off x="3218736" y="1090772"/>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27" name="TextBox 24">
                <a:extLst>
                  <a:ext uri="{FF2B5EF4-FFF2-40B4-BE49-F238E27FC236}">
                    <a16:creationId xmlns:a16="http://schemas.microsoft.com/office/drawing/2014/main" id="{E84F4079-E34D-ED43-29EB-F9C1DCECC276}"/>
                  </a:ext>
                </a:extLst>
              </p:cNvPr>
              <p:cNvSpPr txBox="1">
                <a:spLocks noRot="1" noChangeAspect="1" noMove="1" noResize="1" noEditPoints="1" noAdjustHandles="1" noChangeArrowheads="1" noChangeShapeType="1" noTextEdit="1"/>
              </p:cNvSpPr>
              <p:nvPr/>
            </p:nvSpPr>
            <p:spPr>
              <a:xfrm>
                <a:off x="3218736" y="1090772"/>
                <a:ext cx="443263" cy="307777"/>
              </a:xfrm>
              <a:prstGeom prst="rect">
                <a:avLst/>
              </a:prstGeom>
              <a:blipFill>
                <a:blip r:embed="rId5"/>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5">
                <a:extLst>
                  <a:ext uri="{FF2B5EF4-FFF2-40B4-BE49-F238E27FC236}">
                    <a16:creationId xmlns:a16="http://schemas.microsoft.com/office/drawing/2014/main" id="{BF8A4A36-43F2-1D1B-BFCC-0EC733CEB4F4}"/>
                  </a:ext>
                </a:extLst>
              </p:cNvPr>
              <p:cNvSpPr txBox="1"/>
              <p:nvPr/>
            </p:nvSpPr>
            <p:spPr>
              <a:xfrm>
                <a:off x="3822740" y="1630446"/>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𝑜</m:t>
                          </m:r>
                        </m:sub>
                      </m:sSub>
                    </m:oMath>
                  </m:oMathPara>
                </a14:m>
                <a:endParaRPr lang="en-US" sz="2000" dirty="0"/>
              </a:p>
            </p:txBody>
          </p:sp>
        </mc:Choice>
        <mc:Fallback xmlns="">
          <p:sp>
            <p:nvSpPr>
              <p:cNvPr id="28" name="TextBox 25">
                <a:extLst>
                  <a:ext uri="{FF2B5EF4-FFF2-40B4-BE49-F238E27FC236}">
                    <a16:creationId xmlns:a16="http://schemas.microsoft.com/office/drawing/2014/main" id="{BF8A4A36-43F2-1D1B-BFCC-0EC733CEB4F4}"/>
                  </a:ext>
                </a:extLst>
              </p:cNvPr>
              <p:cNvSpPr txBox="1">
                <a:spLocks noRot="1" noChangeAspect="1" noMove="1" noResize="1" noEditPoints="1" noAdjustHandles="1" noChangeArrowheads="1" noChangeShapeType="1" noTextEdit="1"/>
              </p:cNvSpPr>
              <p:nvPr/>
            </p:nvSpPr>
            <p:spPr>
              <a:xfrm>
                <a:off x="3822740" y="1630446"/>
                <a:ext cx="443263" cy="307777"/>
              </a:xfrm>
              <a:prstGeom prst="rect">
                <a:avLst/>
              </a:prstGeom>
              <a:blipFill>
                <a:blip r:embed="rId6"/>
                <a:stretch>
                  <a:fillRect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6">
                <a:extLst>
                  <a:ext uri="{FF2B5EF4-FFF2-40B4-BE49-F238E27FC236}">
                    <a16:creationId xmlns:a16="http://schemas.microsoft.com/office/drawing/2014/main" id="{21845ED9-5AEB-2885-8C44-86B6CE74A9C2}"/>
                  </a:ext>
                </a:extLst>
              </p:cNvPr>
              <p:cNvSpPr txBox="1"/>
              <p:nvPr/>
            </p:nvSpPr>
            <p:spPr>
              <a:xfrm>
                <a:off x="1794157" y="2828375"/>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𝐵𝐸</m:t>
                          </m:r>
                        </m:sub>
                      </m:sSub>
                    </m:oMath>
                  </m:oMathPara>
                </a14:m>
                <a:endParaRPr lang="en-US" sz="2000" dirty="0"/>
              </a:p>
            </p:txBody>
          </p:sp>
        </mc:Choice>
        <mc:Fallback xmlns="">
          <p:sp>
            <p:nvSpPr>
              <p:cNvPr id="29" name="TextBox 26">
                <a:extLst>
                  <a:ext uri="{FF2B5EF4-FFF2-40B4-BE49-F238E27FC236}">
                    <a16:creationId xmlns:a16="http://schemas.microsoft.com/office/drawing/2014/main" id="{21845ED9-5AEB-2885-8C44-86B6CE74A9C2}"/>
                  </a:ext>
                </a:extLst>
              </p:cNvPr>
              <p:cNvSpPr txBox="1">
                <a:spLocks noRot="1" noChangeAspect="1" noMove="1" noResize="1" noEditPoints="1" noAdjustHandles="1" noChangeArrowheads="1" noChangeShapeType="1" noTextEdit="1"/>
              </p:cNvSpPr>
              <p:nvPr/>
            </p:nvSpPr>
            <p:spPr>
              <a:xfrm>
                <a:off x="1794157" y="2828375"/>
                <a:ext cx="443263" cy="307777"/>
              </a:xfrm>
              <a:prstGeom prst="rect">
                <a:avLst/>
              </a:prstGeom>
              <a:blipFill>
                <a:blip r:embed="rId7"/>
                <a:stretch>
                  <a:fillRect l="-12329" r="-547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1436586" y="2614298"/>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1436586" y="2614298"/>
                <a:ext cx="443263" cy="307777"/>
              </a:xfrm>
              <a:prstGeom prst="rect">
                <a:avLst/>
              </a:prstGeom>
              <a:blipFill>
                <a:blip r:embed="rId8"/>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2009165" y="3112851"/>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2009165" y="3112851"/>
                <a:ext cx="443263" cy="307777"/>
              </a:xfrm>
              <a:prstGeom prst="rect">
                <a:avLst/>
              </a:prstGeom>
              <a:blipFill>
                <a:blip r:embed="rId9"/>
                <a:stretch>
                  <a:fillRect/>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258703" y="1773172"/>
            <a:ext cx="1328396" cy="350514"/>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879486" y="2594707"/>
            <a:ext cx="964676" cy="4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885383" y="655305"/>
            <a:ext cx="21342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886471" y="651902"/>
            <a:ext cx="0" cy="845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2956082" y="1832360"/>
            <a:ext cx="4281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3485476" y="1675523"/>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3409276" y="1675523"/>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3485119" y="1826389"/>
            <a:ext cx="372348" cy="1017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262832" y="3327495"/>
            <a:ext cx="1328396" cy="350514"/>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2402295" y="3609212"/>
            <a:ext cx="1328396" cy="350514"/>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886471" y="2607452"/>
            <a:ext cx="0" cy="3218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115">
                <a:extLst>
                  <a:ext uri="{FF2B5EF4-FFF2-40B4-BE49-F238E27FC236}">
                    <a16:creationId xmlns:a16="http://schemas.microsoft.com/office/drawing/2014/main" id="{71AB5A49-35F2-58CC-4191-EE2C3A3E28BB}"/>
                  </a:ext>
                </a:extLst>
              </p:cNvPr>
              <p:cNvSpPr txBox="1"/>
              <p:nvPr/>
            </p:nvSpPr>
            <p:spPr>
              <a:xfrm>
                <a:off x="2473981" y="3702314"/>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oMath>
                  </m:oMathPara>
                </a14:m>
                <a:endParaRPr lang="en-US" sz="2000" dirty="0"/>
              </a:p>
            </p:txBody>
          </p:sp>
        </mc:Choice>
        <mc:Fallback xmlns="">
          <p:sp>
            <p:nvSpPr>
              <p:cNvPr id="54" name="TextBox 115">
                <a:extLst>
                  <a:ext uri="{FF2B5EF4-FFF2-40B4-BE49-F238E27FC236}">
                    <a16:creationId xmlns:a16="http://schemas.microsoft.com/office/drawing/2014/main" id="{71AB5A49-35F2-58CC-4191-EE2C3A3E28BB}"/>
                  </a:ext>
                </a:extLst>
              </p:cNvPr>
              <p:cNvSpPr txBox="1">
                <a:spLocks noRot="1" noChangeAspect="1" noMove="1" noResize="1" noEditPoints="1" noAdjustHandles="1" noChangeArrowheads="1" noChangeShapeType="1" noTextEdit="1"/>
              </p:cNvSpPr>
              <p:nvPr/>
            </p:nvSpPr>
            <p:spPr>
              <a:xfrm>
                <a:off x="2473981" y="3702314"/>
                <a:ext cx="443263" cy="307777"/>
              </a:xfrm>
              <a:prstGeom prst="rect">
                <a:avLst/>
              </a:prstGeom>
              <a:blipFill>
                <a:blip r:embed="rId10"/>
                <a:stretch>
                  <a:fillRect l="-411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3487676" y="1470349"/>
                <a:ext cx="327462"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3487676" y="1470349"/>
                <a:ext cx="327462" cy="307777"/>
              </a:xfrm>
              <a:prstGeom prst="rect">
                <a:avLst/>
              </a:prstGeom>
              <a:blipFill>
                <a:blip r:embed="rId11"/>
                <a:stretch>
                  <a:fillRect l="-14815" r="-7407"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41">
                <a:extLst>
                  <a:ext uri="{FF2B5EF4-FFF2-40B4-BE49-F238E27FC236}">
                    <a16:creationId xmlns:a16="http://schemas.microsoft.com/office/drawing/2014/main" id="{3273A9D4-76D3-4FD1-70A1-776FDC290477}"/>
                  </a:ext>
                </a:extLst>
              </p:cNvPr>
              <p:cNvSpPr txBox="1"/>
              <p:nvPr/>
            </p:nvSpPr>
            <p:spPr>
              <a:xfrm>
                <a:off x="4769065" y="360764"/>
                <a:ext cx="3889050" cy="150098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b="1" dirty="0">
                    <a:solidFill>
                      <a:srgbClr val="0000FF"/>
                    </a:solidFill>
                  </a:rPr>
                  <a:t>The base emitter (</a:t>
                </a:r>
                <a14:m>
                  <m:oMath xmlns:m="http://schemas.openxmlformats.org/officeDocument/2006/math">
                    <m:sSub>
                      <m:sSub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𝑉</m:t>
                        </m:r>
                      </m:e>
                      <m:sub>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𝐵𝐸</m:t>
                        </m:r>
                      </m:sub>
                    </m:sSub>
                  </m:oMath>
                </a14:m>
                <a:r>
                  <a:rPr lang="en-US" sz="1800" b="1" dirty="0">
                    <a:solidFill>
                      <a:srgbClr val="0000FF"/>
                    </a:solidFill>
                  </a:rPr>
                  <a:t>) voltage difference will always be at </a:t>
                </a:r>
                <a:r>
                  <a:rPr lang="en-US" sz="1800" b="1" dirty="0">
                    <a:solidFill>
                      <a:srgbClr val="00CC00"/>
                    </a:solidFill>
                  </a:rPr>
                  <a:t>0.6 V</a:t>
                </a:r>
              </a:p>
              <a:p>
                <a:pPr algn="just"/>
                <a:endParaRPr lang="en-US" sz="1800" b="1" dirty="0">
                  <a:solidFill>
                    <a:srgbClr val="0000FF"/>
                  </a:solidFill>
                </a:endParaRPr>
              </a:p>
              <a:p>
                <a:pPr algn="just"/>
                <a:r>
                  <a:rPr lang="en-US" sz="1800" b="1" dirty="0">
                    <a:solidFill>
                      <a:srgbClr val="0000FF"/>
                    </a:solidFill>
                  </a:rPr>
                  <a:t>Hence the voltage at the emitter would be </a:t>
                </a:r>
                <a:r>
                  <a:rPr lang="en-US" sz="1800" b="1" dirty="0">
                    <a:solidFill>
                      <a:srgbClr val="00CC00"/>
                    </a:solidFill>
                  </a:rPr>
                  <a:t>6.9 V</a:t>
                </a:r>
              </a:p>
            </p:txBody>
          </p:sp>
        </mc:Choice>
        <mc:Fallback xmlns="">
          <p:sp>
            <p:nvSpPr>
              <p:cNvPr id="100" name="TextBox 41">
                <a:extLst>
                  <a:ext uri="{FF2B5EF4-FFF2-40B4-BE49-F238E27FC236}">
                    <a16:creationId xmlns:a16="http://schemas.microsoft.com/office/drawing/2014/main" id="{3273A9D4-76D3-4FD1-70A1-776FDC290477}"/>
                  </a:ext>
                </a:extLst>
              </p:cNvPr>
              <p:cNvSpPr txBox="1">
                <a:spLocks noRot="1" noChangeAspect="1" noMove="1" noResize="1" noEditPoints="1" noAdjustHandles="1" noChangeArrowheads="1" noChangeShapeType="1" noTextEdit="1"/>
              </p:cNvSpPr>
              <p:nvPr/>
            </p:nvSpPr>
            <p:spPr>
              <a:xfrm>
                <a:off x="4769065" y="360764"/>
                <a:ext cx="3889050" cy="1500988"/>
              </a:xfrm>
              <a:prstGeom prst="rect">
                <a:avLst/>
              </a:prstGeom>
              <a:blipFill>
                <a:blip r:embed="rId12"/>
                <a:stretch>
                  <a:fillRect l="-1254" t="-407" r="-1411" b="-5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a:off x="41025" y="1156900"/>
                <a:ext cx="867335" cy="60843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a:off x="41025" y="1156900"/>
                <a:ext cx="867335" cy="608436"/>
              </a:xfrm>
              <a:prstGeom prst="rect">
                <a:avLst/>
              </a:prstGeom>
              <a:blipFill>
                <a:blip r:embed="rId13"/>
                <a:stretch>
                  <a:fillRect l="-9859" r="-9859"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ABCF84C9-5AD2-F9EB-573B-CFB1C1DFAD8E}"/>
                  </a:ext>
                </a:extLst>
              </p:cNvPr>
              <p:cNvSpPr txBox="1"/>
              <p:nvPr/>
            </p:nvSpPr>
            <p:spPr>
              <a:xfrm>
                <a:off x="19178" y="3463261"/>
                <a:ext cx="713599" cy="60843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55" name="TextBox 22">
                <a:extLst>
                  <a:ext uri="{FF2B5EF4-FFF2-40B4-BE49-F238E27FC236}">
                    <a16:creationId xmlns:a16="http://schemas.microsoft.com/office/drawing/2014/main" id="{ABCF84C9-5AD2-F9EB-573B-CFB1C1DFAD8E}"/>
                  </a:ext>
                </a:extLst>
              </p:cNvPr>
              <p:cNvSpPr txBox="1">
                <a:spLocks noRot="1" noChangeAspect="1" noMove="1" noResize="1" noEditPoints="1" noAdjustHandles="1" noChangeArrowheads="1" noChangeShapeType="1" noTextEdit="1"/>
              </p:cNvSpPr>
              <p:nvPr/>
            </p:nvSpPr>
            <p:spPr>
              <a:xfrm>
                <a:off x="19178" y="3463261"/>
                <a:ext cx="713599" cy="608436"/>
              </a:xfrm>
              <a:prstGeom prst="rect">
                <a:avLst/>
              </a:prstGeom>
              <a:blipFill>
                <a:blip r:embed="rId14"/>
                <a:stretch>
                  <a:fillRect l="-11966" r="-33333"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0F51C477-3A05-536C-2EA7-724B4BB7B91B}"/>
                  </a:ext>
                </a:extLst>
              </p:cNvPr>
              <p:cNvSpPr txBox="1"/>
              <p:nvPr/>
            </p:nvSpPr>
            <p:spPr>
              <a:xfrm>
                <a:off x="236082" y="2460410"/>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7" name="TextBox 23">
                <a:extLst>
                  <a:ext uri="{FF2B5EF4-FFF2-40B4-BE49-F238E27FC236}">
                    <a16:creationId xmlns:a16="http://schemas.microsoft.com/office/drawing/2014/main" id="{0F51C477-3A05-536C-2EA7-724B4BB7B91B}"/>
                  </a:ext>
                </a:extLst>
              </p:cNvPr>
              <p:cNvSpPr txBox="1">
                <a:spLocks noRot="1" noChangeAspect="1" noMove="1" noResize="1" noEditPoints="1" noAdjustHandles="1" noChangeArrowheads="1" noChangeShapeType="1" noTextEdit="1"/>
              </p:cNvSpPr>
              <p:nvPr/>
            </p:nvSpPr>
            <p:spPr>
              <a:xfrm>
                <a:off x="236082" y="2460410"/>
                <a:ext cx="574446" cy="307777"/>
              </a:xfrm>
              <a:prstGeom prst="rect">
                <a:avLst/>
              </a:prstGeom>
              <a:blipFill>
                <a:blip r:embed="rId15"/>
                <a:stretch>
                  <a:fillRect l="-12121" r="-8081" b="-545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23">
                <a:extLst>
                  <a:ext uri="{FF2B5EF4-FFF2-40B4-BE49-F238E27FC236}">
                    <a16:creationId xmlns:a16="http://schemas.microsoft.com/office/drawing/2014/main" id="{AB8BA354-1B4C-B46C-3443-9BF9BC963646}"/>
                  </a:ext>
                </a:extLst>
              </p:cNvPr>
              <p:cNvSpPr txBox="1"/>
              <p:nvPr/>
            </p:nvSpPr>
            <p:spPr>
              <a:xfrm>
                <a:off x="1382736" y="2250994"/>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8" name="TextBox 23">
                <a:extLst>
                  <a:ext uri="{FF2B5EF4-FFF2-40B4-BE49-F238E27FC236}">
                    <a16:creationId xmlns:a16="http://schemas.microsoft.com/office/drawing/2014/main" id="{AB8BA354-1B4C-B46C-3443-9BF9BC963646}"/>
                  </a:ext>
                </a:extLst>
              </p:cNvPr>
              <p:cNvSpPr txBox="1">
                <a:spLocks noRot="1" noChangeAspect="1" noMove="1" noResize="1" noEditPoints="1" noAdjustHandles="1" noChangeArrowheads="1" noChangeShapeType="1" noTextEdit="1"/>
              </p:cNvSpPr>
              <p:nvPr/>
            </p:nvSpPr>
            <p:spPr>
              <a:xfrm>
                <a:off x="1382736" y="2250994"/>
                <a:ext cx="574446" cy="307777"/>
              </a:xfrm>
              <a:prstGeom prst="rect">
                <a:avLst/>
              </a:prstGeom>
              <a:blipFill>
                <a:blip r:embed="rId16"/>
                <a:stretch>
                  <a:fillRect l="-12121" r="-8081"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23">
                <a:extLst>
                  <a:ext uri="{FF2B5EF4-FFF2-40B4-BE49-F238E27FC236}">
                    <a16:creationId xmlns:a16="http://schemas.microsoft.com/office/drawing/2014/main" id="{C4C9B2F5-8234-F376-1C77-37C1A867981C}"/>
                  </a:ext>
                </a:extLst>
              </p:cNvPr>
              <p:cNvSpPr txBox="1"/>
              <p:nvPr/>
            </p:nvSpPr>
            <p:spPr>
              <a:xfrm>
                <a:off x="3122053" y="3057621"/>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6.9 </m:t>
                      </m:r>
                      <m:r>
                        <a:rPr lang="en-US" sz="2000" b="0" i="1" smtClean="0">
                          <a:latin typeface="Cambria Math" panose="02040503050406030204" pitchFamily="18" charset="0"/>
                        </a:rPr>
                        <m:t>𝑉</m:t>
                      </m:r>
                    </m:oMath>
                  </m:oMathPara>
                </a14:m>
                <a:endParaRPr lang="en-US" sz="2000" dirty="0"/>
              </a:p>
            </p:txBody>
          </p:sp>
        </mc:Choice>
        <mc:Fallback xmlns="">
          <p:sp>
            <p:nvSpPr>
              <p:cNvPr id="2" name="TextBox 23">
                <a:extLst>
                  <a:ext uri="{FF2B5EF4-FFF2-40B4-BE49-F238E27FC236}">
                    <a16:creationId xmlns:a16="http://schemas.microsoft.com/office/drawing/2014/main" id="{C4C9B2F5-8234-F376-1C77-37C1A867981C}"/>
                  </a:ext>
                </a:extLst>
              </p:cNvPr>
              <p:cNvSpPr txBox="1">
                <a:spLocks noRot="1" noChangeAspect="1" noMove="1" noResize="1" noEditPoints="1" noAdjustHandles="1" noChangeArrowheads="1" noChangeShapeType="1" noTextEdit="1"/>
              </p:cNvSpPr>
              <p:nvPr/>
            </p:nvSpPr>
            <p:spPr>
              <a:xfrm>
                <a:off x="3122053" y="3057621"/>
                <a:ext cx="574446" cy="307777"/>
              </a:xfrm>
              <a:prstGeom prst="rect">
                <a:avLst/>
              </a:prstGeom>
              <a:blipFill>
                <a:blip r:embed="rId17"/>
                <a:stretch>
                  <a:fillRect l="-11111" r="-9091" b="-3636"/>
                </a:stretch>
              </a:blipFill>
              <a:ln w="28575">
                <a:solidFill>
                  <a:srgbClr val="00CC00"/>
                </a:solidFill>
              </a:ln>
            </p:spPr>
            <p:txBody>
              <a:bodyPr/>
              <a:lstStyle/>
              <a:p>
                <a:r>
                  <a:rPr lang="en-US">
                    <a:noFill/>
                  </a:rPr>
                  <a:t> </a:t>
                </a:r>
              </a:p>
            </p:txBody>
          </p:sp>
        </mc:Fallback>
      </mc:AlternateContent>
      <p:grpSp>
        <p:nvGrpSpPr>
          <p:cNvPr id="109" name="Group 108">
            <a:extLst>
              <a:ext uri="{FF2B5EF4-FFF2-40B4-BE49-F238E27FC236}">
                <a16:creationId xmlns:a16="http://schemas.microsoft.com/office/drawing/2014/main" id="{0DBCD486-AABF-4EC5-F0A9-8F3E92C0FA9E}"/>
              </a:ext>
            </a:extLst>
          </p:cNvPr>
          <p:cNvGrpSpPr/>
          <p:nvPr/>
        </p:nvGrpSpPr>
        <p:grpSpPr>
          <a:xfrm>
            <a:off x="5032356" y="1859689"/>
            <a:ext cx="3753167" cy="3139166"/>
            <a:chOff x="7876680" y="1484447"/>
            <a:chExt cx="4587861" cy="3139166"/>
          </a:xfrm>
        </p:grpSpPr>
        <p:cxnSp>
          <p:nvCxnSpPr>
            <p:cNvPr id="26" name="Straight Connector 25">
              <a:extLst>
                <a:ext uri="{FF2B5EF4-FFF2-40B4-BE49-F238E27FC236}">
                  <a16:creationId xmlns:a16="http://schemas.microsoft.com/office/drawing/2014/main" id="{78BE9836-C002-2C6A-B355-13E68BCA535C}"/>
                </a:ext>
              </a:extLst>
            </p:cNvPr>
            <p:cNvCxnSpPr>
              <a:cxnSpLocks/>
            </p:cNvCxnSpPr>
            <p:nvPr/>
          </p:nvCxnSpPr>
          <p:spPr>
            <a:xfrm flipH="1" flipV="1">
              <a:off x="8926817" y="1484447"/>
              <a:ext cx="7882" cy="2879834"/>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69A410-81D6-9AF4-1FEB-59678D001E84}"/>
                </a:ext>
              </a:extLst>
            </p:cNvPr>
            <p:cNvCxnSpPr>
              <a:cxnSpLocks/>
            </p:cNvCxnSpPr>
            <p:nvPr/>
          </p:nvCxnSpPr>
          <p:spPr>
            <a:xfrm>
              <a:off x="8926817" y="4364281"/>
              <a:ext cx="2808890" cy="0"/>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C5C9BFFA-C04F-027D-8AF2-3AFDE18CADE3}"/>
                </a:ext>
              </a:extLst>
            </p:cNvPr>
            <p:cNvSpPr/>
            <p:nvPr/>
          </p:nvSpPr>
          <p:spPr>
            <a:xfrm>
              <a:off x="9264662" y="2018353"/>
              <a:ext cx="2717327" cy="2338046"/>
            </a:xfrm>
            <a:custGeom>
              <a:avLst/>
              <a:gdLst>
                <a:gd name="connsiteX0" fmla="*/ 0 w 2144110"/>
                <a:gd name="connsiteY0" fmla="*/ 2333296 h 2338046"/>
                <a:gd name="connsiteX1" fmla="*/ 1481959 w 2144110"/>
                <a:gd name="connsiteY1" fmla="*/ 1970689 h 2338046"/>
                <a:gd name="connsiteX2" fmla="*/ 2144110 w 2144110"/>
                <a:gd name="connsiteY2" fmla="*/ 0 h 2338046"/>
              </a:gdLst>
              <a:ahLst/>
              <a:cxnLst>
                <a:cxn ang="0">
                  <a:pos x="connsiteX0" y="connsiteY0"/>
                </a:cxn>
                <a:cxn ang="0">
                  <a:pos x="connsiteX1" y="connsiteY1"/>
                </a:cxn>
                <a:cxn ang="0">
                  <a:pos x="connsiteX2" y="connsiteY2"/>
                </a:cxn>
              </a:cxnLst>
              <a:rect l="l" t="t" r="r" b="b"/>
              <a:pathLst>
                <a:path w="2144110" h="2338046">
                  <a:moveTo>
                    <a:pt x="0" y="2333296"/>
                  </a:moveTo>
                  <a:cubicBezTo>
                    <a:pt x="562303" y="2346434"/>
                    <a:pt x="1124607" y="2359572"/>
                    <a:pt x="1481959" y="1970689"/>
                  </a:cubicBezTo>
                  <a:cubicBezTo>
                    <a:pt x="1839311" y="1581806"/>
                    <a:pt x="1991710" y="790903"/>
                    <a:pt x="2144110"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FF"/>
                </a:solidFill>
              </a:endParaRPr>
            </a:p>
          </p:txBody>
        </p:sp>
        <p:cxnSp>
          <p:nvCxnSpPr>
            <p:cNvPr id="42" name="Straight Connector 41">
              <a:extLst>
                <a:ext uri="{FF2B5EF4-FFF2-40B4-BE49-F238E27FC236}">
                  <a16:creationId xmlns:a16="http://schemas.microsoft.com/office/drawing/2014/main" id="{A923DBBA-78F4-A0F5-16B2-EC7E560363AD}"/>
                </a:ext>
              </a:extLst>
            </p:cNvPr>
            <p:cNvCxnSpPr/>
            <p:nvPr/>
          </p:nvCxnSpPr>
          <p:spPr>
            <a:xfrm>
              <a:off x="8937731" y="3746799"/>
              <a:ext cx="75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AAE8600-8C4A-A1D0-0E0C-9D1D8E7DFFFE}"/>
                </a:ext>
              </a:extLst>
            </p:cNvPr>
            <p:cNvCxnSpPr/>
            <p:nvPr/>
          </p:nvCxnSpPr>
          <p:spPr>
            <a:xfrm>
              <a:off x="8937730" y="3087528"/>
              <a:ext cx="75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2AA3A1E-FB5B-6B68-C6BE-9A73F92D0713}"/>
                </a:ext>
              </a:extLst>
            </p:cNvPr>
            <p:cNvCxnSpPr/>
            <p:nvPr/>
          </p:nvCxnSpPr>
          <p:spPr>
            <a:xfrm>
              <a:off x="8930960" y="2448772"/>
              <a:ext cx="75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75B55AE-B2C1-988F-F3FD-A5953754BC37}"/>
                </a:ext>
              </a:extLst>
            </p:cNvPr>
            <p:cNvCxnSpPr>
              <a:cxnSpLocks/>
            </p:cNvCxnSpPr>
            <p:nvPr/>
          </p:nvCxnSpPr>
          <p:spPr>
            <a:xfrm flipH="1" flipV="1">
              <a:off x="9687504" y="4285452"/>
              <a:ext cx="2628" cy="840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39EF59-F953-EDF8-6B72-E3A66CA7DD0D}"/>
                </a:ext>
              </a:extLst>
            </p:cNvPr>
            <p:cNvCxnSpPr>
              <a:cxnSpLocks/>
            </p:cNvCxnSpPr>
            <p:nvPr/>
          </p:nvCxnSpPr>
          <p:spPr>
            <a:xfrm flipH="1" flipV="1">
              <a:off x="10538036" y="4272313"/>
              <a:ext cx="2628" cy="84083"/>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CB487EE-405F-4CE4-5A29-E66A9A1DBFD6}"/>
                    </a:ext>
                  </a:extLst>
                </p:cNvPr>
                <p:cNvSpPr txBox="1"/>
                <p:nvPr/>
              </p:nvSpPr>
              <p:spPr>
                <a:xfrm rot="16200000">
                  <a:off x="7636102" y="2746009"/>
                  <a:ext cx="758156" cy="276999"/>
                </a:xfrm>
                <a:prstGeom prst="rect">
                  <a:avLst/>
                </a:prstGeom>
                <a:noFill/>
              </p:spPr>
              <p:txBody>
                <a:bodyPr wrap="none" lIns="0" tIns="0" rIns="0" bIns="0" rtlCol="0">
                  <a:spAutoFit/>
                </a:bodyPr>
                <a:lstStyle/>
                <a:p>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𝑰</m:t>
                          </m:r>
                        </m:e>
                        <m:sub>
                          <m:r>
                            <a:rPr lang="en-US" sz="1800" b="1" i="1" smtClean="0">
                              <a:latin typeface="Cambria Math" panose="02040503050406030204" pitchFamily="18" charset="0"/>
                            </a:rPr>
                            <m:t>𝑩</m:t>
                          </m:r>
                        </m:sub>
                      </m:sSub>
                    </m:oMath>
                  </a14:m>
                  <a:r>
                    <a:rPr lang="en-US" sz="1800" b="1" dirty="0"/>
                    <a:t>(mA)</a:t>
                  </a:r>
                </a:p>
              </p:txBody>
            </p:sp>
          </mc:Choice>
          <mc:Fallback xmlns="">
            <p:sp>
              <p:nvSpPr>
                <p:cNvPr id="56" name="TextBox 55">
                  <a:extLst>
                    <a:ext uri="{FF2B5EF4-FFF2-40B4-BE49-F238E27FC236}">
                      <a16:creationId xmlns:a16="http://schemas.microsoft.com/office/drawing/2014/main" id="{1CB487EE-405F-4CE4-5A29-E66A9A1DBFD6}"/>
                    </a:ext>
                  </a:extLst>
                </p:cNvPr>
                <p:cNvSpPr txBox="1">
                  <a:spLocks noRot="1" noChangeAspect="1" noMove="1" noResize="1" noEditPoints="1" noAdjustHandles="1" noChangeArrowheads="1" noChangeShapeType="1" noTextEdit="1"/>
                </p:cNvSpPr>
                <p:nvPr/>
              </p:nvSpPr>
              <p:spPr>
                <a:xfrm rot="16200000">
                  <a:off x="7636102" y="2746009"/>
                  <a:ext cx="758156" cy="276999"/>
                </a:xfrm>
                <a:prstGeom prst="rect">
                  <a:avLst/>
                </a:prstGeom>
                <a:blipFill>
                  <a:blip r:embed="rId18"/>
                  <a:stretch>
                    <a:fillRect l="-35135" t="-20968" r="-83784" b="-10484"/>
                  </a:stretch>
                </a:blipFill>
              </p:spPr>
              <p:txBody>
                <a:bodyPr/>
                <a:lstStyle/>
                <a:p>
                  <a:r>
                    <a:rPr lang="en-US">
                      <a:noFill/>
                    </a:rPr>
                    <a:t> </a:t>
                  </a:r>
                </a:p>
              </p:txBody>
            </p:sp>
          </mc:Fallback>
        </mc:AlternateContent>
        <p:cxnSp>
          <p:nvCxnSpPr>
            <p:cNvPr id="59" name="Straight Connector 58">
              <a:extLst>
                <a:ext uri="{FF2B5EF4-FFF2-40B4-BE49-F238E27FC236}">
                  <a16:creationId xmlns:a16="http://schemas.microsoft.com/office/drawing/2014/main" id="{40512026-913F-BA16-564A-0B2D5BD5990E}"/>
                </a:ext>
              </a:extLst>
            </p:cNvPr>
            <p:cNvCxnSpPr>
              <a:cxnSpLocks/>
            </p:cNvCxnSpPr>
            <p:nvPr/>
          </p:nvCxnSpPr>
          <p:spPr>
            <a:xfrm flipH="1" flipV="1">
              <a:off x="11338626" y="4286767"/>
              <a:ext cx="2628" cy="84083"/>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BB58C58-8A20-B674-0252-5350B631660B}"/>
                    </a:ext>
                  </a:extLst>
                </p:cNvPr>
                <p:cNvSpPr txBox="1"/>
                <p:nvPr/>
              </p:nvSpPr>
              <p:spPr>
                <a:xfrm>
                  <a:off x="8732208" y="4175854"/>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0" smtClean="0">
                            <a:latin typeface="Cambria Math" panose="02040503050406030204" pitchFamily="18" charset="0"/>
                          </a:rPr>
                          <m:t>0</m:t>
                        </m:r>
                      </m:oMath>
                    </m:oMathPara>
                  </a14:m>
                  <a:endParaRPr lang="en-US" sz="1800" dirty="0"/>
                </a:p>
              </p:txBody>
            </p:sp>
          </mc:Choice>
          <mc:Fallback xmlns="">
            <p:sp>
              <p:nvSpPr>
                <p:cNvPr id="60" name="TextBox 59">
                  <a:extLst>
                    <a:ext uri="{FF2B5EF4-FFF2-40B4-BE49-F238E27FC236}">
                      <a16:creationId xmlns:a16="http://schemas.microsoft.com/office/drawing/2014/main" id="{0BB58C58-8A20-B674-0252-5350B631660B}"/>
                    </a:ext>
                  </a:extLst>
                </p:cNvPr>
                <p:cNvSpPr txBox="1">
                  <a:spLocks noRot="1" noChangeAspect="1" noMove="1" noResize="1" noEditPoints="1" noAdjustHandles="1" noChangeArrowheads="1" noChangeShapeType="1" noTextEdit="1"/>
                </p:cNvSpPr>
                <p:nvPr/>
              </p:nvSpPr>
              <p:spPr>
                <a:xfrm>
                  <a:off x="8732208" y="4175854"/>
                  <a:ext cx="192360" cy="276999"/>
                </a:xfrm>
                <a:prstGeom prst="rect">
                  <a:avLst/>
                </a:prstGeom>
                <a:blipFill>
                  <a:blip r:embed="rId19"/>
                  <a:stretch>
                    <a:fillRect l="-42308" r="-42308"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FFAA6C2D-EAF7-38AF-D6A2-1691F19FC47D}"/>
                    </a:ext>
                  </a:extLst>
                </p:cNvPr>
                <p:cNvSpPr txBox="1"/>
                <p:nvPr/>
              </p:nvSpPr>
              <p:spPr>
                <a:xfrm>
                  <a:off x="8395913" y="3587405"/>
                  <a:ext cx="368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0" smtClean="0">
                            <a:latin typeface="Cambria Math" panose="02040503050406030204" pitchFamily="18" charset="0"/>
                          </a:rPr>
                          <m:t>0.1</m:t>
                        </m:r>
                      </m:oMath>
                    </m:oMathPara>
                  </a14:m>
                  <a:endParaRPr lang="en-US" sz="1800" dirty="0"/>
                </a:p>
              </p:txBody>
            </p:sp>
          </mc:Choice>
          <mc:Fallback xmlns="">
            <p:sp>
              <p:nvSpPr>
                <p:cNvPr id="94" name="TextBox 93">
                  <a:extLst>
                    <a:ext uri="{FF2B5EF4-FFF2-40B4-BE49-F238E27FC236}">
                      <a16:creationId xmlns:a16="http://schemas.microsoft.com/office/drawing/2014/main" id="{FFAA6C2D-EAF7-38AF-D6A2-1691F19FC47D}"/>
                    </a:ext>
                  </a:extLst>
                </p:cNvPr>
                <p:cNvSpPr txBox="1">
                  <a:spLocks noRot="1" noChangeAspect="1" noMove="1" noResize="1" noEditPoints="1" noAdjustHandles="1" noChangeArrowheads="1" noChangeShapeType="1" noTextEdit="1"/>
                </p:cNvSpPr>
                <p:nvPr/>
              </p:nvSpPr>
              <p:spPr>
                <a:xfrm>
                  <a:off x="8395913" y="3587405"/>
                  <a:ext cx="368691" cy="276999"/>
                </a:xfrm>
                <a:prstGeom prst="rect">
                  <a:avLst/>
                </a:prstGeom>
                <a:blipFill>
                  <a:blip r:embed="rId20"/>
                  <a:stretch>
                    <a:fillRect l="-26000" r="-28000"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B2FEE41F-3C6F-D776-A4E8-D0F4004CA21F}"/>
                    </a:ext>
                  </a:extLst>
                </p:cNvPr>
                <p:cNvSpPr txBox="1"/>
                <p:nvPr/>
              </p:nvSpPr>
              <p:spPr>
                <a:xfrm>
                  <a:off x="8395913" y="2941101"/>
                  <a:ext cx="368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0" smtClean="0">
                            <a:latin typeface="Cambria Math" panose="02040503050406030204" pitchFamily="18" charset="0"/>
                          </a:rPr>
                          <m:t>0.2</m:t>
                        </m:r>
                      </m:oMath>
                    </m:oMathPara>
                  </a14:m>
                  <a:endParaRPr lang="en-US" sz="1800" dirty="0"/>
                </a:p>
              </p:txBody>
            </p:sp>
          </mc:Choice>
          <mc:Fallback xmlns="">
            <p:sp>
              <p:nvSpPr>
                <p:cNvPr id="95" name="TextBox 94">
                  <a:extLst>
                    <a:ext uri="{FF2B5EF4-FFF2-40B4-BE49-F238E27FC236}">
                      <a16:creationId xmlns:a16="http://schemas.microsoft.com/office/drawing/2014/main" id="{B2FEE41F-3C6F-D776-A4E8-D0F4004CA21F}"/>
                    </a:ext>
                  </a:extLst>
                </p:cNvPr>
                <p:cNvSpPr txBox="1">
                  <a:spLocks noRot="1" noChangeAspect="1" noMove="1" noResize="1" noEditPoints="1" noAdjustHandles="1" noChangeArrowheads="1" noChangeShapeType="1" noTextEdit="1"/>
                </p:cNvSpPr>
                <p:nvPr/>
              </p:nvSpPr>
              <p:spPr>
                <a:xfrm>
                  <a:off x="8395913" y="2941101"/>
                  <a:ext cx="368691" cy="276999"/>
                </a:xfrm>
                <a:prstGeom prst="rect">
                  <a:avLst/>
                </a:prstGeom>
                <a:blipFill>
                  <a:blip r:embed="rId21"/>
                  <a:stretch>
                    <a:fillRect l="-26000" r="-28000" b="-11111"/>
                  </a:stretch>
                </a:blipFill>
              </p:spPr>
              <p:txBody>
                <a:bodyPr/>
                <a:lstStyle/>
                <a:p>
                  <a:r>
                    <a:rPr lang="en-US">
                      <a:noFill/>
                    </a:rPr>
                    <a:t> </a:t>
                  </a:r>
                </a:p>
              </p:txBody>
            </p:sp>
          </mc:Fallback>
        </mc:AlternateContent>
        <p:cxnSp>
          <p:nvCxnSpPr>
            <p:cNvPr id="96" name="Straight Connector 95">
              <a:extLst>
                <a:ext uri="{FF2B5EF4-FFF2-40B4-BE49-F238E27FC236}">
                  <a16:creationId xmlns:a16="http://schemas.microsoft.com/office/drawing/2014/main" id="{F43B32A1-60E3-24FD-082A-CEE13531C7B6}"/>
                </a:ext>
              </a:extLst>
            </p:cNvPr>
            <p:cNvCxnSpPr/>
            <p:nvPr/>
          </p:nvCxnSpPr>
          <p:spPr>
            <a:xfrm>
              <a:off x="8924611" y="2445113"/>
              <a:ext cx="75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043E94C-4760-C199-EB1A-87EC1EE7EA47}"/>
                </a:ext>
              </a:extLst>
            </p:cNvPr>
            <p:cNvCxnSpPr/>
            <p:nvPr/>
          </p:nvCxnSpPr>
          <p:spPr>
            <a:xfrm>
              <a:off x="8924610" y="1785842"/>
              <a:ext cx="75799"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D7C36036-1849-C9D5-8876-84B907AE038D}"/>
                    </a:ext>
                  </a:extLst>
                </p:cNvPr>
                <p:cNvSpPr txBox="1"/>
                <p:nvPr/>
              </p:nvSpPr>
              <p:spPr>
                <a:xfrm>
                  <a:off x="8382793" y="2285719"/>
                  <a:ext cx="304571" cy="276999"/>
                </a:xfrm>
                <a:prstGeom prst="rect">
                  <a:avLst/>
                </a:prstGeom>
                <a:noFill/>
              </p:spPr>
              <p:txBody>
                <a:bodyPr wrap="none" lIns="0" tIns="0" rIns="0" bIns="0" rtlCol="0">
                  <a:spAutoFit/>
                </a:bodyPr>
                <a:lstStyle/>
                <a:p>
                  <a14:m>
                    <m:oMath xmlns:m="http://schemas.openxmlformats.org/officeDocument/2006/math">
                      <m:r>
                        <a:rPr lang="en-US" sz="1800" b="0" i="0" smtClean="0">
                          <a:latin typeface="Cambria Math" panose="02040503050406030204" pitchFamily="18" charset="0"/>
                        </a:rPr>
                        <m:t>0.</m:t>
                      </m:r>
                    </m:oMath>
                  </a14:m>
                  <a:r>
                    <a:rPr lang="en-US" sz="1800" dirty="0"/>
                    <a:t>3</a:t>
                  </a:r>
                </a:p>
              </p:txBody>
            </p:sp>
          </mc:Choice>
          <mc:Fallback xmlns="">
            <p:sp>
              <p:nvSpPr>
                <p:cNvPr id="98" name="TextBox 97">
                  <a:extLst>
                    <a:ext uri="{FF2B5EF4-FFF2-40B4-BE49-F238E27FC236}">
                      <a16:creationId xmlns:a16="http://schemas.microsoft.com/office/drawing/2014/main" id="{D7C36036-1849-C9D5-8876-84B907AE038D}"/>
                    </a:ext>
                  </a:extLst>
                </p:cNvPr>
                <p:cNvSpPr txBox="1">
                  <a:spLocks noRot="1" noChangeAspect="1" noMove="1" noResize="1" noEditPoints="1" noAdjustHandles="1" noChangeArrowheads="1" noChangeShapeType="1" noTextEdit="1"/>
                </p:cNvSpPr>
                <p:nvPr/>
              </p:nvSpPr>
              <p:spPr>
                <a:xfrm>
                  <a:off x="8382793" y="2285719"/>
                  <a:ext cx="304571" cy="276999"/>
                </a:xfrm>
                <a:prstGeom prst="rect">
                  <a:avLst/>
                </a:prstGeom>
                <a:blipFill>
                  <a:blip r:embed="rId22"/>
                  <a:stretch>
                    <a:fillRect l="-31707" t="-28889" r="-80488"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31B3264E-A716-422F-CD5A-C11CBD2EF4AB}"/>
                    </a:ext>
                  </a:extLst>
                </p:cNvPr>
                <p:cNvSpPr txBox="1"/>
                <p:nvPr/>
              </p:nvSpPr>
              <p:spPr>
                <a:xfrm>
                  <a:off x="8382793" y="1639415"/>
                  <a:ext cx="304571" cy="276999"/>
                </a:xfrm>
                <a:prstGeom prst="rect">
                  <a:avLst/>
                </a:prstGeom>
                <a:noFill/>
              </p:spPr>
              <p:txBody>
                <a:bodyPr wrap="none" lIns="0" tIns="0" rIns="0" bIns="0" rtlCol="0">
                  <a:spAutoFit/>
                </a:bodyPr>
                <a:lstStyle/>
                <a:p>
                  <a14:m>
                    <m:oMath xmlns:m="http://schemas.openxmlformats.org/officeDocument/2006/math">
                      <m:r>
                        <a:rPr lang="en-US" sz="1800" b="0" i="0" smtClean="0">
                          <a:latin typeface="Cambria Math" panose="02040503050406030204" pitchFamily="18" charset="0"/>
                        </a:rPr>
                        <m:t>0.</m:t>
                      </m:r>
                    </m:oMath>
                  </a14:m>
                  <a:r>
                    <a:rPr lang="en-US" sz="1800" dirty="0"/>
                    <a:t>4</a:t>
                  </a:r>
                </a:p>
              </p:txBody>
            </p:sp>
          </mc:Choice>
          <mc:Fallback xmlns="">
            <p:sp>
              <p:nvSpPr>
                <p:cNvPr id="99" name="TextBox 98">
                  <a:extLst>
                    <a:ext uri="{FF2B5EF4-FFF2-40B4-BE49-F238E27FC236}">
                      <a16:creationId xmlns:a16="http://schemas.microsoft.com/office/drawing/2014/main" id="{31B3264E-A716-422F-CD5A-C11CBD2EF4AB}"/>
                    </a:ext>
                  </a:extLst>
                </p:cNvPr>
                <p:cNvSpPr txBox="1">
                  <a:spLocks noRot="1" noChangeAspect="1" noMove="1" noResize="1" noEditPoints="1" noAdjustHandles="1" noChangeArrowheads="1" noChangeShapeType="1" noTextEdit="1"/>
                </p:cNvSpPr>
                <p:nvPr/>
              </p:nvSpPr>
              <p:spPr>
                <a:xfrm>
                  <a:off x="8382793" y="1639415"/>
                  <a:ext cx="304571" cy="276999"/>
                </a:xfrm>
                <a:prstGeom prst="rect">
                  <a:avLst/>
                </a:prstGeom>
                <a:blipFill>
                  <a:blip r:embed="rId23"/>
                  <a:stretch>
                    <a:fillRect l="-31707" t="-28261" r="-80488"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F98D266-9473-B2C4-1D89-54F93FFD4A85}"/>
                    </a:ext>
                  </a:extLst>
                </p:cNvPr>
                <p:cNvSpPr txBox="1"/>
                <p:nvPr/>
              </p:nvSpPr>
              <p:spPr>
                <a:xfrm>
                  <a:off x="9482381" y="4346062"/>
                  <a:ext cx="368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0" smtClean="0">
                            <a:latin typeface="Cambria Math" panose="02040503050406030204" pitchFamily="18" charset="0"/>
                          </a:rPr>
                          <m:t>0.2</m:t>
                        </m:r>
                      </m:oMath>
                    </m:oMathPara>
                  </a14:m>
                  <a:endParaRPr lang="en-US" sz="1800" dirty="0"/>
                </a:p>
              </p:txBody>
            </p:sp>
          </mc:Choice>
          <mc:Fallback xmlns="">
            <p:sp>
              <p:nvSpPr>
                <p:cNvPr id="101" name="TextBox 100">
                  <a:extLst>
                    <a:ext uri="{FF2B5EF4-FFF2-40B4-BE49-F238E27FC236}">
                      <a16:creationId xmlns:a16="http://schemas.microsoft.com/office/drawing/2014/main" id="{8F98D266-9473-B2C4-1D89-54F93FFD4A85}"/>
                    </a:ext>
                  </a:extLst>
                </p:cNvPr>
                <p:cNvSpPr txBox="1">
                  <a:spLocks noRot="1" noChangeAspect="1" noMove="1" noResize="1" noEditPoints="1" noAdjustHandles="1" noChangeArrowheads="1" noChangeShapeType="1" noTextEdit="1"/>
                </p:cNvSpPr>
                <p:nvPr/>
              </p:nvSpPr>
              <p:spPr>
                <a:xfrm>
                  <a:off x="9482381" y="4346062"/>
                  <a:ext cx="368691" cy="276999"/>
                </a:xfrm>
                <a:prstGeom prst="rect">
                  <a:avLst/>
                </a:prstGeom>
                <a:blipFill>
                  <a:blip r:embed="rId24"/>
                  <a:stretch>
                    <a:fillRect l="-28571" r="-28571"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ED4853C3-29B3-3CE2-87AC-8C687D800B58}"/>
                    </a:ext>
                  </a:extLst>
                </p:cNvPr>
                <p:cNvSpPr txBox="1"/>
                <p:nvPr/>
              </p:nvSpPr>
              <p:spPr>
                <a:xfrm>
                  <a:off x="10385750" y="4346614"/>
                  <a:ext cx="304571" cy="276999"/>
                </a:xfrm>
                <a:prstGeom prst="rect">
                  <a:avLst/>
                </a:prstGeom>
                <a:noFill/>
              </p:spPr>
              <p:txBody>
                <a:bodyPr wrap="none" lIns="0" tIns="0" rIns="0" bIns="0" rtlCol="0">
                  <a:spAutoFit/>
                </a:bodyPr>
                <a:lstStyle/>
                <a:p>
                  <a14:m>
                    <m:oMath xmlns:m="http://schemas.openxmlformats.org/officeDocument/2006/math">
                      <m:r>
                        <a:rPr lang="en-US" sz="1800" b="0" i="0" smtClean="0">
                          <a:latin typeface="Cambria Math" panose="02040503050406030204" pitchFamily="18" charset="0"/>
                        </a:rPr>
                        <m:t>0.</m:t>
                      </m:r>
                    </m:oMath>
                  </a14:m>
                  <a:r>
                    <a:rPr lang="en-US" sz="1800" dirty="0"/>
                    <a:t>4</a:t>
                  </a:r>
                </a:p>
              </p:txBody>
            </p:sp>
          </mc:Choice>
          <mc:Fallback xmlns="">
            <p:sp>
              <p:nvSpPr>
                <p:cNvPr id="102" name="TextBox 101">
                  <a:extLst>
                    <a:ext uri="{FF2B5EF4-FFF2-40B4-BE49-F238E27FC236}">
                      <a16:creationId xmlns:a16="http://schemas.microsoft.com/office/drawing/2014/main" id="{ED4853C3-29B3-3CE2-87AC-8C687D800B58}"/>
                    </a:ext>
                  </a:extLst>
                </p:cNvPr>
                <p:cNvSpPr txBox="1">
                  <a:spLocks noRot="1" noChangeAspect="1" noMove="1" noResize="1" noEditPoints="1" noAdjustHandles="1" noChangeArrowheads="1" noChangeShapeType="1" noTextEdit="1"/>
                </p:cNvSpPr>
                <p:nvPr/>
              </p:nvSpPr>
              <p:spPr>
                <a:xfrm>
                  <a:off x="10385750" y="4346614"/>
                  <a:ext cx="304571" cy="276999"/>
                </a:xfrm>
                <a:prstGeom prst="rect">
                  <a:avLst/>
                </a:prstGeom>
                <a:blipFill>
                  <a:blip r:embed="rId25"/>
                  <a:stretch>
                    <a:fillRect l="-31707" t="-28889" r="-80488"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D43AFBCE-A599-807D-AEF6-90D79733EBE8}"/>
                    </a:ext>
                  </a:extLst>
                </p:cNvPr>
                <p:cNvSpPr txBox="1"/>
                <p:nvPr/>
              </p:nvSpPr>
              <p:spPr>
                <a:xfrm>
                  <a:off x="11167376" y="4314353"/>
                  <a:ext cx="368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0" smtClean="0">
                            <a:latin typeface="Cambria Math" panose="02040503050406030204" pitchFamily="18" charset="0"/>
                          </a:rPr>
                          <m:t>0.6</m:t>
                        </m:r>
                      </m:oMath>
                    </m:oMathPara>
                  </a14:m>
                  <a:endParaRPr lang="en-US" sz="1800" dirty="0"/>
                </a:p>
              </p:txBody>
            </p:sp>
          </mc:Choice>
          <mc:Fallback xmlns="">
            <p:sp>
              <p:nvSpPr>
                <p:cNvPr id="103" name="TextBox 102">
                  <a:extLst>
                    <a:ext uri="{FF2B5EF4-FFF2-40B4-BE49-F238E27FC236}">
                      <a16:creationId xmlns:a16="http://schemas.microsoft.com/office/drawing/2014/main" id="{D43AFBCE-A599-807D-AEF6-90D79733EBE8}"/>
                    </a:ext>
                  </a:extLst>
                </p:cNvPr>
                <p:cNvSpPr txBox="1">
                  <a:spLocks noRot="1" noChangeAspect="1" noMove="1" noResize="1" noEditPoints="1" noAdjustHandles="1" noChangeArrowheads="1" noChangeShapeType="1" noTextEdit="1"/>
                </p:cNvSpPr>
                <p:nvPr/>
              </p:nvSpPr>
              <p:spPr>
                <a:xfrm>
                  <a:off x="11167376" y="4314353"/>
                  <a:ext cx="368691" cy="276999"/>
                </a:xfrm>
                <a:prstGeom prst="rect">
                  <a:avLst/>
                </a:prstGeom>
                <a:blipFill>
                  <a:blip r:embed="rId26"/>
                  <a:stretch>
                    <a:fillRect l="-26000" r="-2800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A6143150-3446-6683-5D44-96E97899A48A}"/>
                    </a:ext>
                  </a:extLst>
                </p:cNvPr>
                <p:cNvSpPr txBox="1"/>
                <p:nvPr/>
              </p:nvSpPr>
              <p:spPr>
                <a:xfrm>
                  <a:off x="11765695" y="4217896"/>
                  <a:ext cx="698846" cy="276999"/>
                </a:xfrm>
                <a:prstGeom prst="rect">
                  <a:avLst/>
                </a:prstGeom>
                <a:noFill/>
              </p:spPr>
              <p:txBody>
                <a:bodyPr wrap="none" lIns="0" tIns="0" rIns="0" bIns="0" rtlCol="0">
                  <a:spAutoFit/>
                </a:bodyPr>
                <a:lstStyle/>
                <a:p>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𝑽</m:t>
                          </m:r>
                        </m:e>
                        <m:sub>
                          <m:r>
                            <a:rPr lang="en-US" sz="1800" b="1" i="1" smtClean="0">
                              <a:latin typeface="Cambria Math" panose="02040503050406030204" pitchFamily="18" charset="0"/>
                            </a:rPr>
                            <m:t>𝑩𝑬</m:t>
                          </m:r>
                        </m:sub>
                      </m:sSub>
                    </m:oMath>
                  </a14:m>
                  <a:r>
                    <a:rPr lang="en-US" sz="1800" b="1" dirty="0"/>
                    <a:t>(V)</a:t>
                  </a:r>
                </a:p>
              </p:txBody>
            </p:sp>
          </mc:Choice>
          <mc:Fallback xmlns="">
            <p:sp>
              <p:nvSpPr>
                <p:cNvPr id="104" name="TextBox 103">
                  <a:extLst>
                    <a:ext uri="{FF2B5EF4-FFF2-40B4-BE49-F238E27FC236}">
                      <a16:creationId xmlns:a16="http://schemas.microsoft.com/office/drawing/2014/main" id="{A6143150-3446-6683-5D44-96E97899A48A}"/>
                    </a:ext>
                  </a:extLst>
                </p:cNvPr>
                <p:cNvSpPr txBox="1">
                  <a:spLocks noRot="1" noChangeAspect="1" noMove="1" noResize="1" noEditPoints="1" noAdjustHandles="1" noChangeArrowheads="1" noChangeShapeType="1" noTextEdit="1"/>
                </p:cNvSpPr>
                <p:nvPr/>
              </p:nvSpPr>
              <p:spPr>
                <a:xfrm>
                  <a:off x="11765695" y="4217896"/>
                  <a:ext cx="698846" cy="276999"/>
                </a:xfrm>
                <a:prstGeom prst="rect">
                  <a:avLst/>
                </a:prstGeom>
                <a:blipFill>
                  <a:blip r:embed="rId27"/>
                  <a:stretch>
                    <a:fillRect l="-13830" t="-28261" r="-47872" b="-50000"/>
                  </a:stretch>
                </a:blipFill>
              </p:spPr>
              <p:txBody>
                <a:bodyPr/>
                <a:lstStyle/>
                <a:p>
                  <a:r>
                    <a:rPr lang="en-US">
                      <a:noFill/>
                    </a:rPr>
                    <a:t> </a:t>
                  </a:r>
                </a:p>
              </p:txBody>
            </p:sp>
          </mc:Fallback>
        </mc:AlternateContent>
      </p:grpSp>
    </p:spTree>
    <p:extLst>
      <p:ext uri="{BB962C8B-B14F-4D97-AF65-F5344CB8AC3E}">
        <p14:creationId xmlns:p14="http://schemas.microsoft.com/office/powerpoint/2010/main" val="215922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6</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4484051" y="2458406"/>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4484051" y="2458406"/>
                <a:ext cx="443263" cy="307777"/>
              </a:xfrm>
              <a:prstGeom prst="rect">
                <a:avLst/>
              </a:prstGeom>
              <a:blipFill>
                <a:blip r:embed="rId4"/>
                <a:stretch>
                  <a:fillRect l="-20833" r="-31944" b="-980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4462036" y="643181"/>
            <a:ext cx="0" cy="1708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2020310" y="1913702"/>
            <a:ext cx="1331972" cy="1286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2424278" y="2092934"/>
            <a:ext cx="0" cy="9279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2424278" y="1975949"/>
            <a:ext cx="542670" cy="4190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2424278" y="2755859"/>
            <a:ext cx="595393" cy="370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2762630" y="3068301"/>
            <a:ext cx="257040" cy="57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2888476" y="2920563"/>
            <a:ext cx="142339" cy="2045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895176" y="4149498"/>
            <a:ext cx="0" cy="2243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1839070" y="2592330"/>
            <a:ext cx="569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2785038" y="4450129"/>
            <a:ext cx="496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2913373" y="4545758"/>
            <a:ext cx="256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2981576" y="4639201"/>
            <a:ext cx="123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a:off x="886471" y="4373800"/>
            <a:ext cx="3575565"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2955957" y="667418"/>
            <a:ext cx="1529956"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2329247" y="1153717"/>
            <a:ext cx="1328396" cy="330996"/>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4110944" y="2363682"/>
            <a:ext cx="6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4263183" y="2458406"/>
            <a:ext cx="414419"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4467094" y="2458406"/>
            <a:ext cx="0" cy="1906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E84F4079-E34D-ED43-29EB-F9C1DCECC276}"/>
                  </a:ext>
                </a:extLst>
              </p:cNvPr>
              <p:cNvSpPr txBox="1"/>
              <p:nvPr/>
            </p:nvSpPr>
            <p:spPr>
              <a:xfrm>
                <a:off x="3218736" y="1090772"/>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27" name="TextBox 24">
                <a:extLst>
                  <a:ext uri="{FF2B5EF4-FFF2-40B4-BE49-F238E27FC236}">
                    <a16:creationId xmlns:a16="http://schemas.microsoft.com/office/drawing/2014/main" id="{E84F4079-E34D-ED43-29EB-F9C1DCECC276}"/>
                  </a:ext>
                </a:extLst>
              </p:cNvPr>
              <p:cNvSpPr txBox="1">
                <a:spLocks noRot="1" noChangeAspect="1" noMove="1" noResize="1" noEditPoints="1" noAdjustHandles="1" noChangeArrowheads="1" noChangeShapeType="1" noTextEdit="1"/>
              </p:cNvSpPr>
              <p:nvPr/>
            </p:nvSpPr>
            <p:spPr>
              <a:xfrm>
                <a:off x="3218736" y="1090772"/>
                <a:ext cx="443263" cy="307777"/>
              </a:xfrm>
              <a:prstGeom prst="rect">
                <a:avLst/>
              </a:prstGeom>
              <a:blipFill>
                <a:blip r:embed="rId5"/>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5">
                <a:extLst>
                  <a:ext uri="{FF2B5EF4-FFF2-40B4-BE49-F238E27FC236}">
                    <a16:creationId xmlns:a16="http://schemas.microsoft.com/office/drawing/2014/main" id="{BF8A4A36-43F2-1D1B-BFCC-0EC733CEB4F4}"/>
                  </a:ext>
                </a:extLst>
              </p:cNvPr>
              <p:cNvSpPr txBox="1"/>
              <p:nvPr/>
            </p:nvSpPr>
            <p:spPr>
              <a:xfrm>
                <a:off x="3822740" y="1630446"/>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𝑜</m:t>
                          </m:r>
                        </m:sub>
                      </m:sSub>
                    </m:oMath>
                  </m:oMathPara>
                </a14:m>
                <a:endParaRPr lang="en-US" sz="2000" dirty="0"/>
              </a:p>
            </p:txBody>
          </p:sp>
        </mc:Choice>
        <mc:Fallback xmlns="">
          <p:sp>
            <p:nvSpPr>
              <p:cNvPr id="28" name="TextBox 25">
                <a:extLst>
                  <a:ext uri="{FF2B5EF4-FFF2-40B4-BE49-F238E27FC236}">
                    <a16:creationId xmlns:a16="http://schemas.microsoft.com/office/drawing/2014/main" id="{BF8A4A36-43F2-1D1B-BFCC-0EC733CEB4F4}"/>
                  </a:ext>
                </a:extLst>
              </p:cNvPr>
              <p:cNvSpPr txBox="1">
                <a:spLocks noRot="1" noChangeAspect="1" noMove="1" noResize="1" noEditPoints="1" noAdjustHandles="1" noChangeArrowheads="1" noChangeShapeType="1" noTextEdit="1"/>
              </p:cNvSpPr>
              <p:nvPr/>
            </p:nvSpPr>
            <p:spPr>
              <a:xfrm>
                <a:off x="3822740" y="1630446"/>
                <a:ext cx="443263" cy="307777"/>
              </a:xfrm>
              <a:prstGeom prst="rect">
                <a:avLst/>
              </a:prstGeom>
              <a:blipFill>
                <a:blip r:embed="rId6"/>
                <a:stretch>
                  <a:fillRect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6">
                <a:extLst>
                  <a:ext uri="{FF2B5EF4-FFF2-40B4-BE49-F238E27FC236}">
                    <a16:creationId xmlns:a16="http://schemas.microsoft.com/office/drawing/2014/main" id="{21845ED9-5AEB-2885-8C44-86B6CE74A9C2}"/>
                  </a:ext>
                </a:extLst>
              </p:cNvPr>
              <p:cNvSpPr txBox="1"/>
              <p:nvPr/>
            </p:nvSpPr>
            <p:spPr>
              <a:xfrm>
                <a:off x="1794157" y="2828375"/>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𝐵𝐸</m:t>
                          </m:r>
                        </m:sub>
                      </m:sSub>
                    </m:oMath>
                  </m:oMathPara>
                </a14:m>
                <a:endParaRPr lang="en-US" sz="2000" dirty="0"/>
              </a:p>
            </p:txBody>
          </p:sp>
        </mc:Choice>
        <mc:Fallback xmlns="">
          <p:sp>
            <p:nvSpPr>
              <p:cNvPr id="29" name="TextBox 26">
                <a:extLst>
                  <a:ext uri="{FF2B5EF4-FFF2-40B4-BE49-F238E27FC236}">
                    <a16:creationId xmlns:a16="http://schemas.microsoft.com/office/drawing/2014/main" id="{21845ED9-5AEB-2885-8C44-86B6CE74A9C2}"/>
                  </a:ext>
                </a:extLst>
              </p:cNvPr>
              <p:cNvSpPr txBox="1">
                <a:spLocks noRot="1" noChangeAspect="1" noMove="1" noResize="1" noEditPoints="1" noAdjustHandles="1" noChangeArrowheads="1" noChangeShapeType="1" noTextEdit="1"/>
              </p:cNvSpPr>
              <p:nvPr/>
            </p:nvSpPr>
            <p:spPr>
              <a:xfrm>
                <a:off x="1794157" y="2828375"/>
                <a:ext cx="443263" cy="307777"/>
              </a:xfrm>
              <a:prstGeom prst="rect">
                <a:avLst/>
              </a:prstGeom>
              <a:blipFill>
                <a:blip r:embed="rId7"/>
                <a:stretch>
                  <a:fillRect l="-12329" r="-547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1436586" y="2614298"/>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1436586" y="2614298"/>
                <a:ext cx="443263" cy="307777"/>
              </a:xfrm>
              <a:prstGeom prst="rect">
                <a:avLst/>
              </a:prstGeom>
              <a:blipFill>
                <a:blip r:embed="rId8"/>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2009165" y="3112851"/>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2009165" y="3112851"/>
                <a:ext cx="443263" cy="307777"/>
              </a:xfrm>
              <a:prstGeom prst="rect">
                <a:avLst/>
              </a:prstGeom>
              <a:blipFill>
                <a:blip r:embed="rId9"/>
                <a:stretch>
                  <a:fillRect/>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258703" y="1773172"/>
            <a:ext cx="1328396" cy="350514"/>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879486" y="2594707"/>
            <a:ext cx="964676" cy="4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885383" y="655305"/>
            <a:ext cx="21342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886471" y="651902"/>
            <a:ext cx="0" cy="845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2956082" y="1832360"/>
            <a:ext cx="4281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3485476" y="1675523"/>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3409276" y="1675523"/>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3485119" y="1826389"/>
            <a:ext cx="372348" cy="1017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262832" y="3327495"/>
            <a:ext cx="1328396" cy="350514"/>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2402295" y="3609212"/>
            <a:ext cx="1328396" cy="350514"/>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886471" y="2607452"/>
            <a:ext cx="0" cy="3218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115">
                <a:extLst>
                  <a:ext uri="{FF2B5EF4-FFF2-40B4-BE49-F238E27FC236}">
                    <a16:creationId xmlns:a16="http://schemas.microsoft.com/office/drawing/2014/main" id="{71AB5A49-35F2-58CC-4191-EE2C3A3E28BB}"/>
                  </a:ext>
                </a:extLst>
              </p:cNvPr>
              <p:cNvSpPr txBox="1"/>
              <p:nvPr/>
            </p:nvSpPr>
            <p:spPr>
              <a:xfrm>
                <a:off x="2473981" y="3702314"/>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oMath>
                  </m:oMathPara>
                </a14:m>
                <a:endParaRPr lang="en-US" sz="2000" dirty="0"/>
              </a:p>
            </p:txBody>
          </p:sp>
        </mc:Choice>
        <mc:Fallback xmlns="">
          <p:sp>
            <p:nvSpPr>
              <p:cNvPr id="54" name="TextBox 115">
                <a:extLst>
                  <a:ext uri="{FF2B5EF4-FFF2-40B4-BE49-F238E27FC236}">
                    <a16:creationId xmlns:a16="http://schemas.microsoft.com/office/drawing/2014/main" id="{71AB5A49-35F2-58CC-4191-EE2C3A3E28BB}"/>
                  </a:ext>
                </a:extLst>
              </p:cNvPr>
              <p:cNvSpPr txBox="1">
                <a:spLocks noRot="1" noChangeAspect="1" noMove="1" noResize="1" noEditPoints="1" noAdjustHandles="1" noChangeArrowheads="1" noChangeShapeType="1" noTextEdit="1"/>
              </p:cNvSpPr>
              <p:nvPr/>
            </p:nvSpPr>
            <p:spPr>
              <a:xfrm>
                <a:off x="2473981" y="3702314"/>
                <a:ext cx="443263" cy="307777"/>
              </a:xfrm>
              <a:prstGeom prst="rect">
                <a:avLst/>
              </a:prstGeom>
              <a:blipFill>
                <a:blip r:embed="rId10"/>
                <a:stretch>
                  <a:fillRect l="-411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3487676" y="1470349"/>
                <a:ext cx="327462"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3487676" y="1470349"/>
                <a:ext cx="327462" cy="307777"/>
              </a:xfrm>
              <a:prstGeom prst="rect">
                <a:avLst/>
              </a:prstGeom>
              <a:blipFill>
                <a:blip r:embed="rId11"/>
                <a:stretch>
                  <a:fillRect l="-14815" r="-7407"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41">
                <a:extLst>
                  <a:ext uri="{FF2B5EF4-FFF2-40B4-BE49-F238E27FC236}">
                    <a16:creationId xmlns:a16="http://schemas.microsoft.com/office/drawing/2014/main" id="{3273A9D4-76D3-4FD1-70A1-776FDC290477}"/>
                  </a:ext>
                </a:extLst>
              </p:cNvPr>
              <p:cNvSpPr txBox="1"/>
              <p:nvPr/>
            </p:nvSpPr>
            <p:spPr>
              <a:xfrm>
                <a:off x="5232632" y="1964939"/>
                <a:ext cx="3889050"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dirty="0">
                    <a:solidFill>
                      <a:srgbClr val="0000FF"/>
                    </a:solidFill>
                  </a:rPr>
                  <a:t>We know the voltage at the emitter is </a:t>
                </a:r>
                <a:r>
                  <a:rPr lang="en-US" sz="1800" dirty="0">
                    <a:solidFill>
                      <a:srgbClr val="00CC00"/>
                    </a:solidFill>
                  </a:rPr>
                  <a:t>6.9</a:t>
                </a:r>
                <a:r>
                  <a:rPr lang="en-US" sz="1800" b="1" dirty="0">
                    <a:solidFill>
                      <a:srgbClr val="00CC00"/>
                    </a:solidFill>
                  </a:rPr>
                  <a:t> V. </a:t>
                </a:r>
                <a:r>
                  <a:rPr lang="en-US" sz="1800" dirty="0">
                    <a:solidFill>
                      <a:srgbClr val="0000FF"/>
                    </a:solidFill>
                  </a:rPr>
                  <a:t>If we know the value of </a:t>
                </a:r>
                <a14:m>
                  <m:oMath xmlns:m="http://schemas.openxmlformats.org/officeDocument/2006/math">
                    <m:sSub>
                      <m:sSubPr>
                        <m:ctrlPr>
                          <a:rPr kumimoji="0" lang="en-US" sz="1800" b="1" i="1" u="none" strike="noStrike" kern="0" cap="none" spc="0" normalizeH="0" baseline="0" noProof="0" smtClean="0">
                            <a:ln>
                              <a:noFill/>
                            </a:ln>
                            <a:solidFill>
                              <a:srgbClr val="00CC00"/>
                            </a:solidFill>
                            <a:effectLst/>
                            <a:uLnTx/>
                            <a:uFillTx/>
                            <a:latin typeface="Cambria Math" panose="02040503050406030204" pitchFamily="18" charset="0"/>
                            <a:sym typeface="Arial"/>
                          </a:rPr>
                        </m:ctrlPr>
                      </m:sSubPr>
                      <m:e>
                        <m:r>
                          <a:rPr kumimoji="0" lang="en-US" sz="1800" b="1" i="1" u="none" strike="noStrike" kern="0" cap="none" spc="0" normalizeH="0" baseline="0" noProof="0" smtClean="0">
                            <a:ln>
                              <a:noFill/>
                            </a:ln>
                            <a:solidFill>
                              <a:srgbClr val="00CC00"/>
                            </a:solidFill>
                            <a:effectLst/>
                            <a:uLnTx/>
                            <a:uFillTx/>
                            <a:latin typeface="Cambria Math" panose="02040503050406030204" pitchFamily="18" charset="0"/>
                            <a:sym typeface="Arial"/>
                          </a:rPr>
                          <m:t>𝑹</m:t>
                        </m:r>
                      </m:e>
                      <m:sub>
                        <m:r>
                          <a:rPr kumimoji="0" lang="en-US" sz="1800" b="1" i="1" u="none" strike="noStrike" kern="0" cap="none" spc="0" normalizeH="0" baseline="0" noProof="0" smtClean="0">
                            <a:ln>
                              <a:noFill/>
                            </a:ln>
                            <a:solidFill>
                              <a:srgbClr val="00CC00"/>
                            </a:solidFill>
                            <a:effectLst/>
                            <a:uLnTx/>
                            <a:uFillTx/>
                            <a:latin typeface="Cambria Math" panose="02040503050406030204" pitchFamily="18" charset="0"/>
                            <a:sym typeface="Arial"/>
                          </a:rPr>
                          <m:t>𝑬</m:t>
                        </m:r>
                      </m:sub>
                    </m:sSub>
                  </m:oMath>
                </a14:m>
                <a:r>
                  <a:rPr lang="en-US" sz="1800" dirty="0">
                    <a:solidFill>
                      <a:srgbClr val="FF0000"/>
                    </a:solidFill>
                  </a:rPr>
                  <a:t>, we can find the current through </a:t>
                </a:r>
                <a14:m>
                  <m:oMath xmlns:m="http://schemas.openxmlformats.org/officeDocument/2006/math">
                    <m:sSub>
                      <m:sSubPr>
                        <m:ctrlPr>
                          <a:rPr lang="en-US" sz="1800" i="1">
                            <a:solidFill>
                              <a:srgbClr val="FF0000"/>
                            </a:solidFill>
                            <a:latin typeface="Cambria Math" panose="02040503050406030204" pitchFamily="18" charset="0"/>
                          </a:rPr>
                        </m:ctrlPr>
                      </m:sSubPr>
                      <m:e>
                        <m:r>
                          <a:rPr lang="en-US" sz="1800" b="0" i="1">
                            <a:solidFill>
                              <a:srgbClr val="FF0000"/>
                            </a:solidFill>
                            <a:latin typeface="Cambria Math" panose="02040503050406030204" pitchFamily="18" charset="0"/>
                          </a:rPr>
                          <m:t>𝑅</m:t>
                        </m:r>
                      </m:e>
                      <m:sub>
                        <m:r>
                          <a:rPr lang="en-US" sz="1800" b="0" i="1">
                            <a:solidFill>
                              <a:srgbClr val="FF0000"/>
                            </a:solidFill>
                            <a:latin typeface="Cambria Math" panose="02040503050406030204" pitchFamily="18" charset="0"/>
                          </a:rPr>
                          <m:t>𝐸</m:t>
                        </m:r>
                      </m:sub>
                    </m:sSub>
                  </m:oMath>
                </a14:m>
                <a:r>
                  <a:rPr lang="en-US" sz="1800" dirty="0">
                    <a:solidFill>
                      <a:srgbClr val="FF0000"/>
                    </a:solidFill>
                  </a:rPr>
                  <a:t> ie </a:t>
                </a:r>
                <a14:m>
                  <m:oMath xmlns:m="http://schemas.openxmlformats.org/officeDocument/2006/math">
                    <m:sSub>
                      <m:sSubPr>
                        <m:ctrlPr>
                          <a:rPr lang="en-US" sz="1800" b="1" i="1" smtClean="0">
                            <a:solidFill>
                              <a:srgbClr val="00CC00"/>
                            </a:solidFill>
                            <a:latin typeface="Cambria Math" panose="02040503050406030204" pitchFamily="18" charset="0"/>
                          </a:rPr>
                        </m:ctrlPr>
                      </m:sSubPr>
                      <m:e>
                        <m:r>
                          <a:rPr lang="en-US" sz="1800" b="1" i="1" smtClean="0">
                            <a:solidFill>
                              <a:srgbClr val="00CC00"/>
                            </a:solidFill>
                            <a:latin typeface="Cambria Math" panose="02040503050406030204" pitchFamily="18" charset="0"/>
                          </a:rPr>
                          <m:t>𝑰</m:t>
                        </m:r>
                      </m:e>
                      <m:sub>
                        <m:r>
                          <a:rPr lang="en-US" sz="1800" b="1" i="1">
                            <a:solidFill>
                              <a:srgbClr val="00CC00"/>
                            </a:solidFill>
                            <a:latin typeface="Cambria Math" panose="02040503050406030204" pitchFamily="18" charset="0"/>
                          </a:rPr>
                          <m:t>𝑬</m:t>
                        </m:r>
                      </m:sub>
                    </m:sSub>
                  </m:oMath>
                </a14:m>
                <a:endParaRPr lang="en-US" sz="1800" b="1" dirty="0">
                  <a:solidFill>
                    <a:srgbClr val="00CC00"/>
                  </a:solidFill>
                </a:endParaRPr>
              </a:p>
            </p:txBody>
          </p:sp>
        </mc:Choice>
        <mc:Fallback xmlns="">
          <p:sp>
            <p:nvSpPr>
              <p:cNvPr id="100" name="TextBox 41">
                <a:extLst>
                  <a:ext uri="{FF2B5EF4-FFF2-40B4-BE49-F238E27FC236}">
                    <a16:creationId xmlns:a16="http://schemas.microsoft.com/office/drawing/2014/main" id="{3273A9D4-76D3-4FD1-70A1-776FDC290477}"/>
                  </a:ext>
                </a:extLst>
              </p:cNvPr>
              <p:cNvSpPr txBox="1">
                <a:spLocks noRot="1" noChangeAspect="1" noMove="1" noResize="1" noEditPoints="1" noAdjustHandles="1" noChangeArrowheads="1" noChangeShapeType="1" noTextEdit="1"/>
              </p:cNvSpPr>
              <p:nvPr/>
            </p:nvSpPr>
            <p:spPr>
              <a:xfrm>
                <a:off x="5232632" y="1964939"/>
                <a:ext cx="3889050" cy="1200329"/>
              </a:xfrm>
              <a:prstGeom prst="rect">
                <a:avLst/>
              </a:prstGeom>
              <a:blipFill>
                <a:blip r:embed="rId12"/>
                <a:stretch>
                  <a:fillRect l="-1254" t="-2538" r="-1411"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a:off x="41025" y="1156900"/>
                <a:ext cx="867335" cy="60843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a:off x="41025" y="1156900"/>
                <a:ext cx="867335" cy="608436"/>
              </a:xfrm>
              <a:prstGeom prst="rect">
                <a:avLst/>
              </a:prstGeom>
              <a:blipFill>
                <a:blip r:embed="rId13"/>
                <a:stretch>
                  <a:fillRect l="-9859" r="-9859"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ABCF84C9-5AD2-F9EB-573B-CFB1C1DFAD8E}"/>
                  </a:ext>
                </a:extLst>
              </p:cNvPr>
              <p:cNvSpPr txBox="1"/>
              <p:nvPr/>
            </p:nvSpPr>
            <p:spPr>
              <a:xfrm>
                <a:off x="19178" y="3463261"/>
                <a:ext cx="713599" cy="60843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55" name="TextBox 22">
                <a:extLst>
                  <a:ext uri="{FF2B5EF4-FFF2-40B4-BE49-F238E27FC236}">
                    <a16:creationId xmlns:a16="http://schemas.microsoft.com/office/drawing/2014/main" id="{ABCF84C9-5AD2-F9EB-573B-CFB1C1DFAD8E}"/>
                  </a:ext>
                </a:extLst>
              </p:cNvPr>
              <p:cNvSpPr txBox="1">
                <a:spLocks noRot="1" noChangeAspect="1" noMove="1" noResize="1" noEditPoints="1" noAdjustHandles="1" noChangeArrowheads="1" noChangeShapeType="1" noTextEdit="1"/>
              </p:cNvSpPr>
              <p:nvPr/>
            </p:nvSpPr>
            <p:spPr>
              <a:xfrm>
                <a:off x="19178" y="3463261"/>
                <a:ext cx="713599" cy="608436"/>
              </a:xfrm>
              <a:prstGeom prst="rect">
                <a:avLst/>
              </a:prstGeom>
              <a:blipFill>
                <a:blip r:embed="rId14"/>
                <a:stretch>
                  <a:fillRect l="-11966" r="-33333"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0F51C477-3A05-536C-2EA7-724B4BB7B91B}"/>
                  </a:ext>
                </a:extLst>
              </p:cNvPr>
              <p:cNvSpPr txBox="1"/>
              <p:nvPr/>
            </p:nvSpPr>
            <p:spPr>
              <a:xfrm>
                <a:off x="236082" y="2460410"/>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7" name="TextBox 23">
                <a:extLst>
                  <a:ext uri="{FF2B5EF4-FFF2-40B4-BE49-F238E27FC236}">
                    <a16:creationId xmlns:a16="http://schemas.microsoft.com/office/drawing/2014/main" id="{0F51C477-3A05-536C-2EA7-724B4BB7B91B}"/>
                  </a:ext>
                </a:extLst>
              </p:cNvPr>
              <p:cNvSpPr txBox="1">
                <a:spLocks noRot="1" noChangeAspect="1" noMove="1" noResize="1" noEditPoints="1" noAdjustHandles="1" noChangeArrowheads="1" noChangeShapeType="1" noTextEdit="1"/>
              </p:cNvSpPr>
              <p:nvPr/>
            </p:nvSpPr>
            <p:spPr>
              <a:xfrm>
                <a:off x="236082" y="2460410"/>
                <a:ext cx="574446" cy="307777"/>
              </a:xfrm>
              <a:prstGeom prst="rect">
                <a:avLst/>
              </a:prstGeom>
              <a:blipFill>
                <a:blip r:embed="rId15"/>
                <a:stretch>
                  <a:fillRect l="-12121" r="-8081" b="-545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23">
                <a:extLst>
                  <a:ext uri="{FF2B5EF4-FFF2-40B4-BE49-F238E27FC236}">
                    <a16:creationId xmlns:a16="http://schemas.microsoft.com/office/drawing/2014/main" id="{AB8BA354-1B4C-B46C-3443-9BF9BC963646}"/>
                  </a:ext>
                </a:extLst>
              </p:cNvPr>
              <p:cNvSpPr txBox="1"/>
              <p:nvPr/>
            </p:nvSpPr>
            <p:spPr>
              <a:xfrm>
                <a:off x="1382736" y="2250994"/>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8" name="TextBox 23">
                <a:extLst>
                  <a:ext uri="{FF2B5EF4-FFF2-40B4-BE49-F238E27FC236}">
                    <a16:creationId xmlns:a16="http://schemas.microsoft.com/office/drawing/2014/main" id="{AB8BA354-1B4C-B46C-3443-9BF9BC963646}"/>
                  </a:ext>
                </a:extLst>
              </p:cNvPr>
              <p:cNvSpPr txBox="1">
                <a:spLocks noRot="1" noChangeAspect="1" noMove="1" noResize="1" noEditPoints="1" noAdjustHandles="1" noChangeArrowheads="1" noChangeShapeType="1" noTextEdit="1"/>
              </p:cNvSpPr>
              <p:nvPr/>
            </p:nvSpPr>
            <p:spPr>
              <a:xfrm>
                <a:off x="1382736" y="2250994"/>
                <a:ext cx="574446" cy="307777"/>
              </a:xfrm>
              <a:prstGeom prst="rect">
                <a:avLst/>
              </a:prstGeom>
              <a:blipFill>
                <a:blip r:embed="rId16"/>
                <a:stretch>
                  <a:fillRect l="-12121" r="-8081"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23">
                <a:extLst>
                  <a:ext uri="{FF2B5EF4-FFF2-40B4-BE49-F238E27FC236}">
                    <a16:creationId xmlns:a16="http://schemas.microsoft.com/office/drawing/2014/main" id="{C4C9B2F5-8234-F376-1C77-37C1A867981C}"/>
                  </a:ext>
                </a:extLst>
              </p:cNvPr>
              <p:cNvSpPr txBox="1"/>
              <p:nvPr/>
            </p:nvSpPr>
            <p:spPr>
              <a:xfrm>
                <a:off x="3122053" y="3057621"/>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6.9 </m:t>
                      </m:r>
                      <m:r>
                        <a:rPr lang="en-US" sz="2000" b="0" i="1" smtClean="0">
                          <a:latin typeface="Cambria Math" panose="02040503050406030204" pitchFamily="18" charset="0"/>
                        </a:rPr>
                        <m:t>𝑉</m:t>
                      </m:r>
                    </m:oMath>
                  </m:oMathPara>
                </a14:m>
                <a:endParaRPr lang="en-US" sz="2000" dirty="0"/>
              </a:p>
            </p:txBody>
          </p:sp>
        </mc:Choice>
        <mc:Fallback xmlns="">
          <p:sp>
            <p:nvSpPr>
              <p:cNvPr id="2" name="TextBox 23">
                <a:extLst>
                  <a:ext uri="{FF2B5EF4-FFF2-40B4-BE49-F238E27FC236}">
                    <a16:creationId xmlns:a16="http://schemas.microsoft.com/office/drawing/2014/main" id="{C4C9B2F5-8234-F376-1C77-37C1A867981C}"/>
                  </a:ext>
                </a:extLst>
              </p:cNvPr>
              <p:cNvSpPr txBox="1">
                <a:spLocks noRot="1" noChangeAspect="1" noMove="1" noResize="1" noEditPoints="1" noAdjustHandles="1" noChangeArrowheads="1" noChangeShapeType="1" noTextEdit="1"/>
              </p:cNvSpPr>
              <p:nvPr/>
            </p:nvSpPr>
            <p:spPr>
              <a:xfrm>
                <a:off x="3122053" y="3057621"/>
                <a:ext cx="574446" cy="307777"/>
              </a:xfrm>
              <a:prstGeom prst="rect">
                <a:avLst/>
              </a:prstGeom>
              <a:blipFill>
                <a:blip r:embed="rId17"/>
                <a:stretch>
                  <a:fillRect l="-11111" r="-9091" b="-3636"/>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115">
                <a:extLst>
                  <a:ext uri="{FF2B5EF4-FFF2-40B4-BE49-F238E27FC236}">
                    <a16:creationId xmlns:a16="http://schemas.microsoft.com/office/drawing/2014/main" id="{A3FC9D69-5B48-E27F-6CA4-F1654AB094FD}"/>
                  </a:ext>
                </a:extLst>
              </p:cNvPr>
              <p:cNvSpPr txBox="1"/>
              <p:nvPr/>
            </p:nvSpPr>
            <p:spPr>
              <a:xfrm>
                <a:off x="3263487" y="3783990"/>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0CC00"/>
                              </a:solidFill>
                              <a:latin typeface="Cambria Math" panose="02040503050406030204" pitchFamily="18" charset="0"/>
                            </a:rPr>
                          </m:ctrlPr>
                        </m:sSubPr>
                        <m:e>
                          <m:r>
                            <a:rPr lang="en-US" sz="2000" b="1" i="1" smtClean="0">
                              <a:solidFill>
                                <a:srgbClr val="00CC00"/>
                              </a:solidFill>
                              <a:latin typeface="Cambria Math" panose="02040503050406030204" pitchFamily="18" charset="0"/>
                            </a:rPr>
                            <m:t>𝑰</m:t>
                          </m:r>
                        </m:e>
                        <m:sub>
                          <m:r>
                            <a:rPr lang="en-US" sz="2000" b="1" i="1" smtClean="0">
                              <a:solidFill>
                                <a:srgbClr val="00CC00"/>
                              </a:solidFill>
                              <a:latin typeface="Cambria Math" panose="02040503050406030204" pitchFamily="18" charset="0"/>
                            </a:rPr>
                            <m:t>𝑬</m:t>
                          </m:r>
                        </m:sub>
                      </m:sSub>
                    </m:oMath>
                  </m:oMathPara>
                </a14:m>
                <a:endParaRPr lang="en-US" sz="2000" b="1" dirty="0">
                  <a:solidFill>
                    <a:srgbClr val="00CC00"/>
                  </a:solidFill>
                </a:endParaRPr>
              </a:p>
            </p:txBody>
          </p:sp>
        </mc:Choice>
        <mc:Fallback xmlns="">
          <p:sp>
            <p:nvSpPr>
              <p:cNvPr id="33" name="TextBox 115">
                <a:extLst>
                  <a:ext uri="{FF2B5EF4-FFF2-40B4-BE49-F238E27FC236}">
                    <a16:creationId xmlns:a16="http://schemas.microsoft.com/office/drawing/2014/main" id="{A3FC9D69-5B48-E27F-6CA4-F1654AB094FD}"/>
                  </a:ext>
                </a:extLst>
              </p:cNvPr>
              <p:cNvSpPr txBox="1">
                <a:spLocks noRot="1" noChangeAspect="1" noMove="1" noResize="1" noEditPoints="1" noAdjustHandles="1" noChangeArrowheads="1" noChangeShapeType="1" noTextEdit="1"/>
              </p:cNvSpPr>
              <p:nvPr/>
            </p:nvSpPr>
            <p:spPr>
              <a:xfrm>
                <a:off x="3263487" y="3783990"/>
                <a:ext cx="539242" cy="307777"/>
              </a:xfrm>
              <a:prstGeom prst="rect">
                <a:avLst/>
              </a:prstGeom>
              <a:blipFill>
                <a:blip r:embed="rId18"/>
                <a:stretch>
                  <a:fillRect b="-14545"/>
                </a:stretch>
              </a:blipFill>
              <a:ln w="28575">
                <a:solidFill>
                  <a:srgbClr val="00CC00"/>
                </a:solidFill>
              </a:ln>
            </p:spPr>
            <p:txBody>
              <a:bodyPr/>
              <a:lstStyle/>
              <a:p>
                <a:r>
                  <a:rPr lang="en-US">
                    <a:noFill/>
                  </a:rPr>
                  <a:t> </a:t>
                </a:r>
              </a:p>
            </p:txBody>
          </p:sp>
        </mc:Fallback>
      </mc:AlternateContent>
    </p:spTree>
    <p:extLst>
      <p:ext uri="{BB962C8B-B14F-4D97-AF65-F5344CB8AC3E}">
        <p14:creationId xmlns:p14="http://schemas.microsoft.com/office/powerpoint/2010/main" val="258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7</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4484051" y="2458406"/>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4484051" y="2458406"/>
                <a:ext cx="443263" cy="307777"/>
              </a:xfrm>
              <a:prstGeom prst="rect">
                <a:avLst/>
              </a:prstGeom>
              <a:blipFill>
                <a:blip r:embed="rId4"/>
                <a:stretch>
                  <a:fillRect l="-20833" r="-31944" b="-980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4462036" y="643181"/>
            <a:ext cx="0" cy="1708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2020310" y="1913702"/>
            <a:ext cx="1331972" cy="1286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2424278" y="2092934"/>
            <a:ext cx="0" cy="9279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2424278" y="1975949"/>
            <a:ext cx="542670" cy="4190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2424278" y="2755859"/>
            <a:ext cx="595393" cy="370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2762630" y="3068301"/>
            <a:ext cx="257040" cy="57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2888476" y="2920563"/>
            <a:ext cx="142339" cy="2045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895176" y="4149498"/>
            <a:ext cx="0" cy="2243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1839070" y="2592330"/>
            <a:ext cx="569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2785038" y="4450129"/>
            <a:ext cx="496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2913373" y="4545758"/>
            <a:ext cx="256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2981576" y="4639201"/>
            <a:ext cx="123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a:off x="886471" y="4373800"/>
            <a:ext cx="3575565"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2955957" y="667418"/>
            <a:ext cx="1529956"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2329247" y="1153717"/>
            <a:ext cx="1328396" cy="330996"/>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4110944" y="2363682"/>
            <a:ext cx="6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4263183" y="2458406"/>
            <a:ext cx="414419"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4467094" y="2458406"/>
            <a:ext cx="0" cy="1906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E84F4079-E34D-ED43-29EB-F9C1DCECC276}"/>
                  </a:ext>
                </a:extLst>
              </p:cNvPr>
              <p:cNvSpPr txBox="1"/>
              <p:nvPr/>
            </p:nvSpPr>
            <p:spPr>
              <a:xfrm>
                <a:off x="3218736" y="1090772"/>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27" name="TextBox 24">
                <a:extLst>
                  <a:ext uri="{FF2B5EF4-FFF2-40B4-BE49-F238E27FC236}">
                    <a16:creationId xmlns:a16="http://schemas.microsoft.com/office/drawing/2014/main" id="{E84F4079-E34D-ED43-29EB-F9C1DCECC276}"/>
                  </a:ext>
                </a:extLst>
              </p:cNvPr>
              <p:cNvSpPr txBox="1">
                <a:spLocks noRot="1" noChangeAspect="1" noMove="1" noResize="1" noEditPoints="1" noAdjustHandles="1" noChangeArrowheads="1" noChangeShapeType="1" noTextEdit="1"/>
              </p:cNvSpPr>
              <p:nvPr/>
            </p:nvSpPr>
            <p:spPr>
              <a:xfrm>
                <a:off x="3218736" y="1090772"/>
                <a:ext cx="443263" cy="307777"/>
              </a:xfrm>
              <a:prstGeom prst="rect">
                <a:avLst/>
              </a:prstGeom>
              <a:blipFill>
                <a:blip r:embed="rId5"/>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5">
                <a:extLst>
                  <a:ext uri="{FF2B5EF4-FFF2-40B4-BE49-F238E27FC236}">
                    <a16:creationId xmlns:a16="http://schemas.microsoft.com/office/drawing/2014/main" id="{BF8A4A36-43F2-1D1B-BFCC-0EC733CEB4F4}"/>
                  </a:ext>
                </a:extLst>
              </p:cNvPr>
              <p:cNvSpPr txBox="1"/>
              <p:nvPr/>
            </p:nvSpPr>
            <p:spPr>
              <a:xfrm>
                <a:off x="3822740" y="1630446"/>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𝑜</m:t>
                          </m:r>
                        </m:sub>
                      </m:sSub>
                    </m:oMath>
                  </m:oMathPara>
                </a14:m>
                <a:endParaRPr lang="en-US" sz="2000" dirty="0"/>
              </a:p>
            </p:txBody>
          </p:sp>
        </mc:Choice>
        <mc:Fallback xmlns="">
          <p:sp>
            <p:nvSpPr>
              <p:cNvPr id="28" name="TextBox 25">
                <a:extLst>
                  <a:ext uri="{FF2B5EF4-FFF2-40B4-BE49-F238E27FC236}">
                    <a16:creationId xmlns:a16="http://schemas.microsoft.com/office/drawing/2014/main" id="{BF8A4A36-43F2-1D1B-BFCC-0EC733CEB4F4}"/>
                  </a:ext>
                </a:extLst>
              </p:cNvPr>
              <p:cNvSpPr txBox="1">
                <a:spLocks noRot="1" noChangeAspect="1" noMove="1" noResize="1" noEditPoints="1" noAdjustHandles="1" noChangeArrowheads="1" noChangeShapeType="1" noTextEdit="1"/>
              </p:cNvSpPr>
              <p:nvPr/>
            </p:nvSpPr>
            <p:spPr>
              <a:xfrm>
                <a:off x="3822740" y="1630446"/>
                <a:ext cx="443263" cy="307777"/>
              </a:xfrm>
              <a:prstGeom prst="rect">
                <a:avLst/>
              </a:prstGeom>
              <a:blipFill>
                <a:blip r:embed="rId6"/>
                <a:stretch>
                  <a:fillRect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6">
                <a:extLst>
                  <a:ext uri="{FF2B5EF4-FFF2-40B4-BE49-F238E27FC236}">
                    <a16:creationId xmlns:a16="http://schemas.microsoft.com/office/drawing/2014/main" id="{21845ED9-5AEB-2885-8C44-86B6CE74A9C2}"/>
                  </a:ext>
                </a:extLst>
              </p:cNvPr>
              <p:cNvSpPr txBox="1"/>
              <p:nvPr/>
            </p:nvSpPr>
            <p:spPr>
              <a:xfrm>
                <a:off x="1794157" y="2828375"/>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𝐵𝐸</m:t>
                          </m:r>
                        </m:sub>
                      </m:sSub>
                    </m:oMath>
                  </m:oMathPara>
                </a14:m>
                <a:endParaRPr lang="en-US" sz="2000" dirty="0"/>
              </a:p>
            </p:txBody>
          </p:sp>
        </mc:Choice>
        <mc:Fallback xmlns="">
          <p:sp>
            <p:nvSpPr>
              <p:cNvPr id="29" name="TextBox 26">
                <a:extLst>
                  <a:ext uri="{FF2B5EF4-FFF2-40B4-BE49-F238E27FC236}">
                    <a16:creationId xmlns:a16="http://schemas.microsoft.com/office/drawing/2014/main" id="{21845ED9-5AEB-2885-8C44-86B6CE74A9C2}"/>
                  </a:ext>
                </a:extLst>
              </p:cNvPr>
              <p:cNvSpPr txBox="1">
                <a:spLocks noRot="1" noChangeAspect="1" noMove="1" noResize="1" noEditPoints="1" noAdjustHandles="1" noChangeArrowheads="1" noChangeShapeType="1" noTextEdit="1"/>
              </p:cNvSpPr>
              <p:nvPr/>
            </p:nvSpPr>
            <p:spPr>
              <a:xfrm>
                <a:off x="1794157" y="2828375"/>
                <a:ext cx="443263" cy="307777"/>
              </a:xfrm>
              <a:prstGeom prst="rect">
                <a:avLst/>
              </a:prstGeom>
              <a:blipFill>
                <a:blip r:embed="rId7"/>
                <a:stretch>
                  <a:fillRect l="-12329" r="-547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1436586" y="2614298"/>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1436586" y="2614298"/>
                <a:ext cx="443263" cy="307777"/>
              </a:xfrm>
              <a:prstGeom prst="rect">
                <a:avLst/>
              </a:prstGeom>
              <a:blipFill>
                <a:blip r:embed="rId8"/>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2009165" y="3112851"/>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2009165" y="3112851"/>
                <a:ext cx="443263" cy="307777"/>
              </a:xfrm>
              <a:prstGeom prst="rect">
                <a:avLst/>
              </a:prstGeom>
              <a:blipFill>
                <a:blip r:embed="rId9"/>
                <a:stretch>
                  <a:fillRect/>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258703" y="1773172"/>
            <a:ext cx="1328396" cy="350514"/>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879486" y="2594707"/>
            <a:ext cx="964676" cy="4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885383" y="655305"/>
            <a:ext cx="21342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886471" y="651902"/>
            <a:ext cx="0" cy="845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2956082" y="1832360"/>
            <a:ext cx="4281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3485476" y="1675523"/>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3409276" y="1675523"/>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3485119" y="1826389"/>
            <a:ext cx="372348" cy="1017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262832" y="3327495"/>
            <a:ext cx="1328396" cy="350514"/>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2402295" y="3609212"/>
            <a:ext cx="1328396" cy="350514"/>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886471" y="2607452"/>
            <a:ext cx="0" cy="3218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115">
                <a:extLst>
                  <a:ext uri="{FF2B5EF4-FFF2-40B4-BE49-F238E27FC236}">
                    <a16:creationId xmlns:a16="http://schemas.microsoft.com/office/drawing/2014/main" id="{71AB5A49-35F2-58CC-4191-EE2C3A3E28BB}"/>
                  </a:ext>
                </a:extLst>
              </p:cNvPr>
              <p:cNvSpPr txBox="1"/>
              <p:nvPr/>
            </p:nvSpPr>
            <p:spPr>
              <a:xfrm>
                <a:off x="2473981" y="3702314"/>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oMath>
                  </m:oMathPara>
                </a14:m>
                <a:endParaRPr lang="en-US" sz="2000" dirty="0"/>
              </a:p>
            </p:txBody>
          </p:sp>
        </mc:Choice>
        <mc:Fallback xmlns="">
          <p:sp>
            <p:nvSpPr>
              <p:cNvPr id="54" name="TextBox 115">
                <a:extLst>
                  <a:ext uri="{FF2B5EF4-FFF2-40B4-BE49-F238E27FC236}">
                    <a16:creationId xmlns:a16="http://schemas.microsoft.com/office/drawing/2014/main" id="{71AB5A49-35F2-58CC-4191-EE2C3A3E28BB}"/>
                  </a:ext>
                </a:extLst>
              </p:cNvPr>
              <p:cNvSpPr txBox="1">
                <a:spLocks noRot="1" noChangeAspect="1" noMove="1" noResize="1" noEditPoints="1" noAdjustHandles="1" noChangeArrowheads="1" noChangeShapeType="1" noTextEdit="1"/>
              </p:cNvSpPr>
              <p:nvPr/>
            </p:nvSpPr>
            <p:spPr>
              <a:xfrm>
                <a:off x="2473981" y="3702314"/>
                <a:ext cx="443263" cy="307777"/>
              </a:xfrm>
              <a:prstGeom prst="rect">
                <a:avLst/>
              </a:prstGeom>
              <a:blipFill>
                <a:blip r:embed="rId10"/>
                <a:stretch>
                  <a:fillRect l="-411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3487676" y="1470349"/>
                <a:ext cx="327462"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3487676" y="1470349"/>
                <a:ext cx="327462" cy="307777"/>
              </a:xfrm>
              <a:prstGeom prst="rect">
                <a:avLst/>
              </a:prstGeom>
              <a:blipFill>
                <a:blip r:embed="rId11"/>
                <a:stretch>
                  <a:fillRect l="-14815" r="-7407"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41">
                <a:extLst>
                  <a:ext uri="{FF2B5EF4-FFF2-40B4-BE49-F238E27FC236}">
                    <a16:creationId xmlns:a16="http://schemas.microsoft.com/office/drawing/2014/main" id="{3273A9D4-76D3-4FD1-70A1-776FDC290477}"/>
                  </a:ext>
                </a:extLst>
              </p:cNvPr>
              <p:cNvSpPr txBox="1"/>
              <p:nvPr/>
            </p:nvSpPr>
            <p:spPr>
              <a:xfrm>
                <a:off x="5262074" y="541044"/>
                <a:ext cx="3771268"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14:m>
                  <m:oMath xmlns:m="http://schemas.openxmlformats.org/officeDocument/2006/math">
                    <m:r>
                      <m:rPr>
                        <m:sty m:val="p"/>
                      </m:rPr>
                      <a:rPr lang="en-US" sz="1800" b="0" i="0" smtClean="0">
                        <a:solidFill>
                          <a:srgbClr val="0000FF"/>
                        </a:solidFill>
                        <a:latin typeface="Cambria Math" panose="02040503050406030204" pitchFamily="18" charset="0"/>
                      </a:rPr>
                      <m:t>Once</m:t>
                    </m:r>
                    <m:r>
                      <a:rPr lang="en-US" sz="1800" b="0" i="0" smtClean="0">
                        <a:solidFill>
                          <a:srgbClr val="0000FF"/>
                        </a:solidFill>
                        <a:latin typeface="Cambria Math" panose="02040503050406030204" pitchFamily="18" charset="0"/>
                      </a:rPr>
                      <m:t> </m:t>
                    </m:r>
                    <m:r>
                      <m:rPr>
                        <m:sty m:val="p"/>
                      </m:rPr>
                      <a:rPr lang="en-US" sz="1800" b="0" i="0" smtClean="0">
                        <a:solidFill>
                          <a:srgbClr val="0000FF"/>
                        </a:solidFill>
                        <a:latin typeface="Cambria Math" panose="02040503050406030204" pitchFamily="18" charset="0"/>
                      </a:rPr>
                      <m:t>we</m:t>
                    </m:r>
                    <m:r>
                      <a:rPr lang="en-US" sz="1800" b="0" i="0" smtClean="0">
                        <a:solidFill>
                          <a:srgbClr val="0000FF"/>
                        </a:solidFill>
                        <a:latin typeface="Cambria Math" panose="02040503050406030204" pitchFamily="18" charset="0"/>
                      </a:rPr>
                      <m:t> </m:t>
                    </m:r>
                    <m:r>
                      <m:rPr>
                        <m:sty m:val="p"/>
                      </m:rPr>
                      <a:rPr lang="en-US" sz="1800" b="0" i="0" smtClean="0">
                        <a:solidFill>
                          <a:srgbClr val="0000FF"/>
                        </a:solidFill>
                        <a:latin typeface="Cambria Math" panose="02040503050406030204" pitchFamily="18" charset="0"/>
                      </a:rPr>
                      <m:t>know</m:t>
                    </m:r>
                    <m:r>
                      <a:rPr lang="en-US" sz="1800" b="0" i="0" smtClean="0">
                        <a:solidFill>
                          <a:srgbClr val="0000FF"/>
                        </a:solidFill>
                        <a:latin typeface="Cambria Math" panose="02040503050406030204" pitchFamily="18" charset="0"/>
                      </a:rPr>
                      <m:t> </m:t>
                    </m:r>
                    <m:sSub>
                      <m:sSubPr>
                        <m:ctrlPr>
                          <a:rPr lang="en-US" sz="1800" b="1" i="1" smtClean="0">
                            <a:solidFill>
                              <a:srgbClr val="0000FF"/>
                            </a:solidFill>
                            <a:latin typeface="Cambria Math" panose="02040503050406030204" pitchFamily="18" charset="0"/>
                          </a:rPr>
                        </m:ctrlPr>
                      </m:sSubPr>
                      <m:e>
                        <m:r>
                          <a:rPr lang="en-US" sz="1800" b="1" i="1" smtClean="0">
                            <a:solidFill>
                              <a:srgbClr val="0000FF"/>
                            </a:solidFill>
                            <a:latin typeface="Cambria Math" panose="02040503050406030204" pitchFamily="18" charset="0"/>
                          </a:rPr>
                          <m:t>𝑰</m:t>
                        </m:r>
                      </m:e>
                      <m:sub>
                        <m:r>
                          <a:rPr lang="en-US" sz="1800" b="1" i="1">
                            <a:solidFill>
                              <a:srgbClr val="0000FF"/>
                            </a:solidFill>
                            <a:latin typeface="Cambria Math" panose="02040503050406030204" pitchFamily="18" charset="0"/>
                          </a:rPr>
                          <m:t>𝑬</m:t>
                        </m:r>
                      </m:sub>
                    </m:sSub>
                  </m:oMath>
                </a14:m>
                <a:r>
                  <a:rPr lang="en-US" sz="1800" b="1" dirty="0">
                    <a:solidFill>
                      <a:srgbClr val="0000FF"/>
                    </a:solidFill>
                  </a:rPr>
                  <a:t> </a:t>
                </a:r>
                <a:r>
                  <a:rPr lang="en-US" sz="1800" dirty="0">
                    <a:solidFill>
                      <a:srgbClr val="0000FF"/>
                    </a:solidFill>
                  </a:rPr>
                  <a:t>then we can find </a:t>
                </a:r>
                <a14:m>
                  <m:oMath xmlns:m="http://schemas.openxmlformats.org/officeDocument/2006/math">
                    <m:sSub>
                      <m:sSubPr>
                        <m:ctrlPr>
                          <a:rPr lang="en-US" sz="1800" i="1">
                            <a:solidFill>
                              <a:srgbClr val="0000FF"/>
                            </a:solidFill>
                            <a:latin typeface="Cambria Math" panose="02040503050406030204" pitchFamily="18" charset="0"/>
                          </a:rPr>
                        </m:ctrlPr>
                      </m:sSubPr>
                      <m:e>
                        <m:r>
                          <a:rPr lang="en-US" sz="1800" b="0" i="1">
                            <a:solidFill>
                              <a:srgbClr val="0000FF"/>
                            </a:solidFill>
                            <a:latin typeface="Cambria Math" panose="02040503050406030204" pitchFamily="18" charset="0"/>
                          </a:rPr>
                          <m:t>𝐼</m:t>
                        </m:r>
                      </m:e>
                      <m:sub>
                        <m:r>
                          <a:rPr lang="en-US" sz="1800" b="0" i="1" smtClean="0">
                            <a:solidFill>
                              <a:srgbClr val="0000FF"/>
                            </a:solidFill>
                            <a:latin typeface="Cambria Math" panose="02040503050406030204" pitchFamily="18" charset="0"/>
                          </a:rPr>
                          <m:t>𝐶</m:t>
                        </m:r>
                      </m:sub>
                    </m:sSub>
                  </m:oMath>
                </a14:m>
                <a:r>
                  <a:rPr lang="en-US" sz="1800" dirty="0">
                    <a:solidFill>
                      <a:srgbClr val="0000FF"/>
                    </a:solidFill>
                  </a:rPr>
                  <a:t> as the</a:t>
                </a:r>
                <a:r>
                  <a:rPr lang="en-US" sz="1800" b="1" dirty="0">
                    <a:solidFill>
                      <a:srgbClr val="0000FF"/>
                    </a:solidFill>
                  </a:rPr>
                  <a:t> </a:t>
                </a:r>
                <a14:m>
                  <m:oMath xmlns:m="http://schemas.openxmlformats.org/officeDocument/2006/math">
                    <m:sSub>
                      <m:sSubPr>
                        <m:ctrlPr>
                          <a:rPr lang="en-US" sz="1800" b="1" i="1" smtClean="0">
                            <a:solidFill>
                              <a:srgbClr val="FF0000"/>
                            </a:solidFill>
                            <a:latin typeface="Cambria Math" panose="02040503050406030204" pitchFamily="18" charset="0"/>
                          </a:rPr>
                        </m:ctrlPr>
                      </m:sSubPr>
                      <m:e>
                        <m:r>
                          <a:rPr lang="en-US" sz="1800" b="1" i="1">
                            <a:solidFill>
                              <a:srgbClr val="FF0000"/>
                            </a:solidFill>
                            <a:latin typeface="Cambria Math" panose="02040503050406030204" pitchFamily="18" charset="0"/>
                          </a:rPr>
                          <m:t>𝑰</m:t>
                        </m:r>
                      </m:e>
                      <m:sub>
                        <m:r>
                          <a:rPr lang="en-US" sz="1800" b="1" i="1">
                            <a:solidFill>
                              <a:srgbClr val="FF0000"/>
                            </a:solidFill>
                            <a:latin typeface="Cambria Math" panose="02040503050406030204" pitchFamily="18" charset="0"/>
                          </a:rPr>
                          <m:t>𝑬</m:t>
                        </m:r>
                      </m:sub>
                    </m:sSub>
                  </m:oMath>
                </a14:m>
                <a:r>
                  <a:rPr lang="en-US" sz="1800" b="1" dirty="0">
                    <a:solidFill>
                      <a:srgbClr val="FF0000"/>
                    </a:solidFill>
                  </a:rPr>
                  <a:t> </a:t>
                </a:r>
                <a14:m>
                  <m:oMath xmlns:m="http://schemas.openxmlformats.org/officeDocument/2006/math">
                    <m:r>
                      <a:rPr lang="en-US" sz="1800" b="1" i="1" dirty="0" smtClean="0">
                        <a:solidFill>
                          <a:srgbClr val="FF0000"/>
                        </a:solidFill>
                        <a:latin typeface="Cambria Math" panose="02040503050406030204" pitchFamily="18" charset="0"/>
                        <a:ea typeface="Cambria Math" panose="02040503050406030204" pitchFamily="18" charset="0"/>
                      </a:rPr>
                      <m:t>≈</m:t>
                    </m:r>
                  </m:oMath>
                </a14:m>
                <a:r>
                  <a:rPr lang="en-US" sz="1800" b="1" dirty="0">
                    <a:solidFill>
                      <a:srgbClr val="FF0000"/>
                    </a:solidFill>
                  </a:rPr>
                  <a:t> </a:t>
                </a:r>
                <a14:m>
                  <m:oMath xmlns:m="http://schemas.openxmlformats.org/officeDocument/2006/math">
                    <m:sSub>
                      <m:sSubPr>
                        <m:ctrlPr>
                          <a:rPr lang="en-US" sz="1800" b="1" i="1">
                            <a:solidFill>
                              <a:srgbClr val="FF0000"/>
                            </a:solidFill>
                            <a:latin typeface="Cambria Math" panose="02040503050406030204" pitchFamily="18" charset="0"/>
                          </a:rPr>
                        </m:ctrlPr>
                      </m:sSubPr>
                      <m:e>
                        <m:r>
                          <a:rPr lang="en-US" sz="1800" b="1" i="1">
                            <a:solidFill>
                              <a:srgbClr val="FF0000"/>
                            </a:solidFill>
                            <a:latin typeface="Cambria Math" panose="02040503050406030204" pitchFamily="18" charset="0"/>
                          </a:rPr>
                          <m:t>𝑰</m:t>
                        </m:r>
                      </m:e>
                      <m:sub>
                        <m:r>
                          <a:rPr lang="en-US" sz="1800" b="1" i="1" smtClean="0">
                            <a:solidFill>
                              <a:srgbClr val="FF0000"/>
                            </a:solidFill>
                            <a:latin typeface="Cambria Math" panose="02040503050406030204" pitchFamily="18" charset="0"/>
                          </a:rPr>
                          <m:t>𝑪</m:t>
                        </m:r>
                      </m:sub>
                    </m:sSub>
                  </m:oMath>
                </a14:m>
                <a:r>
                  <a:rPr lang="en-US" sz="1800" b="1" dirty="0">
                    <a:solidFill>
                      <a:srgbClr val="FF0000"/>
                    </a:solidFill>
                  </a:rPr>
                  <a:t> </a:t>
                </a:r>
                <a:endParaRPr lang="en-US" sz="1800" b="1" dirty="0">
                  <a:solidFill>
                    <a:srgbClr val="0000FF"/>
                  </a:solidFill>
                </a:endParaRPr>
              </a:p>
            </p:txBody>
          </p:sp>
        </mc:Choice>
        <mc:Fallback xmlns="">
          <p:sp>
            <p:nvSpPr>
              <p:cNvPr id="100" name="TextBox 41">
                <a:extLst>
                  <a:ext uri="{FF2B5EF4-FFF2-40B4-BE49-F238E27FC236}">
                    <a16:creationId xmlns:a16="http://schemas.microsoft.com/office/drawing/2014/main" id="{3273A9D4-76D3-4FD1-70A1-776FDC290477}"/>
                  </a:ext>
                </a:extLst>
              </p:cNvPr>
              <p:cNvSpPr txBox="1">
                <a:spLocks noRot="1" noChangeAspect="1" noMove="1" noResize="1" noEditPoints="1" noAdjustHandles="1" noChangeArrowheads="1" noChangeShapeType="1" noTextEdit="1"/>
              </p:cNvSpPr>
              <p:nvPr/>
            </p:nvSpPr>
            <p:spPr>
              <a:xfrm>
                <a:off x="5262074" y="541044"/>
                <a:ext cx="3771268" cy="646331"/>
              </a:xfrm>
              <a:prstGeom prst="rect">
                <a:avLst/>
              </a:prstGeom>
              <a:blipFill>
                <a:blip r:embed="rId12"/>
                <a:stretch>
                  <a:fillRect t="-5660" r="-1454"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a:off x="41025" y="1156900"/>
                <a:ext cx="867335" cy="60843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a:off x="41025" y="1156900"/>
                <a:ext cx="867335" cy="608436"/>
              </a:xfrm>
              <a:prstGeom prst="rect">
                <a:avLst/>
              </a:prstGeom>
              <a:blipFill>
                <a:blip r:embed="rId13"/>
                <a:stretch>
                  <a:fillRect l="-9859" r="-9859"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ABCF84C9-5AD2-F9EB-573B-CFB1C1DFAD8E}"/>
                  </a:ext>
                </a:extLst>
              </p:cNvPr>
              <p:cNvSpPr txBox="1"/>
              <p:nvPr/>
            </p:nvSpPr>
            <p:spPr>
              <a:xfrm>
                <a:off x="19178" y="3463261"/>
                <a:ext cx="713599" cy="60843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55" name="TextBox 22">
                <a:extLst>
                  <a:ext uri="{FF2B5EF4-FFF2-40B4-BE49-F238E27FC236}">
                    <a16:creationId xmlns:a16="http://schemas.microsoft.com/office/drawing/2014/main" id="{ABCF84C9-5AD2-F9EB-573B-CFB1C1DFAD8E}"/>
                  </a:ext>
                </a:extLst>
              </p:cNvPr>
              <p:cNvSpPr txBox="1">
                <a:spLocks noRot="1" noChangeAspect="1" noMove="1" noResize="1" noEditPoints="1" noAdjustHandles="1" noChangeArrowheads="1" noChangeShapeType="1" noTextEdit="1"/>
              </p:cNvSpPr>
              <p:nvPr/>
            </p:nvSpPr>
            <p:spPr>
              <a:xfrm>
                <a:off x="19178" y="3463261"/>
                <a:ext cx="713599" cy="608436"/>
              </a:xfrm>
              <a:prstGeom prst="rect">
                <a:avLst/>
              </a:prstGeom>
              <a:blipFill>
                <a:blip r:embed="rId14"/>
                <a:stretch>
                  <a:fillRect l="-11966" r="-33333"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0F51C477-3A05-536C-2EA7-724B4BB7B91B}"/>
                  </a:ext>
                </a:extLst>
              </p:cNvPr>
              <p:cNvSpPr txBox="1"/>
              <p:nvPr/>
            </p:nvSpPr>
            <p:spPr>
              <a:xfrm>
                <a:off x="236082" y="2460410"/>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7" name="TextBox 23">
                <a:extLst>
                  <a:ext uri="{FF2B5EF4-FFF2-40B4-BE49-F238E27FC236}">
                    <a16:creationId xmlns:a16="http://schemas.microsoft.com/office/drawing/2014/main" id="{0F51C477-3A05-536C-2EA7-724B4BB7B91B}"/>
                  </a:ext>
                </a:extLst>
              </p:cNvPr>
              <p:cNvSpPr txBox="1">
                <a:spLocks noRot="1" noChangeAspect="1" noMove="1" noResize="1" noEditPoints="1" noAdjustHandles="1" noChangeArrowheads="1" noChangeShapeType="1" noTextEdit="1"/>
              </p:cNvSpPr>
              <p:nvPr/>
            </p:nvSpPr>
            <p:spPr>
              <a:xfrm>
                <a:off x="236082" y="2460410"/>
                <a:ext cx="574446" cy="307777"/>
              </a:xfrm>
              <a:prstGeom prst="rect">
                <a:avLst/>
              </a:prstGeom>
              <a:blipFill>
                <a:blip r:embed="rId15"/>
                <a:stretch>
                  <a:fillRect l="-12121" r="-8081" b="-545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23">
                <a:extLst>
                  <a:ext uri="{FF2B5EF4-FFF2-40B4-BE49-F238E27FC236}">
                    <a16:creationId xmlns:a16="http://schemas.microsoft.com/office/drawing/2014/main" id="{AB8BA354-1B4C-B46C-3443-9BF9BC963646}"/>
                  </a:ext>
                </a:extLst>
              </p:cNvPr>
              <p:cNvSpPr txBox="1"/>
              <p:nvPr/>
            </p:nvSpPr>
            <p:spPr>
              <a:xfrm>
                <a:off x="1382736" y="2250994"/>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8" name="TextBox 23">
                <a:extLst>
                  <a:ext uri="{FF2B5EF4-FFF2-40B4-BE49-F238E27FC236}">
                    <a16:creationId xmlns:a16="http://schemas.microsoft.com/office/drawing/2014/main" id="{AB8BA354-1B4C-B46C-3443-9BF9BC963646}"/>
                  </a:ext>
                </a:extLst>
              </p:cNvPr>
              <p:cNvSpPr txBox="1">
                <a:spLocks noRot="1" noChangeAspect="1" noMove="1" noResize="1" noEditPoints="1" noAdjustHandles="1" noChangeArrowheads="1" noChangeShapeType="1" noTextEdit="1"/>
              </p:cNvSpPr>
              <p:nvPr/>
            </p:nvSpPr>
            <p:spPr>
              <a:xfrm>
                <a:off x="1382736" y="2250994"/>
                <a:ext cx="574446" cy="307777"/>
              </a:xfrm>
              <a:prstGeom prst="rect">
                <a:avLst/>
              </a:prstGeom>
              <a:blipFill>
                <a:blip r:embed="rId16"/>
                <a:stretch>
                  <a:fillRect l="-12121" r="-8081"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23">
                <a:extLst>
                  <a:ext uri="{FF2B5EF4-FFF2-40B4-BE49-F238E27FC236}">
                    <a16:creationId xmlns:a16="http://schemas.microsoft.com/office/drawing/2014/main" id="{C4C9B2F5-8234-F376-1C77-37C1A867981C}"/>
                  </a:ext>
                </a:extLst>
              </p:cNvPr>
              <p:cNvSpPr txBox="1"/>
              <p:nvPr/>
            </p:nvSpPr>
            <p:spPr>
              <a:xfrm>
                <a:off x="3122053" y="3057621"/>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6.9 </m:t>
                      </m:r>
                      <m:r>
                        <a:rPr lang="en-US" sz="2000" b="0" i="1" smtClean="0">
                          <a:latin typeface="Cambria Math" panose="02040503050406030204" pitchFamily="18" charset="0"/>
                        </a:rPr>
                        <m:t>𝑉</m:t>
                      </m:r>
                    </m:oMath>
                  </m:oMathPara>
                </a14:m>
                <a:endParaRPr lang="en-US" sz="2000" dirty="0"/>
              </a:p>
            </p:txBody>
          </p:sp>
        </mc:Choice>
        <mc:Fallback xmlns="">
          <p:sp>
            <p:nvSpPr>
              <p:cNvPr id="2" name="TextBox 23">
                <a:extLst>
                  <a:ext uri="{FF2B5EF4-FFF2-40B4-BE49-F238E27FC236}">
                    <a16:creationId xmlns:a16="http://schemas.microsoft.com/office/drawing/2014/main" id="{C4C9B2F5-8234-F376-1C77-37C1A867981C}"/>
                  </a:ext>
                </a:extLst>
              </p:cNvPr>
              <p:cNvSpPr txBox="1">
                <a:spLocks noRot="1" noChangeAspect="1" noMove="1" noResize="1" noEditPoints="1" noAdjustHandles="1" noChangeArrowheads="1" noChangeShapeType="1" noTextEdit="1"/>
              </p:cNvSpPr>
              <p:nvPr/>
            </p:nvSpPr>
            <p:spPr>
              <a:xfrm>
                <a:off x="3122053" y="3057621"/>
                <a:ext cx="574446" cy="307777"/>
              </a:xfrm>
              <a:prstGeom prst="rect">
                <a:avLst/>
              </a:prstGeom>
              <a:blipFill>
                <a:blip r:embed="rId17"/>
                <a:stretch>
                  <a:fillRect l="-11111" r="-9091" b="-3636"/>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115">
                <a:extLst>
                  <a:ext uri="{FF2B5EF4-FFF2-40B4-BE49-F238E27FC236}">
                    <a16:creationId xmlns:a16="http://schemas.microsoft.com/office/drawing/2014/main" id="{A3FC9D69-5B48-E27F-6CA4-F1654AB094FD}"/>
                  </a:ext>
                </a:extLst>
              </p:cNvPr>
              <p:cNvSpPr txBox="1"/>
              <p:nvPr/>
            </p:nvSpPr>
            <p:spPr>
              <a:xfrm>
                <a:off x="2231524" y="1139762"/>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𝑪</m:t>
                          </m:r>
                        </m:sub>
                      </m:sSub>
                    </m:oMath>
                  </m:oMathPara>
                </a14:m>
                <a:endParaRPr lang="en-US" sz="2000" b="1" dirty="0">
                  <a:solidFill>
                    <a:srgbClr val="00CC00"/>
                  </a:solidFill>
                </a:endParaRPr>
              </a:p>
            </p:txBody>
          </p:sp>
        </mc:Choice>
        <mc:Fallback xmlns="">
          <p:sp>
            <p:nvSpPr>
              <p:cNvPr id="33" name="TextBox 115">
                <a:extLst>
                  <a:ext uri="{FF2B5EF4-FFF2-40B4-BE49-F238E27FC236}">
                    <a16:creationId xmlns:a16="http://schemas.microsoft.com/office/drawing/2014/main" id="{A3FC9D69-5B48-E27F-6CA4-F1654AB094FD}"/>
                  </a:ext>
                </a:extLst>
              </p:cNvPr>
              <p:cNvSpPr txBox="1">
                <a:spLocks noRot="1" noChangeAspect="1" noMove="1" noResize="1" noEditPoints="1" noAdjustHandles="1" noChangeArrowheads="1" noChangeShapeType="1" noTextEdit="1"/>
              </p:cNvSpPr>
              <p:nvPr/>
            </p:nvSpPr>
            <p:spPr>
              <a:xfrm>
                <a:off x="2231524" y="1139762"/>
                <a:ext cx="539242" cy="307777"/>
              </a:xfrm>
              <a:prstGeom prst="rect">
                <a:avLst/>
              </a:prstGeom>
              <a:blipFill>
                <a:blip r:embed="rId18"/>
                <a:stretch>
                  <a:fillRect b="-1454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115">
                <a:extLst>
                  <a:ext uri="{FF2B5EF4-FFF2-40B4-BE49-F238E27FC236}">
                    <a16:creationId xmlns:a16="http://schemas.microsoft.com/office/drawing/2014/main" id="{5987BC37-68F8-16BA-FDAB-DEEB34C05EA1}"/>
                  </a:ext>
                </a:extLst>
              </p:cNvPr>
              <p:cNvSpPr txBox="1"/>
              <p:nvPr/>
            </p:nvSpPr>
            <p:spPr>
              <a:xfrm>
                <a:off x="3415887" y="3936390"/>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𝑬</m:t>
                          </m:r>
                        </m:sub>
                      </m:sSub>
                    </m:oMath>
                  </m:oMathPara>
                </a14:m>
                <a:endParaRPr lang="en-US" sz="2000" b="1" dirty="0">
                  <a:solidFill>
                    <a:srgbClr val="00CC00"/>
                  </a:solidFill>
                </a:endParaRPr>
              </a:p>
            </p:txBody>
          </p:sp>
        </mc:Choice>
        <mc:Fallback xmlns="">
          <p:sp>
            <p:nvSpPr>
              <p:cNvPr id="26" name="TextBox 115">
                <a:extLst>
                  <a:ext uri="{FF2B5EF4-FFF2-40B4-BE49-F238E27FC236}">
                    <a16:creationId xmlns:a16="http://schemas.microsoft.com/office/drawing/2014/main" id="{5987BC37-68F8-16BA-FDAB-DEEB34C05EA1}"/>
                  </a:ext>
                </a:extLst>
              </p:cNvPr>
              <p:cNvSpPr txBox="1">
                <a:spLocks noRot="1" noChangeAspect="1" noMove="1" noResize="1" noEditPoints="1" noAdjustHandles="1" noChangeArrowheads="1" noChangeShapeType="1" noTextEdit="1"/>
              </p:cNvSpPr>
              <p:nvPr/>
            </p:nvSpPr>
            <p:spPr>
              <a:xfrm>
                <a:off x="3415887" y="3936390"/>
                <a:ext cx="539242" cy="307777"/>
              </a:xfrm>
              <a:prstGeom prst="rect">
                <a:avLst/>
              </a:prstGeom>
              <a:blipFill>
                <a:blip r:embed="rId19"/>
                <a:stretch>
                  <a:fillRect b="-1454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41">
                <a:extLst>
                  <a:ext uri="{FF2B5EF4-FFF2-40B4-BE49-F238E27FC236}">
                    <a16:creationId xmlns:a16="http://schemas.microsoft.com/office/drawing/2014/main" id="{0F7F13E7-3971-3E3D-42DB-8F8029748ECE}"/>
                  </a:ext>
                </a:extLst>
              </p:cNvPr>
              <p:cNvSpPr txBox="1"/>
              <p:nvPr/>
            </p:nvSpPr>
            <p:spPr>
              <a:xfrm>
                <a:off x="5299833" y="1368066"/>
                <a:ext cx="3666269"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14:m>
                  <m:oMath xmlns:m="http://schemas.openxmlformats.org/officeDocument/2006/math">
                    <m:r>
                      <a:rPr lang="en-US" sz="1800" b="0" i="1" smtClean="0">
                        <a:solidFill>
                          <a:srgbClr val="0000FF"/>
                        </a:solidFill>
                        <a:latin typeface="Cambria Math" panose="02040503050406030204" pitchFamily="18" charset="0"/>
                      </a:rPr>
                      <m:t>𝐼𝑑𝑒𝑎𝑙𝑙𝑦</m:t>
                    </m:r>
                    <m:r>
                      <a:rPr lang="en-US" sz="1800" b="0" i="1" smtClean="0">
                        <a:solidFill>
                          <a:srgbClr val="0000FF"/>
                        </a:solidFill>
                        <a:latin typeface="Cambria Math" panose="02040503050406030204" pitchFamily="18" charset="0"/>
                      </a:rPr>
                      <m:t> </m:t>
                    </m:r>
                    <m:sSub>
                      <m:sSubPr>
                        <m:ctrlPr>
                          <a:rPr lang="en-US" sz="1800" b="1" i="1" smtClean="0">
                            <a:solidFill>
                              <a:srgbClr val="FF0000"/>
                            </a:solidFill>
                            <a:latin typeface="Cambria Math" panose="02040503050406030204" pitchFamily="18" charset="0"/>
                          </a:rPr>
                        </m:ctrlPr>
                      </m:sSubPr>
                      <m:e>
                        <m:r>
                          <a:rPr lang="en-US" sz="1800" b="1" i="1">
                            <a:solidFill>
                              <a:srgbClr val="FF0000"/>
                            </a:solidFill>
                            <a:latin typeface="Cambria Math" panose="02040503050406030204" pitchFamily="18" charset="0"/>
                          </a:rPr>
                          <m:t>𝑰</m:t>
                        </m:r>
                      </m:e>
                      <m:sub>
                        <m:r>
                          <a:rPr lang="en-US" sz="1800" b="1" i="1">
                            <a:solidFill>
                              <a:srgbClr val="FF0000"/>
                            </a:solidFill>
                            <a:latin typeface="Cambria Math" panose="02040503050406030204" pitchFamily="18" charset="0"/>
                          </a:rPr>
                          <m:t>𝑬</m:t>
                        </m:r>
                      </m:sub>
                    </m:sSub>
                  </m:oMath>
                </a14:m>
                <a:r>
                  <a:rPr lang="en-US" sz="1800" b="1" dirty="0">
                    <a:solidFill>
                      <a:srgbClr val="FF0000"/>
                    </a:solidFill>
                  </a:rPr>
                  <a:t> </a:t>
                </a:r>
                <a14:m>
                  <m:oMath xmlns:m="http://schemas.openxmlformats.org/officeDocument/2006/math">
                    <m:r>
                      <a:rPr lang="en-US" sz="1800" b="1" i="1" dirty="0" smtClean="0">
                        <a:solidFill>
                          <a:srgbClr val="FF0000"/>
                        </a:solidFill>
                        <a:latin typeface="Cambria Math" panose="02040503050406030204" pitchFamily="18" charset="0"/>
                      </a:rPr>
                      <m:t>=</m:t>
                    </m:r>
                  </m:oMath>
                </a14:m>
                <a:r>
                  <a:rPr lang="en-US" sz="1800" b="1" dirty="0">
                    <a:solidFill>
                      <a:srgbClr val="FF0000"/>
                    </a:solidFill>
                  </a:rPr>
                  <a:t> </a:t>
                </a:r>
                <a14:m>
                  <m:oMath xmlns:m="http://schemas.openxmlformats.org/officeDocument/2006/math">
                    <m:sSub>
                      <m:sSubPr>
                        <m:ctrlPr>
                          <a:rPr lang="en-US" sz="1800" b="1" i="1">
                            <a:solidFill>
                              <a:srgbClr val="FF0000"/>
                            </a:solidFill>
                            <a:latin typeface="Cambria Math" panose="02040503050406030204" pitchFamily="18" charset="0"/>
                          </a:rPr>
                        </m:ctrlPr>
                      </m:sSubPr>
                      <m:e>
                        <m:r>
                          <a:rPr lang="en-US" sz="1800" b="1" i="1">
                            <a:solidFill>
                              <a:srgbClr val="FF0000"/>
                            </a:solidFill>
                            <a:latin typeface="Cambria Math" panose="02040503050406030204" pitchFamily="18" charset="0"/>
                          </a:rPr>
                          <m:t>𝑰</m:t>
                        </m:r>
                      </m:e>
                      <m:sub>
                        <m:r>
                          <a:rPr lang="en-US" sz="1800" b="1" i="1" smtClean="0">
                            <a:solidFill>
                              <a:srgbClr val="FF0000"/>
                            </a:solidFill>
                            <a:latin typeface="Cambria Math" panose="02040503050406030204" pitchFamily="18" charset="0"/>
                          </a:rPr>
                          <m:t>𝑪</m:t>
                        </m:r>
                      </m:sub>
                    </m:sSub>
                    <m:r>
                      <a:rPr lang="en-US" sz="1800" b="1" i="1" smtClean="0">
                        <a:solidFill>
                          <a:srgbClr val="FF0000"/>
                        </a:solidFill>
                        <a:latin typeface="Cambria Math" panose="02040503050406030204" pitchFamily="18" charset="0"/>
                      </a:rPr>
                      <m:t>+</m:t>
                    </m:r>
                    <m:sSub>
                      <m:sSubPr>
                        <m:ctrlPr>
                          <a:rPr lang="en-US" sz="1800" b="1" i="1">
                            <a:solidFill>
                              <a:srgbClr val="FF0000"/>
                            </a:solidFill>
                            <a:latin typeface="Cambria Math" panose="02040503050406030204" pitchFamily="18" charset="0"/>
                          </a:rPr>
                        </m:ctrlPr>
                      </m:sSubPr>
                      <m:e>
                        <m:r>
                          <a:rPr lang="en-US" sz="1800" b="1" i="1">
                            <a:solidFill>
                              <a:srgbClr val="FF0000"/>
                            </a:solidFill>
                            <a:latin typeface="Cambria Math" panose="02040503050406030204" pitchFamily="18" charset="0"/>
                          </a:rPr>
                          <m:t>𝑰</m:t>
                        </m:r>
                      </m:e>
                      <m:sub>
                        <m:r>
                          <a:rPr lang="en-US" sz="1800" b="1" i="1" smtClean="0">
                            <a:solidFill>
                              <a:srgbClr val="FF0000"/>
                            </a:solidFill>
                            <a:latin typeface="Cambria Math" panose="02040503050406030204" pitchFamily="18" charset="0"/>
                          </a:rPr>
                          <m:t>𝑩</m:t>
                        </m:r>
                      </m:sub>
                    </m:sSub>
                  </m:oMath>
                </a14:m>
                <a:endParaRPr lang="en-US" sz="1800" b="1" dirty="0">
                  <a:solidFill>
                    <a:srgbClr val="0000FF"/>
                  </a:solidFill>
                </a:endParaRPr>
              </a:p>
            </p:txBody>
          </p:sp>
        </mc:Choice>
        <mc:Fallback xmlns="">
          <p:sp>
            <p:nvSpPr>
              <p:cNvPr id="32" name="TextBox 41">
                <a:extLst>
                  <a:ext uri="{FF2B5EF4-FFF2-40B4-BE49-F238E27FC236}">
                    <a16:creationId xmlns:a16="http://schemas.microsoft.com/office/drawing/2014/main" id="{0F7F13E7-3971-3E3D-42DB-8F8029748ECE}"/>
                  </a:ext>
                </a:extLst>
              </p:cNvPr>
              <p:cNvSpPr txBox="1">
                <a:spLocks noRot="1" noChangeAspect="1" noMove="1" noResize="1" noEditPoints="1" noAdjustHandles="1" noChangeArrowheads="1" noChangeShapeType="1" noTextEdit="1"/>
              </p:cNvSpPr>
              <p:nvPr/>
            </p:nvSpPr>
            <p:spPr>
              <a:xfrm>
                <a:off x="5299833" y="1368066"/>
                <a:ext cx="3666269" cy="369332"/>
              </a:xfrm>
              <a:prstGeom prst="rect">
                <a:avLst/>
              </a:prstGeom>
              <a:blipFill>
                <a:blip r:embed="rId20"/>
                <a:stretch>
                  <a:fillRect l="-498"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115">
                <a:extLst>
                  <a:ext uri="{FF2B5EF4-FFF2-40B4-BE49-F238E27FC236}">
                    <a16:creationId xmlns:a16="http://schemas.microsoft.com/office/drawing/2014/main" id="{52C5BB48-E4E9-F12A-5DEC-D76521E8405E}"/>
                  </a:ext>
                </a:extLst>
              </p:cNvPr>
              <p:cNvSpPr txBox="1"/>
              <p:nvPr/>
            </p:nvSpPr>
            <p:spPr>
              <a:xfrm>
                <a:off x="928171" y="2646301"/>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𝑩</m:t>
                          </m:r>
                        </m:sub>
                      </m:sSub>
                    </m:oMath>
                  </m:oMathPara>
                </a14:m>
                <a:endParaRPr lang="en-US" sz="2000" b="1" dirty="0">
                  <a:solidFill>
                    <a:srgbClr val="00CC00"/>
                  </a:solidFill>
                </a:endParaRPr>
              </a:p>
            </p:txBody>
          </p:sp>
        </mc:Choice>
        <mc:Fallback xmlns="">
          <p:sp>
            <p:nvSpPr>
              <p:cNvPr id="36" name="TextBox 115">
                <a:extLst>
                  <a:ext uri="{FF2B5EF4-FFF2-40B4-BE49-F238E27FC236}">
                    <a16:creationId xmlns:a16="http://schemas.microsoft.com/office/drawing/2014/main" id="{52C5BB48-E4E9-F12A-5DEC-D76521E8405E}"/>
                  </a:ext>
                </a:extLst>
              </p:cNvPr>
              <p:cNvSpPr txBox="1">
                <a:spLocks noRot="1" noChangeAspect="1" noMove="1" noResize="1" noEditPoints="1" noAdjustHandles="1" noChangeArrowheads="1" noChangeShapeType="1" noTextEdit="1"/>
              </p:cNvSpPr>
              <p:nvPr/>
            </p:nvSpPr>
            <p:spPr>
              <a:xfrm>
                <a:off x="928171" y="2646301"/>
                <a:ext cx="539242" cy="307777"/>
              </a:xfrm>
              <a:prstGeom prst="rect">
                <a:avLst/>
              </a:prstGeom>
              <a:blipFill>
                <a:blip r:embed="rId21"/>
                <a:stretch>
                  <a:fillRect b="-12500"/>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02943C5-AB6C-EB49-3A1F-6AB67147D430}"/>
                  </a:ext>
                </a:extLst>
              </p:cNvPr>
              <p:cNvSpPr txBox="1"/>
              <p:nvPr/>
            </p:nvSpPr>
            <p:spPr>
              <a:xfrm>
                <a:off x="5333590" y="1904623"/>
                <a:ext cx="3771269" cy="400110"/>
              </a:xfrm>
              <a:prstGeom prst="rect">
                <a:avLst/>
              </a:prstGeom>
              <a:noFill/>
            </p:spPr>
            <p:txBody>
              <a:bodyPr wrap="square">
                <a:spAutoFit/>
              </a:bodyPr>
              <a:lstStyle/>
              <a:p>
                <a14:m>
                  <m:oMath xmlns:m="http://schemas.openxmlformats.org/officeDocument/2006/math">
                    <m:sSub>
                      <m:sSubPr>
                        <m:ctrlPr>
                          <a:rPr kumimoji="0" lang="en-US" sz="2000" b="1" i="1" u="none" strike="noStrike" kern="0" cap="none" spc="0" normalizeH="0" baseline="0" noProof="0" smtClean="0">
                            <a:ln>
                              <a:noFill/>
                            </a:ln>
                            <a:solidFill>
                              <a:srgbClr val="080808"/>
                            </a:solidFill>
                            <a:effectLst/>
                            <a:uLnTx/>
                            <a:uFillTx/>
                            <a:latin typeface="Cambria Math" panose="02040503050406030204" pitchFamily="18" charset="0"/>
                            <a:sym typeface="Arial"/>
                          </a:rPr>
                        </m:ctrlPr>
                      </m:sSubPr>
                      <m:e>
                        <m:r>
                          <a:rPr kumimoji="0" lang="en-US" sz="2000" b="1" i="1" u="none" strike="noStrike" kern="0" cap="none" spc="0" normalizeH="0" baseline="0" noProof="0">
                            <a:ln>
                              <a:noFill/>
                            </a:ln>
                            <a:solidFill>
                              <a:srgbClr val="080808"/>
                            </a:solidFill>
                            <a:effectLst/>
                            <a:uLnTx/>
                            <a:uFillTx/>
                            <a:latin typeface="Cambria Math" panose="02040503050406030204" pitchFamily="18" charset="0"/>
                            <a:sym typeface="Arial"/>
                          </a:rPr>
                          <m:t>𝑰</m:t>
                        </m:r>
                      </m:e>
                      <m:sub>
                        <m:r>
                          <a:rPr kumimoji="0" lang="en-US" sz="2000" b="1" i="1" u="none" strike="noStrike" kern="0" cap="none" spc="0" normalizeH="0" baseline="0" noProof="0" smtClean="0">
                            <a:ln>
                              <a:noFill/>
                            </a:ln>
                            <a:solidFill>
                              <a:srgbClr val="080808"/>
                            </a:solidFill>
                            <a:effectLst/>
                            <a:uLnTx/>
                            <a:uFillTx/>
                            <a:latin typeface="Cambria Math" panose="02040503050406030204" pitchFamily="18" charset="0"/>
                            <a:sym typeface="Arial"/>
                          </a:rPr>
                          <m:t>𝑩</m:t>
                        </m:r>
                      </m:sub>
                    </m:sSub>
                  </m:oMath>
                </a14:m>
                <a:r>
                  <a:rPr lang="en-US" sz="2000" dirty="0">
                    <a:solidFill>
                      <a:srgbClr val="080808"/>
                    </a:solidFill>
                  </a:rPr>
                  <a:t> </a:t>
                </a:r>
                <a:r>
                  <a:rPr lang="en-US" sz="2000" dirty="0"/>
                  <a:t>is very small compared to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𝑰</m:t>
                        </m:r>
                      </m:e>
                      <m:sub>
                        <m:r>
                          <a:rPr lang="en-US" sz="2000" b="1" i="1" smtClean="0">
                            <a:solidFill>
                              <a:srgbClr val="FF0000"/>
                            </a:solidFill>
                            <a:latin typeface="Cambria Math" panose="02040503050406030204" pitchFamily="18" charset="0"/>
                          </a:rPr>
                          <m:t>𝑪</m:t>
                        </m:r>
                      </m:sub>
                    </m:sSub>
                  </m:oMath>
                </a14:m>
                <a:r>
                  <a:rPr lang="en-US" sz="1600" dirty="0"/>
                  <a:t> </a:t>
                </a:r>
                <a:endParaRPr lang="en-US" sz="2000" dirty="0"/>
              </a:p>
            </p:txBody>
          </p:sp>
        </mc:Choice>
        <mc:Fallback xmlns="">
          <p:sp>
            <p:nvSpPr>
              <p:cNvPr id="44" name="TextBox 43">
                <a:extLst>
                  <a:ext uri="{FF2B5EF4-FFF2-40B4-BE49-F238E27FC236}">
                    <a16:creationId xmlns:a16="http://schemas.microsoft.com/office/drawing/2014/main" id="{702943C5-AB6C-EB49-3A1F-6AB67147D430}"/>
                  </a:ext>
                </a:extLst>
              </p:cNvPr>
              <p:cNvSpPr txBox="1">
                <a:spLocks noRot="1" noChangeAspect="1" noMove="1" noResize="1" noEditPoints="1" noAdjustHandles="1" noChangeArrowheads="1" noChangeShapeType="1" noTextEdit="1"/>
              </p:cNvSpPr>
              <p:nvPr/>
            </p:nvSpPr>
            <p:spPr>
              <a:xfrm>
                <a:off x="5333590" y="1904623"/>
                <a:ext cx="3771269" cy="400110"/>
              </a:xfrm>
              <a:prstGeom prst="rect">
                <a:avLst/>
              </a:prstGeom>
              <a:blipFill>
                <a:blip r:embed="rId22"/>
                <a:stretch>
                  <a:fillRect t="-606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D3D14DD-CD96-7052-40B9-A85FFEB5491C}"/>
                  </a:ext>
                </a:extLst>
              </p:cNvPr>
              <p:cNvSpPr txBox="1"/>
              <p:nvPr/>
            </p:nvSpPr>
            <p:spPr>
              <a:xfrm>
                <a:off x="5299833" y="2474432"/>
                <a:ext cx="3771269" cy="707886"/>
              </a:xfrm>
              <a:prstGeom prst="rect">
                <a:avLst/>
              </a:prstGeom>
              <a:noFill/>
              <a:ln>
                <a:solidFill>
                  <a:srgbClr val="00CC00"/>
                </a:solidFill>
              </a:ln>
            </p:spPr>
            <p:txBody>
              <a:bodyPr wrap="square">
                <a:spAutoFit/>
              </a:bodyPr>
              <a:lstStyle/>
              <a:p>
                <a:r>
                  <a:rPr lang="en-US" sz="2000" dirty="0">
                    <a:solidFill>
                      <a:srgbClr val="080808"/>
                    </a:solidFill>
                  </a:rPr>
                  <a:t>Once I know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𝑰</m:t>
                        </m:r>
                      </m:e>
                      <m:sub>
                        <m:r>
                          <a:rPr lang="en-US" sz="2000" b="1" i="1" smtClean="0">
                            <a:solidFill>
                              <a:srgbClr val="FF0000"/>
                            </a:solidFill>
                            <a:latin typeface="Cambria Math" panose="02040503050406030204" pitchFamily="18" charset="0"/>
                          </a:rPr>
                          <m:t>𝑪</m:t>
                        </m:r>
                      </m:sub>
                    </m:sSub>
                    <m:r>
                      <a:rPr lang="en-US" sz="2000" b="1" i="1" smtClean="0">
                        <a:solidFill>
                          <a:srgbClr val="FF0000"/>
                        </a:solidFill>
                        <a:latin typeface="Cambria Math" panose="02040503050406030204" pitchFamily="18" charset="0"/>
                      </a:rPr>
                      <m:t>, </m:t>
                    </m:r>
                  </m:oMath>
                </a14:m>
                <a:r>
                  <a:rPr lang="en-US" sz="2000" dirty="0"/>
                  <a:t>we can find voltage drop across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𝑹</m:t>
                        </m:r>
                      </m:e>
                      <m:sub>
                        <m:r>
                          <a:rPr lang="en-US" sz="2000" b="1" i="1" smtClean="0">
                            <a:solidFill>
                              <a:srgbClr val="FF0000"/>
                            </a:solidFill>
                            <a:latin typeface="Cambria Math" panose="02040503050406030204" pitchFamily="18" charset="0"/>
                          </a:rPr>
                          <m:t>𝑳</m:t>
                        </m:r>
                      </m:sub>
                    </m:sSub>
                  </m:oMath>
                </a14:m>
                <a:r>
                  <a:rPr lang="en-US" sz="2000" dirty="0"/>
                  <a:t>=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𝑹</m:t>
                        </m:r>
                      </m:e>
                      <m:sub>
                        <m:r>
                          <a:rPr lang="en-US" sz="2000" b="1" i="1">
                            <a:solidFill>
                              <a:srgbClr val="FF0000"/>
                            </a:solidFill>
                            <a:latin typeface="Cambria Math" panose="02040503050406030204" pitchFamily="18" charset="0"/>
                          </a:rPr>
                          <m:t>𝑳</m:t>
                        </m:r>
                      </m:sub>
                    </m:sSub>
                    <m:sSub>
                      <m:sSubPr>
                        <m:ctrlPr>
                          <a:rPr lang="en-US" sz="2000" b="1" i="1">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𝑰</m:t>
                        </m:r>
                      </m:e>
                      <m:sub>
                        <m:r>
                          <a:rPr lang="en-US" sz="2000" b="1" i="1" smtClean="0">
                            <a:solidFill>
                              <a:srgbClr val="FF0000"/>
                            </a:solidFill>
                            <a:latin typeface="Cambria Math" panose="02040503050406030204" pitchFamily="18" charset="0"/>
                          </a:rPr>
                          <m:t>𝑪</m:t>
                        </m:r>
                      </m:sub>
                    </m:sSub>
                  </m:oMath>
                </a14:m>
                <a:endParaRPr lang="en-US" sz="2000" dirty="0"/>
              </a:p>
            </p:txBody>
          </p:sp>
        </mc:Choice>
        <mc:Fallback xmlns="">
          <p:sp>
            <p:nvSpPr>
              <p:cNvPr id="45" name="TextBox 44">
                <a:extLst>
                  <a:ext uri="{FF2B5EF4-FFF2-40B4-BE49-F238E27FC236}">
                    <a16:creationId xmlns:a16="http://schemas.microsoft.com/office/drawing/2014/main" id="{6D3D14DD-CD96-7052-40B9-A85FFEB5491C}"/>
                  </a:ext>
                </a:extLst>
              </p:cNvPr>
              <p:cNvSpPr txBox="1">
                <a:spLocks noRot="1" noChangeAspect="1" noMove="1" noResize="1" noEditPoints="1" noAdjustHandles="1" noChangeArrowheads="1" noChangeShapeType="1" noTextEdit="1"/>
              </p:cNvSpPr>
              <p:nvPr/>
            </p:nvSpPr>
            <p:spPr>
              <a:xfrm>
                <a:off x="5299833" y="2474432"/>
                <a:ext cx="3771269" cy="707886"/>
              </a:xfrm>
              <a:prstGeom prst="rect">
                <a:avLst/>
              </a:prstGeom>
              <a:blipFill>
                <a:blip r:embed="rId23"/>
                <a:stretch>
                  <a:fillRect l="-1449" t="-3390" b="-14407"/>
                </a:stretch>
              </a:blipFill>
              <a:ln>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425FAD0-1506-385B-0958-8FDF54847E8E}"/>
                  </a:ext>
                </a:extLst>
              </p:cNvPr>
              <p:cNvSpPr txBox="1"/>
              <p:nvPr/>
            </p:nvSpPr>
            <p:spPr>
              <a:xfrm>
                <a:off x="5333590" y="3360993"/>
                <a:ext cx="3771269" cy="1631216"/>
              </a:xfrm>
              <a:prstGeom prst="rect">
                <a:avLst/>
              </a:prstGeom>
              <a:noFill/>
            </p:spPr>
            <p:txBody>
              <a:bodyPr wrap="square">
                <a:spAutoFit/>
              </a:bodyPr>
              <a:lstStyle/>
              <a:p>
                <a:pPr algn="just"/>
                <a:r>
                  <a:rPr lang="en-US" sz="2000" dirty="0">
                    <a:solidFill>
                      <a:srgbClr val="080808"/>
                    </a:solidFill>
                  </a:rPr>
                  <a:t>If I know the base voltage, immediately I can find emitter voltage and </a:t>
                </a:r>
                <a14:m>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𝑰</m:t>
                        </m:r>
                      </m:e>
                      <m:sub>
                        <m:r>
                          <a:rPr lang="en-US" sz="2000" b="1" i="1">
                            <a:solidFill>
                              <a:srgbClr val="FF0000"/>
                            </a:solidFill>
                            <a:latin typeface="Cambria Math" panose="02040503050406030204" pitchFamily="18" charset="0"/>
                          </a:rPr>
                          <m:t>𝑬</m:t>
                        </m:r>
                      </m:sub>
                    </m:sSub>
                  </m:oMath>
                </a14:m>
                <a:r>
                  <a:rPr lang="en-US" sz="2000" b="1" dirty="0">
                    <a:solidFill>
                      <a:srgbClr val="FF0000"/>
                    </a:solidFill>
                  </a:rPr>
                  <a:t> </a:t>
                </a:r>
                <a:r>
                  <a:rPr lang="en-US" sz="2000" dirty="0">
                    <a:solidFill>
                      <a:srgbClr val="080808"/>
                    </a:solidFill>
                  </a:rPr>
                  <a:t>and</a:t>
                </a:r>
                <a:r>
                  <a:rPr lang="en-US" sz="2000" b="1" dirty="0">
                    <a:solidFill>
                      <a:srgbClr val="FF0000"/>
                    </a:solidFill>
                  </a:rPr>
                  <a:t>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𝑰</m:t>
                        </m:r>
                      </m:e>
                      <m:sub>
                        <m:r>
                          <a:rPr lang="en-US" sz="2000" b="1" i="1" smtClean="0">
                            <a:solidFill>
                              <a:srgbClr val="FF0000"/>
                            </a:solidFill>
                            <a:latin typeface="Cambria Math" panose="02040503050406030204" pitchFamily="18" charset="0"/>
                          </a:rPr>
                          <m:t>𝑪</m:t>
                        </m:r>
                      </m:sub>
                    </m:sSub>
                    <m:r>
                      <a:rPr lang="en-US" sz="2000" b="1" i="0" smtClean="0">
                        <a:solidFill>
                          <a:srgbClr val="FF0000"/>
                        </a:solidFill>
                        <a:latin typeface="Cambria Math" panose="02040503050406030204" pitchFamily="18" charset="0"/>
                      </a:rPr>
                      <m:t>.</m:t>
                    </m:r>
                  </m:oMath>
                </a14:m>
                <a:r>
                  <a:rPr lang="en-US" sz="2000" dirty="0"/>
                  <a:t> Hence, we know the voltage drop across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𝑹</m:t>
                        </m:r>
                      </m:e>
                      <m:sub>
                        <m:r>
                          <a:rPr lang="en-US" sz="2000" b="1" i="1">
                            <a:solidFill>
                              <a:srgbClr val="FF0000"/>
                            </a:solidFill>
                            <a:latin typeface="Cambria Math" panose="02040503050406030204" pitchFamily="18" charset="0"/>
                          </a:rPr>
                          <m:t>𝑳</m:t>
                        </m:r>
                      </m:sub>
                    </m:sSub>
                  </m:oMath>
                </a14:m>
                <a:r>
                  <a:rPr lang="en-US" sz="2000" dirty="0"/>
                  <a:t> and the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smtClean="0">
                            <a:solidFill>
                              <a:srgbClr val="FF0000"/>
                            </a:solidFill>
                            <a:latin typeface="Cambria Math" panose="02040503050406030204" pitchFamily="18" charset="0"/>
                          </a:rPr>
                          <m:t>𝑽</m:t>
                        </m:r>
                      </m:e>
                      <m:sub>
                        <m:r>
                          <a:rPr lang="en-US" sz="2000" b="1" i="1" smtClean="0">
                            <a:solidFill>
                              <a:srgbClr val="FF0000"/>
                            </a:solidFill>
                            <a:latin typeface="Cambria Math" panose="02040503050406030204" pitchFamily="18" charset="0"/>
                          </a:rPr>
                          <m:t>𝒐</m:t>
                        </m:r>
                      </m:sub>
                    </m:sSub>
                  </m:oMath>
                </a14:m>
                <a:endParaRPr lang="en-US" sz="2000" dirty="0"/>
              </a:p>
            </p:txBody>
          </p:sp>
        </mc:Choice>
        <mc:Fallback xmlns="">
          <p:sp>
            <p:nvSpPr>
              <p:cNvPr id="51" name="TextBox 50">
                <a:extLst>
                  <a:ext uri="{FF2B5EF4-FFF2-40B4-BE49-F238E27FC236}">
                    <a16:creationId xmlns:a16="http://schemas.microsoft.com/office/drawing/2014/main" id="{6425FAD0-1506-385B-0958-8FDF54847E8E}"/>
                  </a:ext>
                </a:extLst>
              </p:cNvPr>
              <p:cNvSpPr txBox="1">
                <a:spLocks noRot="1" noChangeAspect="1" noMove="1" noResize="1" noEditPoints="1" noAdjustHandles="1" noChangeArrowheads="1" noChangeShapeType="1" noTextEdit="1"/>
              </p:cNvSpPr>
              <p:nvPr/>
            </p:nvSpPr>
            <p:spPr>
              <a:xfrm>
                <a:off x="5333590" y="3360993"/>
                <a:ext cx="3771269" cy="1631216"/>
              </a:xfrm>
              <a:prstGeom prst="rect">
                <a:avLst/>
              </a:prstGeom>
              <a:blipFill>
                <a:blip r:embed="rId24"/>
                <a:stretch>
                  <a:fillRect l="-1777" t="-1493" r="-1616" b="-5970"/>
                </a:stretch>
              </a:blipFill>
            </p:spPr>
            <p:txBody>
              <a:bodyPr/>
              <a:lstStyle/>
              <a:p>
                <a:r>
                  <a:rPr lang="en-US">
                    <a:noFill/>
                  </a:rPr>
                  <a:t> </a:t>
                </a:r>
              </a:p>
            </p:txBody>
          </p:sp>
        </mc:Fallback>
      </mc:AlternateContent>
    </p:spTree>
    <p:extLst>
      <p:ext uri="{BB962C8B-B14F-4D97-AF65-F5344CB8AC3E}">
        <p14:creationId xmlns:p14="http://schemas.microsoft.com/office/powerpoint/2010/main" val="1391857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8</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5359045" y="2876240"/>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5359045" y="2876240"/>
                <a:ext cx="443263" cy="307777"/>
              </a:xfrm>
              <a:prstGeom prst="rect">
                <a:avLst/>
              </a:prstGeom>
              <a:blipFill>
                <a:blip r:embed="rId4"/>
                <a:stretch>
                  <a:fillRect l="-20548" r="-31507" b="-12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5337030" y="1061015"/>
            <a:ext cx="0" cy="1708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2193731" y="2331536"/>
            <a:ext cx="1331972" cy="1286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2597699" y="2510768"/>
            <a:ext cx="0" cy="9279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2597699" y="2393783"/>
            <a:ext cx="542670" cy="4190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2597699" y="3173693"/>
            <a:ext cx="595393" cy="370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2936051" y="3486135"/>
            <a:ext cx="257040" cy="57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3061897" y="3338397"/>
            <a:ext cx="142339" cy="2045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1068597" y="4567332"/>
            <a:ext cx="0" cy="2243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2012491" y="3010164"/>
            <a:ext cx="569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2958459" y="4867963"/>
            <a:ext cx="496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3086794" y="4963592"/>
            <a:ext cx="256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3154997" y="5057035"/>
            <a:ext cx="123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a:off x="1059892" y="4791634"/>
            <a:ext cx="4299153"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3129378" y="1085252"/>
            <a:ext cx="2216008" cy="14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2502668" y="1571551"/>
            <a:ext cx="1328396" cy="330996"/>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5025351" y="2781516"/>
            <a:ext cx="6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5138177" y="2876240"/>
            <a:ext cx="414419"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5342088" y="2876240"/>
            <a:ext cx="0" cy="1906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E84F4079-E34D-ED43-29EB-F9C1DCECC276}"/>
                  </a:ext>
                </a:extLst>
              </p:cNvPr>
              <p:cNvSpPr txBox="1"/>
              <p:nvPr/>
            </p:nvSpPr>
            <p:spPr>
              <a:xfrm>
                <a:off x="3305835" y="1634140"/>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27" name="TextBox 24">
                <a:extLst>
                  <a:ext uri="{FF2B5EF4-FFF2-40B4-BE49-F238E27FC236}">
                    <a16:creationId xmlns:a16="http://schemas.microsoft.com/office/drawing/2014/main" id="{E84F4079-E34D-ED43-29EB-F9C1DCECC276}"/>
                  </a:ext>
                </a:extLst>
              </p:cNvPr>
              <p:cNvSpPr txBox="1">
                <a:spLocks noRot="1" noChangeAspect="1" noMove="1" noResize="1" noEditPoints="1" noAdjustHandles="1" noChangeArrowheads="1" noChangeShapeType="1" noTextEdit="1"/>
              </p:cNvSpPr>
              <p:nvPr/>
            </p:nvSpPr>
            <p:spPr>
              <a:xfrm>
                <a:off x="3305835" y="1634140"/>
                <a:ext cx="443263" cy="307777"/>
              </a:xfrm>
              <a:prstGeom prst="rect">
                <a:avLst/>
              </a:prstGeom>
              <a:blipFill>
                <a:blip r:embed="rId5"/>
                <a:stretch>
                  <a:fillRect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5">
                <a:extLst>
                  <a:ext uri="{FF2B5EF4-FFF2-40B4-BE49-F238E27FC236}">
                    <a16:creationId xmlns:a16="http://schemas.microsoft.com/office/drawing/2014/main" id="{BF8A4A36-43F2-1D1B-BFCC-0EC733CEB4F4}"/>
                  </a:ext>
                </a:extLst>
              </p:cNvPr>
              <p:cNvSpPr txBox="1"/>
              <p:nvPr/>
            </p:nvSpPr>
            <p:spPr>
              <a:xfrm>
                <a:off x="4126800" y="2126301"/>
                <a:ext cx="11566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𝑜</m:t>
                          </m:r>
                        </m:sub>
                      </m:sSub>
                      <m:r>
                        <a:rPr lang="en-US" sz="2000" b="0" i="1" smtClean="0">
                          <a:latin typeface="Cambria Math" panose="02040503050406030204" pitchFamily="18" charset="0"/>
                        </a:rPr>
                        <m:t>=10</m:t>
                      </m:r>
                      <m:r>
                        <a:rPr lang="en-US" sz="2000" b="0" i="1" smtClean="0">
                          <a:latin typeface="Cambria Math" panose="02040503050406030204" pitchFamily="18" charset="0"/>
                        </a:rPr>
                        <m:t>𝑉</m:t>
                      </m:r>
                    </m:oMath>
                  </m:oMathPara>
                </a14:m>
                <a:endParaRPr lang="en-US" sz="2000" dirty="0"/>
              </a:p>
            </p:txBody>
          </p:sp>
        </mc:Choice>
        <mc:Fallback xmlns="">
          <p:sp>
            <p:nvSpPr>
              <p:cNvPr id="28" name="TextBox 25">
                <a:extLst>
                  <a:ext uri="{FF2B5EF4-FFF2-40B4-BE49-F238E27FC236}">
                    <a16:creationId xmlns:a16="http://schemas.microsoft.com/office/drawing/2014/main" id="{BF8A4A36-43F2-1D1B-BFCC-0EC733CEB4F4}"/>
                  </a:ext>
                </a:extLst>
              </p:cNvPr>
              <p:cNvSpPr txBox="1">
                <a:spLocks noRot="1" noChangeAspect="1" noMove="1" noResize="1" noEditPoints="1" noAdjustHandles="1" noChangeArrowheads="1" noChangeShapeType="1" noTextEdit="1"/>
              </p:cNvSpPr>
              <p:nvPr/>
            </p:nvSpPr>
            <p:spPr>
              <a:xfrm>
                <a:off x="4126800" y="2126301"/>
                <a:ext cx="1156646" cy="307777"/>
              </a:xfrm>
              <a:prstGeom prst="rect">
                <a:avLst/>
              </a:prstGeom>
              <a:blipFill>
                <a:blip r:embed="rId6"/>
                <a:stretch>
                  <a:fillRect l="-513" b="-909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6">
                <a:extLst>
                  <a:ext uri="{FF2B5EF4-FFF2-40B4-BE49-F238E27FC236}">
                    <a16:creationId xmlns:a16="http://schemas.microsoft.com/office/drawing/2014/main" id="{21845ED9-5AEB-2885-8C44-86B6CE74A9C2}"/>
                  </a:ext>
                </a:extLst>
              </p:cNvPr>
              <p:cNvSpPr txBox="1"/>
              <p:nvPr/>
            </p:nvSpPr>
            <p:spPr>
              <a:xfrm>
                <a:off x="1967578" y="3246209"/>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𝐵𝐸</m:t>
                          </m:r>
                        </m:sub>
                      </m:sSub>
                    </m:oMath>
                  </m:oMathPara>
                </a14:m>
                <a:endParaRPr lang="en-US" sz="2000" dirty="0"/>
              </a:p>
            </p:txBody>
          </p:sp>
        </mc:Choice>
        <mc:Fallback xmlns="">
          <p:sp>
            <p:nvSpPr>
              <p:cNvPr id="29" name="TextBox 26">
                <a:extLst>
                  <a:ext uri="{FF2B5EF4-FFF2-40B4-BE49-F238E27FC236}">
                    <a16:creationId xmlns:a16="http://schemas.microsoft.com/office/drawing/2014/main" id="{21845ED9-5AEB-2885-8C44-86B6CE74A9C2}"/>
                  </a:ext>
                </a:extLst>
              </p:cNvPr>
              <p:cNvSpPr txBox="1">
                <a:spLocks noRot="1" noChangeAspect="1" noMove="1" noResize="1" noEditPoints="1" noAdjustHandles="1" noChangeArrowheads="1" noChangeShapeType="1" noTextEdit="1"/>
              </p:cNvSpPr>
              <p:nvPr/>
            </p:nvSpPr>
            <p:spPr>
              <a:xfrm>
                <a:off x="1967578" y="3246209"/>
                <a:ext cx="443263" cy="307777"/>
              </a:xfrm>
              <a:prstGeom prst="rect">
                <a:avLst/>
              </a:prstGeom>
              <a:blipFill>
                <a:blip r:embed="rId7"/>
                <a:stretch>
                  <a:fillRect l="-13889" r="-555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1610007" y="3032132"/>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1610007" y="3032132"/>
                <a:ext cx="443263" cy="307777"/>
              </a:xfrm>
              <a:prstGeom prst="rect">
                <a:avLst/>
              </a:prstGeom>
              <a:blipFill>
                <a:blip r:embed="rId8"/>
                <a:stretch>
                  <a:fillRect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2182586" y="3530685"/>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2182586" y="3530685"/>
                <a:ext cx="443263" cy="307777"/>
              </a:xfrm>
              <a:prstGeom prst="rect">
                <a:avLst/>
              </a:prstGeom>
              <a:blipFill>
                <a:blip r:embed="rId9"/>
                <a:stretch>
                  <a:fillRect/>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432124" y="2191006"/>
            <a:ext cx="1328396" cy="350514"/>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1052907" y="3012541"/>
            <a:ext cx="964676" cy="4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1058804" y="1073139"/>
            <a:ext cx="21342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1059892" y="1069736"/>
            <a:ext cx="0" cy="845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3129503" y="2250194"/>
            <a:ext cx="4281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3658897" y="2093357"/>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3582697" y="2093357"/>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3658540" y="2244223"/>
            <a:ext cx="372348" cy="1017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436253" y="3745329"/>
            <a:ext cx="1328396" cy="350514"/>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2575716" y="4027046"/>
            <a:ext cx="1328396" cy="350514"/>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1059892" y="3025286"/>
            <a:ext cx="0" cy="3218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115">
                <a:extLst>
                  <a:ext uri="{FF2B5EF4-FFF2-40B4-BE49-F238E27FC236}">
                    <a16:creationId xmlns:a16="http://schemas.microsoft.com/office/drawing/2014/main" id="{71AB5A49-35F2-58CC-4191-EE2C3A3E28BB}"/>
                  </a:ext>
                </a:extLst>
              </p:cNvPr>
              <p:cNvSpPr txBox="1"/>
              <p:nvPr/>
            </p:nvSpPr>
            <p:spPr>
              <a:xfrm>
                <a:off x="2647402" y="4120148"/>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oMath>
                  </m:oMathPara>
                </a14:m>
                <a:endParaRPr lang="en-US" sz="2000" dirty="0"/>
              </a:p>
            </p:txBody>
          </p:sp>
        </mc:Choice>
        <mc:Fallback xmlns="">
          <p:sp>
            <p:nvSpPr>
              <p:cNvPr id="54" name="TextBox 115">
                <a:extLst>
                  <a:ext uri="{FF2B5EF4-FFF2-40B4-BE49-F238E27FC236}">
                    <a16:creationId xmlns:a16="http://schemas.microsoft.com/office/drawing/2014/main" id="{71AB5A49-35F2-58CC-4191-EE2C3A3E28BB}"/>
                  </a:ext>
                </a:extLst>
              </p:cNvPr>
              <p:cNvSpPr txBox="1">
                <a:spLocks noRot="1" noChangeAspect="1" noMove="1" noResize="1" noEditPoints="1" noAdjustHandles="1" noChangeArrowheads="1" noChangeShapeType="1" noTextEdit="1"/>
              </p:cNvSpPr>
              <p:nvPr/>
            </p:nvSpPr>
            <p:spPr>
              <a:xfrm>
                <a:off x="2647402" y="4120148"/>
                <a:ext cx="443263" cy="307777"/>
              </a:xfrm>
              <a:prstGeom prst="rect">
                <a:avLst/>
              </a:prstGeom>
              <a:blipFill>
                <a:blip r:embed="rId10"/>
                <a:stretch>
                  <a:fillRect l="-274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3661097" y="1888183"/>
                <a:ext cx="327462"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3661097" y="1888183"/>
                <a:ext cx="327462" cy="307777"/>
              </a:xfrm>
              <a:prstGeom prst="rect">
                <a:avLst/>
              </a:prstGeom>
              <a:blipFill>
                <a:blip r:embed="rId11"/>
                <a:stretch>
                  <a:fillRect l="-16981" r="-754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a:off x="214446" y="1574734"/>
                <a:ext cx="867335" cy="60843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a:off x="214446" y="1574734"/>
                <a:ext cx="867335" cy="608436"/>
              </a:xfrm>
              <a:prstGeom prst="rect">
                <a:avLst/>
              </a:prstGeom>
              <a:blipFill>
                <a:blip r:embed="rId12"/>
                <a:stretch>
                  <a:fillRect l="-9155" r="-10563"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ABCF84C9-5AD2-F9EB-573B-CFB1C1DFAD8E}"/>
                  </a:ext>
                </a:extLst>
              </p:cNvPr>
              <p:cNvSpPr txBox="1"/>
              <p:nvPr/>
            </p:nvSpPr>
            <p:spPr>
              <a:xfrm>
                <a:off x="192599" y="3881095"/>
                <a:ext cx="713599" cy="60843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55" name="TextBox 22">
                <a:extLst>
                  <a:ext uri="{FF2B5EF4-FFF2-40B4-BE49-F238E27FC236}">
                    <a16:creationId xmlns:a16="http://schemas.microsoft.com/office/drawing/2014/main" id="{ABCF84C9-5AD2-F9EB-573B-CFB1C1DFAD8E}"/>
                  </a:ext>
                </a:extLst>
              </p:cNvPr>
              <p:cNvSpPr txBox="1">
                <a:spLocks noRot="1" noChangeAspect="1" noMove="1" noResize="1" noEditPoints="1" noAdjustHandles="1" noChangeArrowheads="1" noChangeShapeType="1" noTextEdit="1"/>
              </p:cNvSpPr>
              <p:nvPr/>
            </p:nvSpPr>
            <p:spPr>
              <a:xfrm>
                <a:off x="192599" y="3881095"/>
                <a:ext cx="713599" cy="608436"/>
              </a:xfrm>
              <a:prstGeom prst="rect">
                <a:avLst/>
              </a:prstGeom>
              <a:blipFill>
                <a:blip r:embed="rId13"/>
                <a:stretch>
                  <a:fillRect l="-12821" r="-32479" b="-5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0F51C477-3A05-536C-2EA7-724B4BB7B91B}"/>
                  </a:ext>
                </a:extLst>
              </p:cNvPr>
              <p:cNvSpPr txBox="1"/>
              <p:nvPr/>
            </p:nvSpPr>
            <p:spPr>
              <a:xfrm>
                <a:off x="409503" y="2878244"/>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7" name="TextBox 23">
                <a:extLst>
                  <a:ext uri="{FF2B5EF4-FFF2-40B4-BE49-F238E27FC236}">
                    <a16:creationId xmlns:a16="http://schemas.microsoft.com/office/drawing/2014/main" id="{0F51C477-3A05-536C-2EA7-724B4BB7B91B}"/>
                  </a:ext>
                </a:extLst>
              </p:cNvPr>
              <p:cNvSpPr txBox="1">
                <a:spLocks noRot="1" noChangeAspect="1" noMove="1" noResize="1" noEditPoints="1" noAdjustHandles="1" noChangeArrowheads="1" noChangeShapeType="1" noTextEdit="1"/>
              </p:cNvSpPr>
              <p:nvPr/>
            </p:nvSpPr>
            <p:spPr>
              <a:xfrm>
                <a:off x="409503" y="2878244"/>
                <a:ext cx="574446" cy="307777"/>
              </a:xfrm>
              <a:prstGeom prst="rect">
                <a:avLst/>
              </a:prstGeom>
              <a:blipFill>
                <a:blip r:embed="rId14"/>
                <a:stretch>
                  <a:fillRect l="-11111" r="-9091"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23">
                <a:extLst>
                  <a:ext uri="{FF2B5EF4-FFF2-40B4-BE49-F238E27FC236}">
                    <a16:creationId xmlns:a16="http://schemas.microsoft.com/office/drawing/2014/main" id="{AB8BA354-1B4C-B46C-3443-9BF9BC963646}"/>
                  </a:ext>
                </a:extLst>
              </p:cNvPr>
              <p:cNvSpPr txBox="1"/>
              <p:nvPr/>
            </p:nvSpPr>
            <p:spPr>
              <a:xfrm>
                <a:off x="1556157" y="2668828"/>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8" name="TextBox 23">
                <a:extLst>
                  <a:ext uri="{FF2B5EF4-FFF2-40B4-BE49-F238E27FC236}">
                    <a16:creationId xmlns:a16="http://schemas.microsoft.com/office/drawing/2014/main" id="{AB8BA354-1B4C-B46C-3443-9BF9BC963646}"/>
                  </a:ext>
                </a:extLst>
              </p:cNvPr>
              <p:cNvSpPr txBox="1">
                <a:spLocks noRot="1" noChangeAspect="1" noMove="1" noResize="1" noEditPoints="1" noAdjustHandles="1" noChangeArrowheads="1" noChangeShapeType="1" noTextEdit="1"/>
              </p:cNvSpPr>
              <p:nvPr/>
            </p:nvSpPr>
            <p:spPr>
              <a:xfrm>
                <a:off x="1556157" y="2668828"/>
                <a:ext cx="574446" cy="307777"/>
              </a:xfrm>
              <a:prstGeom prst="rect">
                <a:avLst/>
              </a:prstGeom>
              <a:blipFill>
                <a:blip r:embed="rId15"/>
                <a:stretch>
                  <a:fillRect l="-11000" r="-8000" b="-545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23">
                <a:extLst>
                  <a:ext uri="{FF2B5EF4-FFF2-40B4-BE49-F238E27FC236}">
                    <a16:creationId xmlns:a16="http://schemas.microsoft.com/office/drawing/2014/main" id="{C4C9B2F5-8234-F376-1C77-37C1A867981C}"/>
                  </a:ext>
                </a:extLst>
              </p:cNvPr>
              <p:cNvSpPr txBox="1"/>
              <p:nvPr/>
            </p:nvSpPr>
            <p:spPr>
              <a:xfrm>
                <a:off x="3295474" y="3475455"/>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6.9 </m:t>
                      </m:r>
                      <m:r>
                        <a:rPr lang="en-US" sz="2000" b="0" i="1" smtClean="0">
                          <a:latin typeface="Cambria Math" panose="02040503050406030204" pitchFamily="18" charset="0"/>
                        </a:rPr>
                        <m:t>𝑉</m:t>
                      </m:r>
                    </m:oMath>
                  </m:oMathPara>
                </a14:m>
                <a:endParaRPr lang="en-US" sz="2000" dirty="0"/>
              </a:p>
            </p:txBody>
          </p:sp>
        </mc:Choice>
        <mc:Fallback xmlns="">
          <p:sp>
            <p:nvSpPr>
              <p:cNvPr id="2" name="TextBox 23">
                <a:extLst>
                  <a:ext uri="{FF2B5EF4-FFF2-40B4-BE49-F238E27FC236}">
                    <a16:creationId xmlns:a16="http://schemas.microsoft.com/office/drawing/2014/main" id="{C4C9B2F5-8234-F376-1C77-37C1A867981C}"/>
                  </a:ext>
                </a:extLst>
              </p:cNvPr>
              <p:cNvSpPr txBox="1">
                <a:spLocks noRot="1" noChangeAspect="1" noMove="1" noResize="1" noEditPoints="1" noAdjustHandles="1" noChangeArrowheads="1" noChangeShapeType="1" noTextEdit="1"/>
              </p:cNvSpPr>
              <p:nvPr/>
            </p:nvSpPr>
            <p:spPr>
              <a:xfrm>
                <a:off x="3295474" y="3475455"/>
                <a:ext cx="574446" cy="307777"/>
              </a:xfrm>
              <a:prstGeom prst="rect">
                <a:avLst/>
              </a:prstGeom>
              <a:blipFill>
                <a:blip r:embed="rId16"/>
                <a:stretch>
                  <a:fillRect l="-12121" r="-8081"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115">
                <a:extLst>
                  <a:ext uri="{FF2B5EF4-FFF2-40B4-BE49-F238E27FC236}">
                    <a16:creationId xmlns:a16="http://schemas.microsoft.com/office/drawing/2014/main" id="{A3FC9D69-5B48-E27F-6CA4-F1654AB094FD}"/>
                  </a:ext>
                </a:extLst>
              </p:cNvPr>
              <p:cNvSpPr txBox="1"/>
              <p:nvPr/>
            </p:nvSpPr>
            <p:spPr>
              <a:xfrm>
                <a:off x="2404945" y="1557596"/>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𝑪</m:t>
                          </m:r>
                        </m:sub>
                      </m:sSub>
                    </m:oMath>
                  </m:oMathPara>
                </a14:m>
                <a:endParaRPr lang="en-US" sz="2000" b="1" dirty="0">
                  <a:solidFill>
                    <a:srgbClr val="00CC00"/>
                  </a:solidFill>
                </a:endParaRPr>
              </a:p>
            </p:txBody>
          </p:sp>
        </mc:Choice>
        <mc:Fallback xmlns="">
          <p:sp>
            <p:nvSpPr>
              <p:cNvPr id="33" name="TextBox 115">
                <a:extLst>
                  <a:ext uri="{FF2B5EF4-FFF2-40B4-BE49-F238E27FC236}">
                    <a16:creationId xmlns:a16="http://schemas.microsoft.com/office/drawing/2014/main" id="{A3FC9D69-5B48-E27F-6CA4-F1654AB094FD}"/>
                  </a:ext>
                </a:extLst>
              </p:cNvPr>
              <p:cNvSpPr txBox="1">
                <a:spLocks noRot="1" noChangeAspect="1" noMove="1" noResize="1" noEditPoints="1" noAdjustHandles="1" noChangeArrowheads="1" noChangeShapeType="1" noTextEdit="1"/>
              </p:cNvSpPr>
              <p:nvPr/>
            </p:nvSpPr>
            <p:spPr>
              <a:xfrm>
                <a:off x="2404945" y="1557596"/>
                <a:ext cx="539242" cy="307777"/>
              </a:xfrm>
              <a:prstGeom prst="rect">
                <a:avLst/>
              </a:prstGeom>
              <a:blipFill>
                <a:blip r:embed="rId17"/>
                <a:stretch>
                  <a:fillRect b="-1454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115">
                <a:extLst>
                  <a:ext uri="{FF2B5EF4-FFF2-40B4-BE49-F238E27FC236}">
                    <a16:creationId xmlns:a16="http://schemas.microsoft.com/office/drawing/2014/main" id="{5987BC37-68F8-16BA-FDAB-DEEB34C05EA1}"/>
                  </a:ext>
                </a:extLst>
              </p:cNvPr>
              <p:cNvSpPr txBox="1"/>
              <p:nvPr/>
            </p:nvSpPr>
            <p:spPr>
              <a:xfrm>
                <a:off x="3589308" y="4354224"/>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𝑬</m:t>
                          </m:r>
                        </m:sub>
                      </m:sSub>
                    </m:oMath>
                  </m:oMathPara>
                </a14:m>
                <a:endParaRPr lang="en-US" sz="2000" b="1" dirty="0">
                  <a:solidFill>
                    <a:srgbClr val="00CC00"/>
                  </a:solidFill>
                </a:endParaRPr>
              </a:p>
            </p:txBody>
          </p:sp>
        </mc:Choice>
        <mc:Fallback xmlns="">
          <p:sp>
            <p:nvSpPr>
              <p:cNvPr id="26" name="TextBox 115">
                <a:extLst>
                  <a:ext uri="{FF2B5EF4-FFF2-40B4-BE49-F238E27FC236}">
                    <a16:creationId xmlns:a16="http://schemas.microsoft.com/office/drawing/2014/main" id="{5987BC37-68F8-16BA-FDAB-DEEB34C05EA1}"/>
                  </a:ext>
                </a:extLst>
              </p:cNvPr>
              <p:cNvSpPr txBox="1">
                <a:spLocks noRot="1" noChangeAspect="1" noMove="1" noResize="1" noEditPoints="1" noAdjustHandles="1" noChangeArrowheads="1" noChangeShapeType="1" noTextEdit="1"/>
              </p:cNvSpPr>
              <p:nvPr/>
            </p:nvSpPr>
            <p:spPr>
              <a:xfrm>
                <a:off x="3589308" y="4354224"/>
                <a:ext cx="539242" cy="307777"/>
              </a:xfrm>
              <a:prstGeom prst="rect">
                <a:avLst/>
              </a:prstGeom>
              <a:blipFill>
                <a:blip r:embed="rId18"/>
                <a:stretch>
                  <a:fillRect b="-12500"/>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115">
                <a:extLst>
                  <a:ext uri="{FF2B5EF4-FFF2-40B4-BE49-F238E27FC236}">
                    <a16:creationId xmlns:a16="http://schemas.microsoft.com/office/drawing/2014/main" id="{52C5BB48-E4E9-F12A-5DEC-D76521E8405E}"/>
                  </a:ext>
                </a:extLst>
              </p:cNvPr>
              <p:cNvSpPr txBox="1"/>
              <p:nvPr/>
            </p:nvSpPr>
            <p:spPr>
              <a:xfrm>
                <a:off x="1101592" y="3064135"/>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𝑩</m:t>
                          </m:r>
                        </m:sub>
                      </m:sSub>
                    </m:oMath>
                  </m:oMathPara>
                </a14:m>
                <a:endParaRPr lang="en-US" sz="2000" b="1" dirty="0">
                  <a:solidFill>
                    <a:srgbClr val="00CC00"/>
                  </a:solidFill>
                </a:endParaRPr>
              </a:p>
            </p:txBody>
          </p:sp>
        </mc:Choice>
        <mc:Fallback xmlns="">
          <p:sp>
            <p:nvSpPr>
              <p:cNvPr id="36" name="TextBox 115">
                <a:extLst>
                  <a:ext uri="{FF2B5EF4-FFF2-40B4-BE49-F238E27FC236}">
                    <a16:creationId xmlns:a16="http://schemas.microsoft.com/office/drawing/2014/main" id="{52C5BB48-E4E9-F12A-5DEC-D76521E8405E}"/>
                  </a:ext>
                </a:extLst>
              </p:cNvPr>
              <p:cNvSpPr txBox="1">
                <a:spLocks noRot="1" noChangeAspect="1" noMove="1" noResize="1" noEditPoints="1" noAdjustHandles="1" noChangeArrowheads="1" noChangeShapeType="1" noTextEdit="1"/>
              </p:cNvSpPr>
              <p:nvPr/>
            </p:nvSpPr>
            <p:spPr>
              <a:xfrm>
                <a:off x="1101592" y="3064135"/>
                <a:ext cx="539242" cy="307777"/>
              </a:xfrm>
              <a:prstGeom prst="rect">
                <a:avLst/>
              </a:prstGeom>
              <a:blipFill>
                <a:blip r:embed="rId19"/>
                <a:stretch>
                  <a:fillRect b="-1454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23">
                <a:extLst>
                  <a:ext uri="{FF2B5EF4-FFF2-40B4-BE49-F238E27FC236}">
                    <a16:creationId xmlns:a16="http://schemas.microsoft.com/office/drawing/2014/main" id="{5F8BC531-8928-FC93-51A6-FAF614614663}"/>
                  </a:ext>
                </a:extLst>
              </p:cNvPr>
              <p:cNvSpPr txBox="1"/>
              <p:nvPr/>
            </p:nvSpPr>
            <p:spPr>
              <a:xfrm>
                <a:off x="2895395" y="710869"/>
                <a:ext cx="624765"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35" name="TextBox 23">
                <a:extLst>
                  <a:ext uri="{FF2B5EF4-FFF2-40B4-BE49-F238E27FC236}">
                    <a16:creationId xmlns:a16="http://schemas.microsoft.com/office/drawing/2014/main" id="{5F8BC531-8928-FC93-51A6-FAF614614663}"/>
                  </a:ext>
                </a:extLst>
              </p:cNvPr>
              <p:cNvSpPr txBox="1">
                <a:spLocks noRot="1" noChangeAspect="1" noMove="1" noResize="1" noEditPoints="1" noAdjustHandles="1" noChangeArrowheads="1" noChangeShapeType="1" noTextEdit="1"/>
              </p:cNvSpPr>
              <p:nvPr/>
            </p:nvSpPr>
            <p:spPr>
              <a:xfrm>
                <a:off x="2895395" y="710869"/>
                <a:ext cx="624765" cy="307777"/>
              </a:xfrm>
              <a:prstGeom prst="rect">
                <a:avLst/>
              </a:prstGeom>
              <a:blipFill>
                <a:blip r:embed="rId20"/>
                <a:stretch>
                  <a:fillRect l="-2804" b="-545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23">
                <a:extLst>
                  <a:ext uri="{FF2B5EF4-FFF2-40B4-BE49-F238E27FC236}">
                    <a16:creationId xmlns:a16="http://schemas.microsoft.com/office/drawing/2014/main" id="{2ACB33A5-424C-2A0A-8116-C38C6FD0AAEB}"/>
                  </a:ext>
                </a:extLst>
              </p:cNvPr>
              <p:cNvSpPr txBox="1"/>
              <p:nvPr/>
            </p:nvSpPr>
            <p:spPr>
              <a:xfrm>
                <a:off x="3352326" y="1329537"/>
                <a:ext cx="624765"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5 </m:t>
                      </m:r>
                      <m:r>
                        <a:rPr lang="en-US" sz="2000" b="0" i="1" smtClean="0">
                          <a:latin typeface="Cambria Math" panose="02040503050406030204" pitchFamily="18" charset="0"/>
                        </a:rPr>
                        <m:t>𝑉</m:t>
                      </m:r>
                    </m:oMath>
                  </m:oMathPara>
                </a14:m>
                <a:endParaRPr lang="en-US" sz="2000" dirty="0"/>
              </a:p>
            </p:txBody>
          </p:sp>
        </mc:Choice>
        <mc:Fallback xmlns="">
          <p:sp>
            <p:nvSpPr>
              <p:cNvPr id="41" name="TextBox 23">
                <a:extLst>
                  <a:ext uri="{FF2B5EF4-FFF2-40B4-BE49-F238E27FC236}">
                    <a16:creationId xmlns:a16="http://schemas.microsoft.com/office/drawing/2014/main" id="{2ACB33A5-424C-2A0A-8116-C38C6FD0AAEB}"/>
                  </a:ext>
                </a:extLst>
              </p:cNvPr>
              <p:cNvSpPr txBox="1">
                <a:spLocks noRot="1" noChangeAspect="1" noMove="1" noResize="1" noEditPoints="1" noAdjustHandles="1" noChangeArrowheads="1" noChangeShapeType="1" noTextEdit="1"/>
              </p:cNvSpPr>
              <p:nvPr/>
            </p:nvSpPr>
            <p:spPr>
              <a:xfrm>
                <a:off x="3352326" y="1329537"/>
                <a:ext cx="624765" cy="307777"/>
              </a:xfrm>
              <a:prstGeom prst="rect">
                <a:avLst/>
              </a:prstGeom>
              <a:blipFill>
                <a:blip r:embed="rId21"/>
                <a:stretch>
                  <a:fillRect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699341C-1C6E-1FBC-C69D-4F11E24049AE}"/>
                  </a:ext>
                </a:extLst>
              </p:cNvPr>
              <p:cNvSpPr txBox="1"/>
              <p:nvPr/>
            </p:nvSpPr>
            <p:spPr>
              <a:xfrm>
                <a:off x="5889488" y="1063344"/>
                <a:ext cx="3079942" cy="1323439"/>
              </a:xfrm>
              <a:prstGeom prst="rect">
                <a:avLst/>
              </a:prstGeom>
              <a:noFill/>
            </p:spPr>
            <p:txBody>
              <a:bodyPr wrap="square">
                <a:spAutoFit/>
              </a:bodyPr>
              <a:lstStyle/>
              <a:p>
                <a:pPr lvl="0" algn="just"/>
                <a:r>
                  <a:rPr lang="en-US" sz="2000" dirty="0">
                    <a:solidFill>
                      <a:srgbClr val="080808"/>
                    </a:solidFill>
                  </a:rPr>
                  <a:t>If the voltage drop across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𝑹</m:t>
                        </m:r>
                      </m:e>
                      <m:sub>
                        <m:r>
                          <a:rPr lang="en-US" sz="2000" b="1" i="1">
                            <a:solidFill>
                              <a:srgbClr val="FF0000"/>
                            </a:solidFill>
                            <a:latin typeface="Cambria Math" panose="02040503050406030204" pitchFamily="18" charset="0"/>
                          </a:rPr>
                          <m:t>𝑳</m:t>
                        </m:r>
                      </m:sub>
                    </m:sSub>
                  </m:oMath>
                </a14:m>
                <a:r>
                  <a:rPr lang="en-US" sz="2000" dirty="0">
                    <a:solidFill>
                      <a:srgbClr val="080808"/>
                    </a:solidFill>
                  </a:rPr>
                  <a:t>is </a:t>
                </a:r>
                <a:r>
                  <a:rPr lang="en-US" sz="2000" dirty="0">
                    <a:solidFill>
                      <a:srgbClr val="FF0000"/>
                    </a:solidFill>
                  </a:rPr>
                  <a:t>5V</a:t>
                </a:r>
                <a:r>
                  <a:rPr lang="en-US" sz="2000" dirty="0">
                    <a:solidFill>
                      <a:srgbClr val="080808"/>
                    </a:solidFill>
                  </a:rPr>
                  <a:t> and the supply voltage is </a:t>
                </a:r>
                <a:r>
                  <a:rPr lang="en-US" sz="2000" dirty="0">
                    <a:solidFill>
                      <a:srgbClr val="FF0000"/>
                    </a:solidFill>
                  </a:rPr>
                  <a:t>15V </a:t>
                </a:r>
                <a:r>
                  <a:rPr lang="en-US" sz="2000" dirty="0">
                    <a:solidFill>
                      <a:srgbClr val="080808"/>
                    </a:solidFill>
                  </a:rPr>
                  <a:t>then the output voltage, </a:t>
                </a:r>
                <a14:m>
                  <m:oMath xmlns:m="http://schemas.openxmlformats.org/officeDocument/2006/math">
                    <m:sSub>
                      <m:sSubPr>
                        <m:ctrlPr>
                          <a:rPr lang="en-US" sz="2000" i="1" smtClean="0">
                            <a:solidFill>
                              <a:srgbClr val="FF0000"/>
                            </a:solidFill>
                            <a:latin typeface="Cambria Math" panose="02040503050406030204" pitchFamily="18" charset="0"/>
                          </a:rPr>
                        </m:ctrlPr>
                      </m:sSubPr>
                      <m:e>
                        <m:r>
                          <m:rPr>
                            <m:sty m:val="p"/>
                          </m:rPr>
                          <a:rPr lang="en-US" sz="2000" i="0">
                            <a:solidFill>
                              <a:srgbClr val="FF0000"/>
                            </a:solidFill>
                            <a:latin typeface="Cambria Math" panose="02040503050406030204" pitchFamily="18" charset="0"/>
                          </a:rPr>
                          <m:t>V</m:t>
                        </m:r>
                      </m:e>
                      <m:sub>
                        <m:r>
                          <m:rPr>
                            <m:sty m:val="p"/>
                          </m:rPr>
                          <a:rPr lang="en-US" sz="2000" i="0">
                            <a:solidFill>
                              <a:srgbClr val="FF0000"/>
                            </a:solidFill>
                            <a:latin typeface="Cambria Math" panose="02040503050406030204" pitchFamily="18" charset="0"/>
                          </a:rPr>
                          <m:t>o</m:t>
                        </m:r>
                      </m:sub>
                    </m:sSub>
                    <m:r>
                      <a:rPr lang="en-US" sz="2000" i="0">
                        <a:solidFill>
                          <a:srgbClr val="FF0000"/>
                        </a:solidFill>
                        <a:latin typeface="Cambria Math" panose="02040503050406030204" pitchFamily="18" charset="0"/>
                      </a:rPr>
                      <m:t>=10</m:t>
                    </m:r>
                    <m:r>
                      <m:rPr>
                        <m:sty m:val="p"/>
                      </m:rPr>
                      <a:rPr lang="en-US" sz="2000" i="0">
                        <a:solidFill>
                          <a:srgbClr val="FF0000"/>
                        </a:solidFill>
                        <a:latin typeface="Cambria Math" panose="02040503050406030204" pitchFamily="18" charset="0"/>
                      </a:rPr>
                      <m:t>V</m:t>
                    </m:r>
                  </m:oMath>
                </a14:m>
                <a:endParaRPr lang="en-US" sz="2000" dirty="0"/>
              </a:p>
            </p:txBody>
          </p:sp>
        </mc:Choice>
        <mc:Fallback xmlns="">
          <p:sp>
            <p:nvSpPr>
              <p:cNvPr id="56" name="TextBox 55">
                <a:extLst>
                  <a:ext uri="{FF2B5EF4-FFF2-40B4-BE49-F238E27FC236}">
                    <a16:creationId xmlns:a16="http://schemas.microsoft.com/office/drawing/2014/main" id="{1699341C-1C6E-1FBC-C69D-4F11E24049AE}"/>
                  </a:ext>
                </a:extLst>
              </p:cNvPr>
              <p:cNvSpPr txBox="1">
                <a:spLocks noRot="1" noChangeAspect="1" noMove="1" noResize="1" noEditPoints="1" noAdjustHandles="1" noChangeArrowheads="1" noChangeShapeType="1" noTextEdit="1"/>
              </p:cNvSpPr>
              <p:nvPr/>
            </p:nvSpPr>
            <p:spPr>
              <a:xfrm>
                <a:off x="5889488" y="1063344"/>
                <a:ext cx="3079942" cy="1323439"/>
              </a:xfrm>
              <a:prstGeom prst="rect">
                <a:avLst/>
              </a:prstGeom>
              <a:blipFill>
                <a:blip r:embed="rId22"/>
                <a:stretch>
                  <a:fillRect l="-1980" t="-1835" r="-2178" b="-7339"/>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E5CC1DAF-6AFF-54D7-FC04-F183BB27A358}"/>
              </a:ext>
            </a:extLst>
          </p:cNvPr>
          <p:cNvSpPr txBox="1"/>
          <p:nvPr/>
        </p:nvSpPr>
        <p:spPr>
          <a:xfrm>
            <a:off x="5905161" y="2769589"/>
            <a:ext cx="3109364" cy="1938992"/>
          </a:xfrm>
          <a:prstGeom prst="rect">
            <a:avLst/>
          </a:prstGeom>
          <a:noFill/>
        </p:spPr>
        <p:txBody>
          <a:bodyPr wrap="square">
            <a:spAutoFit/>
          </a:bodyPr>
          <a:lstStyle/>
          <a:p>
            <a:pPr lvl="0" algn="just"/>
            <a:r>
              <a:rPr lang="en-US" sz="2000" dirty="0">
                <a:solidFill>
                  <a:srgbClr val="080808"/>
                </a:solidFill>
              </a:rPr>
              <a:t>Once I know the base voltage the I will know the emitter voltage and collector voltage and find the output from the amplifier.</a:t>
            </a:r>
            <a:endParaRPr lang="en-US" sz="2000" dirty="0"/>
          </a:p>
        </p:txBody>
      </p:sp>
    </p:spTree>
    <p:extLst>
      <p:ext uri="{BB962C8B-B14F-4D97-AF65-F5344CB8AC3E}">
        <p14:creationId xmlns:p14="http://schemas.microsoft.com/office/powerpoint/2010/main" val="60047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4" name="文本框 33">
            <a:extLst>
              <a:ext uri="{FF2B5EF4-FFF2-40B4-BE49-F238E27FC236}">
                <a16:creationId xmlns:a16="http://schemas.microsoft.com/office/drawing/2014/main" id="{4A26B6A0-B1BE-4DB7-96D0-A83C8EF1CA02}"/>
              </a:ext>
            </a:extLst>
          </p:cNvPr>
          <p:cNvSpPr txBox="1"/>
          <p:nvPr/>
        </p:nvSpPr>
        <p:spPr>
          <a:xfrm>
            <a:off x="8874374" y="4866501"/>
            <a:ext cx="269626" cy="276999"/>
          </a:xfrm>
          <a:prstGeom prst="rect">
            <a:avLst/>
          </a:prstGeom>
          <a:noFill/>
        </p:spPr>
        <p:txBody>
          <a:bodyPr wrap="none" rtlCol="0">
            <a:spAutoFit/>
          </a:bodyPr>
          <a:lstStyle/>
          <a:p>
            <a:fld id="{159DCF23-FFE9-4E31-943F-79875DFAC29E}" type="slidenum">
              <a:rPr lang="en-US" sz="1200" smtClean="0">
                <a:solidFill>
                  <a:schemeClr val="accent3">
                    <a:lumMod val="50000"/>
                  </a:schemeClr>
                </a:solidFill>
              </a:rPr>
              <a:t>9</a:t>
            </a:fld>
            <a:endParaRPr lang="en-US" sz="1200" dirty="0">
              <a:solidFill>
                <a:schemeClr val="accent3">
                  <a:lumMod val="50000"/>
                </a:schemeClr>
              </a:solidFill>
            </a:endParaRPr>
          </a:p>
        </p:txBody>
      </p:sp>
      <p:sp>
        <p:nvSpPr>
          <p:cNvPr id="12" name="TextBox 11"/>
          <p:cNvSpPr txBox="1"/>
          <p:nvPr/>
        </p:nvSpPr>
        <p:spPr>
          <a:xfrm>
            <a:off x="714302" y="-14988"/>
            <a:ext cx="3664786" cy="523220"/>
          </a:xfrm>
          <a:prstGeom prst="rect">
            <a:avLst/>
          </a:prstGeom>
          <a:noFill/>
        </p:spPr>
        <p:txBody>
          <a:bodyPr wrap="none" rtlCol="0">
            <a:spAutoFit/>
          </a:bodyPr>
          <a:lstStyle/>
          <a:p>
            <a:r>
              <a:rPr lang="en-US" sz="2800" b="1" dirty="0">
                <a:solidFill>
                  <a:srgbClr val="0000FF"/>
                </a:solidFill>
                <a:latin typeface="Livvic" panose="020B0604020202020204" charset="0"/>
              </a:rPr>
              <a:t>Transistor Amplifier</a:t>
            </a:r>
          </a:p>
        </p:txBody>
      </p:sp>
      <p:sp>
        <p:nvSpPr>
          <p:cNvPr id="7" name="Google Shape;134;p25">
            <a:extLst>
              <a:ext uri="{FF2B5EF4-FFF2-40B4-BE49-F238E27FC236}">
                <a16:creationId xmlns:a16="http://schemas.microsoft.com/office/drawing/2014/main" id="{1A5B2C66-0FA7-4CB1-9283-351D4B659B4E}"/>
              </a:ext>
            </a:extLst>
          </p:cNvPr>
          <p:cNvSpPr/>
          <p:nvPr/>
        </p:nvSpPr>
        <p:spPr>
          <a:xfrm rot="-5400000" flipH="1">
            <a:off x="82952" y="-97938"/>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2" descr="IIT Bombay to represent India at international level in USA after a win at  Asia level - The Indian Wire">
            <a:extLst>
              <a:ext uri="{FF2B5EF4-FFF2-40B4-BE49-F238E27FC236}">
                <a16:creationId xmlns:a16="http://schemas.microsoft.com/office/drawing/2014/main" id="{D1A6219B-A2C8-4C1B-A434-898306280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0369" r="12256" b="11564"/>
          <a:stretch/>
        </p:blipFill>
        <p:spPr bwMode="auto">
          <a:xfrm>
            <a:off x="8478177" y="-14988"/>
            <a:ext cx="639888" cy="6457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23">
                <a:extLst>
                  <a:ext uri="{FF2B5EF4-FFF2-40B4-BE49-F238E27FC236}">
                    <a16:creationId xmlns:a16="http://schemas.microsoft.com/office/drawing/2014/main" id="{6CD6BAA7-857D-3205-ADFF-D5FAF73AE00F}"/>
                  </a:ext>
                </a:extLst>
              </p:cNvPr>
              <p:cNvSpPr txBox="1"/>
              <p:nvPr/>
            </p:nvSpPr>
            <p:spPr>
              <a:xfrm>
                <a:off x="5359045" y="2876240"/>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4" name="TextBox 23">
                <a:extLst>
                  <a:ext uri="{FF2B5EF4-FFF2-40B4-BE49-F238E27FC236}">
                    <a16:creationId xmlns:a16="http://schemas.microsoft.com/office/drawing/2014/main" id="{6CD6BAA7-857D-3205-ADFF-D5FAF73AE00F}"/>
                  </a:ext>
                </a:extLst>
              </p:cNvPr>
              <p:cNvSpPr txBox="1">
                <a:spLocks noRot="1" noChangeAspect="1" noMove="1" noResize="1" noEditPoints="1" noAdjustHandles="1" noChangeArrowheads="1" noChangeShapeType="1" noTextEdit="1"/>
              </p:cNvSpPr>
              <p:nvPr/>
            </p:nvSpPr>
            <p:spPr>
              <a:xfrm>
                <a:off x="5359045" y="2876240"/>
                <a:ext cx="443263" cy="307777"/>
              </a:xfrm>
              <a:prstGeom prst="rect">
                <a:avLst/>
              </a:prstGeom>
              <a:blipFill>
                <a:blip r:embed="rId4"/>
                <a:stretch>
                  <a:fillRect l="-20548" r="-31507" b="-12000"/>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BC0F9E3-21CB-D5AC-6E57-FDB77134463B}"/>
              </a:ext>
            </a:extLst>
          </p:cNvPr>
          <p:cNvCxnSpPr>
            <a:cxnSpLocks/>
          </p:cNvCxnSpPr>
          <p:nvPr/>
        </p:nvCxnSpPr>
        <p:spPr>
          <a:xfrm>
            <a:off x="5337030" y="1061015"/>
            <a:ext cx="0" cy="17085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CE3AE09-8828-F5A8-AB1F-8F08D081D1D1}"/>
              </a:ext>
            </a:extLst>
          </p:cNvPr>
          <p:cNvSpPr/>
          <p:nvPr/>
        </p:nvSpPr>
        <p:spPr>
          <a:xfrm>
            <a:off x="2193731" y="2331536"/>
            <a:ext cx="1331972" cy="1286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cxnSp>
        <p:nvCxnSpPr>
          <p:cNvPr id="8" name="Straight Connector 7">
            <a:extLst>
              <a:ext uri="{FF2B5EF4-FFF2-40B4-BE49-F238E27FC236}">
                <a16:creationId xmlns:a16="http://schemas.microsoft.com/office/drawing/2014/main" id="{E76955F6-26AA-9D20-8B05-1E41FA816D62}"/>
              </a:ext>
            </a:extLst>
          </p:cNvPr>
          <p:cNvCxnSpPr>
            <a:cxnSpLocks/>
          </p:cNvCxnSpPr>
          <p:nvPr/>
        </p:nvCxnSpPr>
        <p:spPr>
          <a:xfrm>
            <a:off x="2597699" y="2510768"/>
            <a:ext cx="0" cy="9279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2C5C90-01D7-29D7-35E5-14F234E4A8A0}"/>
              </a:ext>
            </a:extLst>
          </p:cNvPr>
          <p:cNvCxnSpPr>
            <a:cxnSpLocks/>
          </p:cNvCxnSpPr>
          <p:nvPr/>
        </p:nvCxnSpPr>
        <p:spPr>
          <a:xfrm flipH="1">
            <a:off x="2597699" y="2393783"/>
            <a:ext cx="542670" cy="4190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824794-3F9D-10F9-8A35-4231D78C5109}"/>
              </a:ext>
            </a:extLst>
          </p:cNvPr>
          <p:cNvCxnSpPr>
            <a:cxnSpLocks/>
          </p:cNvCxnSpPr>
          <p:nvPr/>
        </p:nvCxnSpPr>
        <p:spPr>
          <a:xfrm flipH="1" flipV="1">
            <a:off x="2597699" y="3173693"/>
            <a:ext cx="595393" cy="370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430D06-1352-29A5-81F8-26A4CA630B94}"/>
              </a:ext>
            </a:extLst>
          </p:cNvPr>
          <p:cNvCxnSpPr>
            <a:cxnSpLocks/>
          </p:cNvCxnSpPr>
          <p:nvPr/>
        </p:nvCxnSpPr>
        <p:spPr>
          <a:xfrm flipH="1" flipV="1">
            <a:off x="2936051" y="3486135"/>
            <a:ext cx="257040" cy="57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267BD7-1BFB-BF2C-EF1A-CC4F738E9A87}"/>
              </a:ext>
            </a:extLst>
          </p:cNvPr>
          <p:cNvCxnSpPr>
            <a:cxnSpLocks/>
          </p:cNvCxnSpPr>
          <p:nvPr/>
        </p:nvCxnSpPr>
        <p:spPr>
          <a:xfrm flipH="1" flipV="1">
            <a:off x="3061897" y="3338397"/>
            <a:ext cx="142339" cy="2045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C4989F-D523-5E5F-75A1-B967EE181BEF}"/>
              </a:ext>
            </a:extLst>
          </p:cNvPr>
          <p:cNvCxnSpPr>
            <a:cxnSpLocks/>
          </p:cNvCxnSpPr>
          <p:nvPr/>
        </p:nvCxnSpPr>
        <p:spPr>
          <a:xfrm>
            <a:off x="1068597" y="4567332"/>
            <a:ext cx="0" cy="2243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BC6ACE-104A-28C2-3115-8438BD01779A}"/>
              </a:ext>
            </a:extLst>
          </p:cNvPr>
          <p:cNvCxnSpPr>
            <a:cxnSpLocks/>
          </p:cNvCxnSpPr>
          <p:nvPr/>
        </p:nvCxnSpPr>
        <p:spPr>
          <a:xfrm>
            <a:off x="2012491" y="3010164"/>
            <a:ext cx="569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C2C310-0ED0-752E-5167-3CB0A715F3B8}"/>
              </a:ext>
            </a:extLst>
          </p:cNvPr>
          <p:cNvCxnSpPr>
            <a:cxnSpLocks/>
          </p:cNvCxnSpPr>
          <p:nvPr/>
        </p:nvCxnSpPr>
        <p:spPr>
          <a:xfrm>
            <a:off x="2958459" y="4867963"/>
            <a:ext cx="496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4F64A-90F6-58CB-CB71-2B49B4569525}"/>
              </a:ext>
            </a:extLst>
          </p:cNvPr>
          <p:cNvCxnSpPr>
            <a:cxnSpLocks/>
          </p:cNvCxnSpPr>
          <p:nvPr/>
        </p:nvCxnSpPr>
        <p:spPr>
          <a:xfrm>
            <a:off x="3086794" y="4963592"/>
            <a:ext cx="256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CB5025-57BD-5075-150B-ABEDE74B2C10}"/>
              </a:ext>
            </a:extLst>
          </p:cNvPr>
          <p:cNvCxnSpPr>
            <a:cxnSpLocks/>
          </p:cNvCxnSpPr>
          <p:nvPr/>
        </p:nvCxnSpPr>
        <p:spPr>
          <a:xfrm>
            <a:off x="3154997" y="5057035"/>
            <a:ext cx="1231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FEE8A7-24B3-B45B-55F3-48C2A0E79173}"/>
              </a:ext>
            </a:extLst>
          </p:cNvPr>
          <p:cNvCxnSpPr>
            <a:cxnSpLocks/>
          </p:cNvCxnSpPr>
          <p:nvPr/>
        </p:nvCxnSpPr>
        <p:spPr>
          <a:xfrm>
            <a:off x="1059892" y="4791634"/>
            <a:ext cx="4299153" cy="0"/>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A61ECF4-D41C-BFC5-A72E-BB87D48F0528}"/>
              </a:ext>
            </a:extLst>
          </p:cNvPr>
          <p:cNvCxnSpPr>
            <a:cxnSpLocks/>
          </p:cNvCxnSpPr>
          <p:nvPr/>
        </p:nvCxnSpPr>
        <p:spPr>
          <a:xfrm>
            <a:off x="3129378" y="1085252"/>
            <a:ext cx="2216008" cy="14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CF9D073-4A57-6401-A0BD-E57DA8E58D46}"/>
              </a:ext>
            </a:extLst>
          </p:cNvPr>
          <p:cNvGrpSpPr/>
          <p:nvPr/>
        </p:nvGrpSpPr>
        <p:grpSpPr>
          <a:xfrm rot="5400000">
            <a:off x="2502668" y="1571551"/>
            <a:ext cx="1328396" cy="330996"/>
            <a:chOff x="4676775" y="1682364"/>
            <a:chExt cx="1619250" cy="693028"/>
          </a:xfrm>
        </p:grpSpPr>
        <p:cxnSp>
          <p:nvCxnSpPr>
            <p:cNvPr id="86" name="Straight Connector 85">
              <a:extLst>
                <a:ext uri="{FF2B5EF4-FFF2-40B4-BE49-F238E27FC236}">
                  <a16:creationId xmlns:a16="http://schemas.microsoft.com/office/drawing/2014/main" id="{F74131D7-4933-2B2B-177C-8DBC65D5A05F}"/>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E4182-4321-443F-C559-0F2EBA6A544F}"/>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6F6172-8ECC-F15B-F93D-7D4807D395E2}"/>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CDEC16A-91B7-3F37-379C-06D2F105FC02}"/>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0ED2E3C-6382-5B68-F90C-02B5CE561666}"/>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6B2F0D3-E711-258F-B8B8-53C889A0CCE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B0D2F4-1CAA-593D-1FB6-AADF49C8672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4311B2-3CF1-432B-78A9-E754B8DD8AF1}"/>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E1AEA54C-C066-593F-DE70-8475FF405054}"/>
              </a:ext>
            </a:extLst>
          </p:cNvPr>
          <p:cNvCxnSpPr>
            <a:cxnSpLocks/>
          </p:cNvCxnSpPr>
          <p:nvPr/>
        </p:nvCxnSpPr>
        <p:spPr>
          <a:xfrm>
            <a:off x="5025351" y="2781516"/>
            <a:ext cx="6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FA4950-B454-BFF0-AC79-8CED68F926B7}"/>
              </a:ext>
            </a:extLst>
          </p:cNvPr>
          <p:cNvCxnSpPr>
            <a:cxnSpLocks/>
          </p:cNvCxnSpPr>
          <p:nvPr/>
        </p:nvCxnSpPr>
        <p:spPr>
          <a:xfrm>
            <a:off x="5138177" y="2876240"/>
            <a:ext cx="414419" cy="2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CF7664-EF33-5DD7-58C1-AA21010ED8A0}"/>
              </a:ext>
            </a:extLst>
          </p:cNvPr>
          <p:cNvCxnSpPr>
            <a:cxnSpLocks/>
          </p:cNvCxnSpPr>
          <p:nvPr/>
        </p:nvCxnSpPr>
        <p:spPr>
          <a:xfrm>
            <a:off x="5342088" y="2876240"/>
            <a:ext cx="0" cy="1906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E84F4079-E34D-ED43-29EB-F9C1DCECC276}"/>
                  </a:ext>
                </a:extLst>
              </p:cNvPr>
              <p:cNvSpPr txBox="1"/>
              <p:nvPr/>
            </p:nvSpPr>
            <p:spPr>
              <a:xfrm>
                <a:off x="3305835" y="1634140"/>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27" name="TextBox 24">
                <a:extLst>
                  <a:ext uri="{FF2B5EF4-FFF2-40B4-BE49-F238E27FC236}">
                    <a16:creationId xmlns:a16="http://schemas.microsoft.com/office/drawing/2014/main" id="{E84F4079-E34D-ED43-29EB-F9C1DCECC276}"/>
                  </a:ext>
                </a:extLst>
              </p:cNvPr>
              <p:cNvSpPr txBox="1">
                <a:spLocks noRot="1" noChangeAspect="1" noMove="1" noResize="1" noEditPoints="1" noAdjustHandles="1" noChangeArrowheads="1" noChangeShapeType="1" noTextEdit="1"/>
              </p:cNvSpPr>
              <p:nvPr/>
            </p:nvSpPr>
            <p:spPr>
              <a:xfrm>
                <a:off x="3305835" y="1634140"/>
                <a:ext cx="443263" cy="307777"/>
              </a:xfrm>
              <a:prstGeom prst="rect">
                <a:avLst/>
              </a:prstGeom>
              <a:blipFill>
                <a:blip r:embed="rId5"/>
                <a:stretch>
                  <a:fillRect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5">
                <a:extLst>
                  <a:ext uri="{FF2B5EF4-FFF2-40B4-BE49-F238E27FC236}">
                    <a16:creationId xmlns:a16="http://schemas.microsoft.com/office/drawing/2014/main" id="{BF8A4A36-43F2-1D1B-BFCC-0EC733CEB4F4}"/>
                  </a:ext>
                </a:extLst>
              </p:cNvPr>
              <p:cNvSpPr txBox="1"/>
              <p:nvPr/>
            </p:nvSpPr>
            <p:spPr>
              <a:xfrm>
                <a:off x="4126800" y="2126301"/>
                <a:ext cx="11566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𝑜</m:t>
                          </m:r>
                        </m:sub>
                      </m:sSub>
                      <m:r>
                        <a:rPr lang="en-US" sz="2000" b="0" i="1" smtClean="0">
                          <a:latin typeface="Cambria Math" panose="02040503050406030204" pitchFamily="18" charset="0"/>
                        </a:rPr>
                        <m:t>=10</m:t>
                      </m:r>
                      <m:r>
                        <a:rPr lang="en-US" sz="2000" b="0" i="1" smtClean="0">
                          <a:latin typeface="Cambria Math" panose="02040503050406030204" pitchFamily="18" charset="0"/>
                        </a:rPr>
                        <m:t>𝑉</m:t>
                      </m:r>
                    </m:oMath>
                  </m:oMathPara>
                </a14:m>
                <a:endParaRPr lang="en-US" sz="2000" dirty="0"/>
              </a:p>
            </p:txBody>
          </p:sp>
        </mc:Choice>
        <mc:Fallback xmlns="">
          <p:sp>
            <p:nvSpPr>
              <p:cNvPr id="28" name="TextBox 25">
                <a:extLst>
                  <a:ext uri="{FF2B5EF4-FFF2-40B4-BE49-F238E27FC236}">
                    <a16:creationId xmlns:a16="http://schemas.microsoft.com/office/drawing/2014/main" id="{BF8A4A36-43F2-1D1B-BFCC-0EC733CEB4F4}"/>
                  </a:ext>
                </a:extLst>
              </p:cNvPr>
              <p:cNvSpPr txBox="1">
                <a:spLocks noRot="1" noChangeAspect="1" noMove="1" noResize="1" noEditPoints="1" noAdjustHandles="1" noChangeArrowheads="1" noChangeShapeType="1" noTextEdit="1"/>
              </p:cNvSpPr>
              <p:nvPr/>
            </p:nvSpPr>
            <p:spPr>
              <a:xfrm>
                <a:off x="4126800" y="2126301"/>
                <a:ext cx="1156646" cy="307777"/>
              </a:xfrm>
              <a:prstGeom prst="rect">
                <a:avLst/>
              </a:prstGeom>
              <a:blipFill>
                <a:blip r:embed="rId6"/>
                <a:stretch>
                  <a:fillRect l="-513" b="-909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6">
                <a:extLst>
                  <a:ext uri="{FF2B5EF4-FFF2-40B4-BE49-F238E27FC236}">
                    <a16:creationId xmlns:a16="http://schemas.microsoft.com/office/drawing/2014/main" id="{21845ED9-5AEB-2885-8C44-86B6CE74A9C2}"/>
                  </a:ext>
                </a:extLst>
              </p:cNvPr>
              <p:cNvSpPr txBox="1"/>
              <p:nvPr/>
            </p:nvSpPr>
            <p:spPr>
              <a:xfrm>
                <a:off x="1967578" y="3246209"/>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𝐵𝐸</m:t>
                          </m:r>
                        </m:sub>
                      </m:sSub>
                    </m:oMath>
                  </m:oMathPara>
                </a14:m>
                <a:endParaRPr lang="en-US" sz="2000" dirty="0"/>
              </a:p>
            </p:txBody>
          </p:sp>
        </mc:Choice>
        <mc:Fallback xmlns="">
          <p:sp>
            <p:nvSpPr>
              <p:cNvPr id="29" name="TextBox 26">
                <a:extLst>
                  <a:ext uri="{FF2B5EF4-FFF2-40B4-BE49-F238E27FC236}">
                    <a16:creationId xmlns:a16="http://schemas.microsoft.com/office/drawing/2014/main" id="{21845ED9-5AEB-2885-8C44-86B6CE74A9C2}"/>
                  </a:ext>
                </a:extLst>
              </p:cNvPr>
              <p:cNvSpPr txBox="1">
                <a:spLocks noRot="1" noChangeAspect="1" noMove="1" noResize="1" noEditPoints="1" noAdjustHandles="1" noChangeArrowheads="1" noChangeShapeType="1" noTextEdit="1"/>
              </p:cNvSpPr>
              <p:nvPr/>
            </p:nvSpPr>
            <p:spPr>
              <a:xfrm>
                <a:off x="1967578" y="3246209"/>
                <a:ext cx="443263" cy="307777"/>
              </a:xfrm>
              <a:prstGeom prst="rect">
                <a:avLst/>
              </a:prstGeom>
              <a:blipFill>
                <a:blip r:embed="rId7"/>
                <a:stretch>
                  <a:fillRect l="-13889" r="-555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7">
                <a:extLst>
                  <a:ext uri="{FF2B5EF4-FFF2-40B4-BE49-F238E27FC236}">
                    <a16:creationId xmlns:a16="http://schemas.microsoft.com/office/drawing/2014/main" id="{00BC3A26-61F4-E14B-9746-7656E72E9CF9}"/>
                  </a:ext>
                </a:extLst>
              </p:cNvPr>
              <p:cNvSpPr txBox="1"/>
              <p:nvPr/>
            </p:nvSpPr>
            <p:spPr>
              <a:xfrm>
                <a:off x="1610007" y="3032132"/>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0" name="TextBox 27">
                <a:extLst>
                  <a:ext uri="{FF2B5EF4-FFF2-40B4-BE49-F238E27FC236}">
                    <a16:creationId xmlns:a16="http://schemas.microsoft.com/office/drawing/2014/main" id="{00BC3A26-61F4-E14B-9746-7656E72E9CF9}"/>
                  </a:ext>
                </a:extLst>
              </p:cNvPr>
              <p:cNvSpPr txBox="1">
                <a:spLocks noRot="1" noChangeAspect="1" noMove="1" noResize="1" noEditPoints="1" noAdjustHandles="1" noChangeArrowheads="1" noChangeShapeType="1" noTextEdit="1"/>
              </p:cNvSpPr>
              <p:nvPr/>
            </p:nvSpPr>
            <p:spPr>
              <a:xfrm>
                <a:off x="1610007" y="3032132"/>
                <a:ext cx="443263" cy="307777"/>
              </a:xfrm>
              <a:prstGeom prst="rect">
                <a:avLst/>
              </a:prstGeom>
              <a:blipFill>
                <a:blip r:embed="rId8"/>
                <a:stretch>
                  <a:fillRect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28">
                <a:extLst>
                  <a:ext uri="{FF2B5EF4-FFF2-40B4-BE49-F238E27FC236}">
                    <a16:creationId xmlns:a16="http://schemas.microsoft.com/office/drawing/2014/main" id="{60492613-476E-08A8-A724-9C885467BB2C}"/>
                  </a:ext>
                </a:extLst>
              </p:cNvPr>
              <p:cNvSpPr txBox="1"/>
              <p:nvPr/>
            </p:nvSpPr>
            <p:spPr>
              <a:xfrm>
                <a:off x="2182586" y="3530685"/>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31" name="TextBox 28">
                <a:extLst>
                  <a:ext uri="{FF2B5EF4-FFF2-40B4-BE49-F238E27FC236}">
                    <a16:creationId xmlns:a16="http://schemas.microsoft.com/office/drawing/2014/main" id="{60492613-476E-08A8-A724-9C885467BB2C}"/>
                  </a:ext>
                </a:extLst>
              </p:cNvPr>
              <p:cNvSpPr txBox="1">
                <a:spLocks noRot="1" noChangeAspect="1" noMove="1" noResize="1" noEditPoints="1" noAdjustHandles="1" noChangeArrowheads="1" noChangeShapeType="1" noTextEdit="1"/>
              </p:cNvSpPr>
              <p:nvPr/>
            </p:nvSpPr>
            <p:spPr>
              <a:xfrm>
                <a:off x="2182586" y="3530685"/>
                <a:ext cx="443263" cy="307777"/>
              </a:xfrm>
              <a:prstGeom prst="rect">
                <a:avLst/>
              </a:prstGeom>
              <a:blipFill>
                <a:blip r:embed="rId9"/>
                <a:stretch>
                  <a:fillRect/>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932476C-9CF6-004D-C6A9-333C9D8885A0}"/>
              </a:ext>
            </a:extLst>
          </p:cNvPr>
          <p:cNvGrpSpPr/>
          <p:nvPr/>
        </p:nvGrpSpPr>
        <p:grpSpPr>
          <a:xfrm rot="5400000">
            <a:off x="432124" y="2191006"/>
            <a:ext cx="1328396" cy="350514"/>
            <a:chOff x="4676775" y="1682364"/>
            <a:chExt cx="1619250" cy="693028"/>
          </a:xfrm>
        </p:grpSpPr>
        <p:cxnSp>
          <p:nvCxnSpPr>
            <p:cNvPr id="78" name="Straight Connector 77">
              <a:extLst>
                <a:ext uri="{FF2B5EF4-FFF2-40B4-BE49-F238E27FC236}">
                  <a16:creationId xmlns:a16="http://schemas.microsoft.com/office/drawing/2014/main" id="{43588D9A-4625-3617-05A4-E2ACF43DDB8A}"/>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577DD0-7AA9-1301-E083-6A41CA0B8774}"/>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7A9C507-743D-5BD5-3A56-B8A4F76626BA}"/>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C67480-E3A0-77EE-74CD-79A9FC04EDE8}"/>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CE532-636A-3228-14F3-E6558C57B9A9}"/>
                </a:ext>
              </a:extLst>
            </p:cNvPr>
            <p:cNvCxnSpPr>
              <a:cxnSpLocks/>
            </p:cNvCxnSpPr>
            <p:nvPr/>
          </p:nvCxnSpPr>
          <p:spPr>
            <a:xfrm flipH="1" flipV="1">
              <a:off x="5457825"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2DFCC1B-808F-2F07-B8A0-080E5DAC840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4FD133-5C44-162F-64E4-BA848D57A34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FAE1901-FD8B-6A7B-8C9D-88AF5A30F60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818A7EC5-6C86-80D0-E881-C1B3849090CA}"/>
              </a:ext>
            </a:extLst>
          </p:cNvPr>
          <p:cNvCxnSpPr>
            <a:cxnSpLocks/>
          </p:cNvCxnSpPr>
          <p:nvPr/>
        </p:nvCxnSpPr>
        <p:spPr>
          <a:xfrm flipV="1">
            <a:off x="1052907" y="3012541"/>
            <a:ext cx="964676" cy="4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73DF7-369A-1E28-5BF0-AFC4810994C3}"/>
              </a:ext>
            </a:extLst>
          </p:cNvPr>
          <p:cNvCxnSpPr>
            <a:cxnSpLocks/>
          </p:cNvCxnSpPr>
          <p:nvPr/>
        </p:nvCxnSpPr>
        <p:spPr>
          <a:xfrm>
            <a:off x="1058804" y="1073139"/>
            <a:ext cx="21342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D4556E-B7F4-DF26-79D0-97C0D14C4093}"/>
              </a:ext>
            </a:extLst>
          </p:cNvPr>
          <p:cNvCxnSpPr>
            <a:cxnSpLocks/>
          </p:cNvCxnSpPr>
          <p:nvPr/>
        </p:nvCxnSpPr>
        <p:spPr>
          <a:xfrm>
            <a:off x="1059892" y="1069736"/>
            <a:ext cx="0" cy="845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74A012-FBD6-39BB-CCD3-DBEA4A37893B}"/>
              </a:ext>
            </a:extLst>
          </p:cNvPr>
          <p:cNvCxnSpPr>
            <a:cxnSpLocks/>
          </p:cNvCxnSpPr>
          <p:nvPr/>
        </p:nvCxnSpPr>
        <p:spPr>
          <a:xfrm>
            <a:off x="3129503" y="2250194"/>
            <a:ext cx="4281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E021B9-48C5-DC21-770C-E3BDF36B8710}"/>
              </a:ext>
            </a:extLst>
          </p:cNvPr>
          <p:cNvCxnSpPr>
            <a:cxnSpLocks/>
          </p:cNvCxnSpPr>
          <p:nvPr/>
        </p:nvCxnSpPr>
        <p:spPr>
          <a:xfrm>
            <a:off x="3658897" y="2093357"/>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9262FE-B8D4-04F1-9629-9F086C45DFB5}"/>
              </a:ext>
            </a:extLst>
          </p:cNvPr>
          <p:cNvCxnSpPr>
            <a:cxnSpLocks/>
          </p:cNvCxnSpPr>
          <p:nvPr/>
        </p:nvCxnSpPr>
        <p:spPr>
          <a:xfrm>
            <a:off x="3582697" y="2093357"/>
            <a:ext cx="0" cy="314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60BD05A-A655-58D6-DB4E-CF9289EFA17E}"/>
              </a:ext>
            </a:extLst>
          </p:cNvPr>
          <p:cNvCxnSpPr>
            <a:cxnSpLocks/>
          </p:cNvCxnSpPr>
          <p:nvPr/>
        </p:nvCxnSpPr>
        <p:spPr>
          <a:xfrm flipH="1">
            <a:off x="3658540" y="2244223"/>
            <a:ext cx="372348" cy="10171"/>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41572F9-A204-58F5-65AA-D07A5708F5E4}"/>
              </a:ext>
            </a:extLst>
          </p:cNvPr>
          <p:cNvGrpSpPr/>
          <p:nvPr/>
        </p:nvGrpSpPr>
        <p:grpSpPr>
          <a:xfrm rot="5400000">
            <a:off x="436253" y="3745329"/>
            <a:ext cx="1328396" cy="350514"/>
            <a:chOff x="4676775" y="1682364"/>
            <a:chExt cx="1619250" cy="693028"/>
          </a:xfrm>
        </p:grpSpPr>
        <p:cxnSp>
          <p:nvCxnSpPr>
            <p:cNvPr id="70" name="Straight Connector 69">
              <a:extLst>
                <a:ext uri="{FF2B5EF4-FFF2-40B4-BE49-F238E27FC236}">
                  <a16:creationId xmlns:a16="http://schemas.microsoft.com/office/drawing/2014/main" id="{7237FB60-3D8A-25D7-7945-9DE6F7A1D898}"/>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464C452-B272-9BBB-B428-82BEE19055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EF99F5-0ED8-7804-9AB7-86BF57A525EC}"/>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542BFE9-06E9-D876-F64D-FE285A362C2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F1F8514-0E11-8603-0C34-0D031A8D238F}"/>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D79AC-3D79-5866-1CC8-E069B14233D8}"/>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A8EFBB-9F05-6CB4-5A4E-14378B2ACDBE}"/>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E5C61-F69D-EA66-0B71-6822C1611834}"/>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2E1534-588B-AD1F-0F2F-C663ADE45BBE}"/>
              </a:ext>
            </a:extLst>
          </p:cNvPr>
          <p:cNvGrpSpPr/>
          <p:nvPr/>
        </p:nvGrpSpPr>
        <p:grpSpPr>
          <a:xfrm rot="5400000">
            <a:off x="2575716" y="4027046"/>
            <a:ext cx="1328396" cy="350514"/>
            <a:chOff x="4676775" y="1682364"/>
            <a:chExt cx="1619250" cy="693028"/>
          </a:xfrm>
        </p:grpSpPr>
        <p:cxnSp>
          <p:nvCxnSpPr>
            <p:cNvPr id="62" name="Straight Connector 61">
              <a:extLst>
                <a:ext uri="{FF2B5EF4-FFF2-40B4-BE49-F238E27FC236}">
                  <a16:creationId xmlns:a16="http://schemas.microsoft.com/office/drawing/2014/main" id="{D9289580-DC7E-E422-C784-9C566CB83F7D}"/>
                </a:ext>
              </a:extLst>
            </p:cNvPr>
            <p:cNvCxnSpPr>
              <a:cxnSpLocks/>
            </p:cNvCxnSpPr>
            <p:nvPr/>
          </p:nvCxnSpPr>
          <p:spPr>
            <a:xfrm flipV="1">
              <a:off x="4676775" y="2096814"/>
              <a:ext cx="305128"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59E390-0A29-E572-6132-B4FAAEB6874D}"/>
                </a:ext>
              </a:extLst>
            </p:cNvPr>
            <p:cNvCxnSpPr/>
            <p:nvPr/>
          </p:nvCxnSpPr>
          <p:spPr>
            <a:xfrm flipV="1">
              <a:off x="4974021" y="1686910"/>
              <a:ext cx="94593" cy="4177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F2BA2F-A653-FC41-4CEE-E4F4DBF3EC50}"/>
                </a:ext>
              </a:extLst>
            </p:cNvPr>
            <p:cNvCxnSpPr>
              <a:cxnSpLocks/>
            </p:cNvCxnSpPr>
            <p:nvPr/>
          </p:nvCxnSpPr>
          <p:spPr>
            <a:xfrm flipH="1" flipV="1">
              <a:off x="506861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48CF64-5225-9C1B-37E5-BE9DC26DDC00}"/>
                </a:ext>
              </a:extLst>
            </p:cNvPr>
            <p:cNvCxnSpPr>
              <a:cxnSpLocks/>
            </p:cNvCxnSpPr>
            <p:nvPr/>
          </p:nvCxnSpPr>
          <p:spPr>
            <a:xfrm flipV="1">
              <a:off x="5311775" y="1686910"/>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BC27E-AE61-ACFF-441B-E844CF7F9838}"/>
                </a:ext>
              </a:extLst>
            </p:cNvPr>
            <p:cNvCxnSpPr>
              <a:cxnSpLocks/>
            </p:cNvCxnSpPr>
            <p:nvPr/>
          </p:nvCxnSpPr>
          <p:spPr>
            <a:xfrm flipH="1" flipV="1">
              <a:off x="5457824" y="1686910"/>
              <a:ext cx="243161"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BC4838-86F4-D72F-6D9A-586D5D4C4B84}"/>
                </a:ext>
              </a:extLst>
            </p:cNvPr>
            <p:cNvCxnSpPr>
              <a:cxnSpLocks/>
            </p:cNvCxnSpPr>
            <p:nvPr/>
          </p:nvCxnSpPr>
          <p:spPr>
            <a:xfrm flipV="1">
              <a:off x="5700986" y="1696927"/>
              <a:ext cx="146050" cy="6784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6B7AE-5A4F-D61C-4526-B76800CF803A}"/>
                </a:ext>
              </a:extLst>
            </p:cNvPr>
            <p:cNvCxnSpPr>
              <a:cxnSpLocks/>
            </p:cNvCxnSpPr>
            <p:nvPr/>
          </p:nvCxnSpPr>
          <p:spPr>
            <a:xfrm flipH="1" flipV="1">
              <a:off x="5847036" y="1682364"/>
              <a:ext cx="147364" cy="432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10AC43-659B-EA78-76F1-2AC9C548957E}"/>
                </a:ext>
              </a:extLst>
            </p:cNvPr>
            <p:cNvCxnSpPr>
              <a:cxnSpLocks/>
            </p:cNvCxnSpPr>
            <p:nvPr/>
          </p:nvCxnSpPr>
          <p:spPr>
            <a:xfrm flipV="1">
              <a:off x="5994400" y="2096814"/>
              <a:ext cx="301625" cy="7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597AAE17-6A2D-4A55-EFCD-1940284C9AA1}"/>
              </a:ext>
            </a:extLst>
          </p:cNvPr>
          <p:cNvCxnSpPr>
            <a:cxnSpLocks/>
          </p:cNvCxnSpPr>
          <p:nvPr/>
        </p:nvCxnSpPr>
        <p:spPr>
          <a:xfrm>
            <a:off x="1059892" y="3025286"/>
            <a:ext cx="0" cy="3218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115">
                <a:extLst>
                  <a:ext uri="{FF2B5EF4-FFF2-40B4-BE49-F238E27FC236}">
                    <a16:creationId xmlns:a16="http://schemas.microsoft.com/office/drawing/2014/main" id="{71AB5A49-35F2-58CC-4191-EE2C3A3E28BB}"/>
                  </a:ext>
                </a:extLst>
              </p:cNvPr>
              <p:cNvSpPr txBox="1"/>
              <p:nvPr/>
            </p:nvSpPr>
            <p:spPr>
              <a:xfrm>
                <a:off x="2647402" y="4120148"/>
                <a:ext cx="443263" cy="307777"/>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m:t>
                          </m:r>
                        </m:sub>
                      </m:sSub>
                    </m:oMath>
                  </m:oMathPara>
                </a14:m>
                <a:endParaRPr lang="en-US" sz="2000" dirty="0"/>
              </a:p>
            </p:txBody>
          </p:sp>
        </mc:Choice>
        <mc:Fallback xmlns="">
          <p:sp>
            <p:nvSpPr>
              <p:cNvPr id="54" name="TextBox 115">
                <a:extLst>
                  <a:ext uri="{FF2B5EF4-FFF2-40B4-BE49-F238E27FC236}">
                    <a16:creationId xmlns:a16="http://schemas.microsoft.com/office/drawing/2014/main" id="{71AB5A49-35F2-58CC-4191-EE2C3A3E28BB}"/>
                  </a:ext>
                </a:extLst>
              </p:cNvPr>
              <p:cNvSpPr txBox="1">
                <a:spLocks noRot="1" noChangeAspect="1" noMove="1" noResize="1" noEditPoints="1" noAdjustHandles="1" noChangeArrowheads="1" noChangeShapeType="1" noTextEdit="1"/>
              </p:cNvSpPr>
              <p:nvPr/>
            </p:nvSpPr>
            <p:spPr>
              <a:xfrm>
                <a:off x="2647402" y="4120148"/>
                <a:ext cx="443263" cy="307777"/>
              </a:xfrm>
              <a:prstGeom prst="rect">
                <a:avLst/>
              </a:prstGeom>
              <a:blipFill>
                <a:blip r:embed="rId10"/>
                <a:stretch>
                  <a:fillRect l="-274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129">
                <a:extLst>
                  <a:ext uri="{FF2B5EF4-FFF2-40B4-BE49-F238E27FC236}">
                    <a16:creationId xmlns:a16="http://schemas.microsoft.com/office/drawing/2014/main" id="{E2458D42-60F7-7533-2002-3E31878E9D37}"/>
                  </a:ext>
                </a:extLst>
              </p:cNvPr>
              <p:cNvSpPr txBox="1"/>
              <p:nvPr/>
            </p:nvSpPr>
            <p:spPr>
              <a:xfrm>
                <a:off x="3661097" y="1888183"/>
                <a:ext cx="327462" cy="307777"/>
              </a:xfrm>
              <a:prstGeom prst="rect">
                <a:avLst/>
              </a:prstGeom>
              <a:noFill/>
            </p:spPr>
            <p:txBody>
              <a:bodyPr wrap="non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2</m:t>
                          </m:r>
                        </m:sub>
                      </m:sSub>
                    </m:oMath>
                  </m:oMathPara>
                </a14:m>
                <a:endParaRPr lang="en-US" sz="2000" dirty="0"/>
              </a:p>
            </p:txBody>
          </p:sp>
        </mc:Choice>
        <mc:Fallback xmlns="">
          <p:sp>
            <p:nvSpPr>
              <p:cNvPr id="61" name="TextBox 129">
                <a:extLst>
                  <a:ext uri="{FF2B5EF4-FFF2-40B4-BE49-F238E27FC236}">
                    <a16:creationId xmlns:a16="http://schemas.microsoft.com/office/drawing/2014/main" id="{E2458D42-60F7-7533-2002-3E31878E9D37}"/>
                  </a:ext>
                </a:extLst>
              </p:cNvPr>
              <p:cNvSpPr txBox="1">
                <a:spLocks noRot="1" noChangeAspect="1" noMove="1" noResize="1" noEditPoints="1" noAdjustHandles="1" noChangeArrowheads="1" noChangeShapeType="1" noTextEdit="1"/>
              </p:cNvSpPr>
              <p:nvPr/>
            </p:nvSpPr>
            <p:spPr>
              <a:xfrm>
                <a:off x="3661097" y="1888183"/>
                <a:ext cx="327462" cy="307777"/>
              </a:xfrm>
              <a:prstGeom prst="rect">
                <a:avLst/>
              </a:prstGeom>
              <a:blipFill>
                <a:blip r:embed="rId11"/>
                <a:stretch>
                  <a:fillRect l="-16981" r="-754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2">
                <a:extLst>
                  <a:ext uri="{FF2B5EF4-FFF2-40B4-BE49-F238E27FC236}">
                    <a16:creationId xmlns:a16="http://schemas.microsoft.com/office/drawing/2014/main" id="{5E99B9E2-52DE-2EBB-D7DD-999562BB518B}"/>
                  </a:ext>
                </a:extLst>
              </p:cNvPr>
              <p:cNvSpPr txBox="1"/>
              <p:nvPr/>
            </p:nvSpPr>
            <p:spPr>
              <a:xfrm>
                <a:off x="214446" y="1574734"/>
                <a:ext cx="867335" cy="60843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3" name="TextBox 22">
                <a:extLst>
                  <a:ext uri="{FF2B5EF4-FFF2-40B4-BE49-F238E27FC236}">
                    <a16:creationId xmlns:a16="http://schemas.microsoft.com/office/drawing/2014/main" id="{5E99B9E2-52DE-2EBB-D7DD-999562BB518B}"/>
                  </a:ext>
                </a:extLst>
              </p:cNvPr>
              <p:cNvSpPr txBox="1">
                <a:spLocks noRot="1" noChangeAspect="1" noMove="1" noResize="1" noEditPoints="1" noAdjustHandles="1" noChangeArrowheads="1" noChangeShapeType="1" noTextEdit="1"/>
              </p:cNvSpPr>
              <p:nvPr/>
            </p:nvSpPr>
            <p:spPr>
              <a:xfrm>
                <a:off x="214446" y="1574734"/>
                <a:ext cx="867335" cy="608436"/>
              </a:xfrm>
              <a:prstGeom prst="rect">
                <a:avLst/>
              </a:prstGeom>
              <a:blipFill>
                <a:blip r:embed="rId12"/>
                <a:stretch>
                  <a:fillRect l="-9155" r="-10563"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ABCF84C9-5AD2-F9EB-573B-CFB1C1DFAD8E}"/>
                  </a:ext>
                </a:extLst>
              </p:cNvPr>
              <p:cNvSpPr txBox="1"/>
              <p:nvPr/>
            </p:nvSpPr>
            <p:spPr>
              <a:xfrm>
                <a:off x="192599" y="3881095"/>
                <a:ext cx="713599" cy="608436"/>
              </a:xfrm>
              <a:prstGeom prst="rect">
                <a:avLst/>
              </a:prstGeom>
              <a:noFill/>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=10</m:t>
                      </m:r>
                      <m:r>
                        <a:rPr lang="en-US" sz="2000" b="0" i="1" smtClean="0">
                          <a:latin typeface="Cambria Math" panose="02040503050406030204" pitchFamily="18" charset="0"/>
                        </a:rPr>
                        <m:t>𝑘</m:t>
                      </m:r>
                      <m:r>
                        <m:rPr>
                          <m:sty m:val="p"/>
                        </m:rPr>
                        <a:rPr lang="en-US"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55" name="TextBox 22">
                <a:extLst>
                  <a:ext uri="{FF2B5EF4-FFF2-40B4-BE49-F238E27FC236}">
                    <a16:creationId xmlns:a16="http://schemas.microsoft.com/office/drawing/2014/main" id="{ABCF84C9-5AD2-F9EB-573B-CFB1C1DFAD8E}"/>
                  </a:ext>
                </a:extLst>
              </p:cNvPr>
              <p:cNvSpPr txBox="1">
                <a:spLocks noRot="1" noChangeAspect="1" noMove="1" noResize="1" noEditPoints="1" noAdjustHandles="1" noChangeArrowheads="1" noChangeShapeType="1" noTextEdit="1"/>
              </p:cNvSpPr>
              <p:nvPr/>
            </p:nvSpPr>
            <p:spPr>
              <a:xfrm>
                <a:off x="192599" y="3881095"/>
                <a:ext cx="713599" cy="608436"/>
              </a:xfrm>
              <a:prstGeom prst="rect">
                <a:avLst/>
              </a:prstGeom>
              <a:blipFill>
                <a:blip r:embed="rId13"/>
                <a:stretch>
                  <a:fillRect l="-12821" r="-32479" b="-5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0F51C477-3A05-536C-2EA7-724B4BB7B91B}"/>
                  </a:ext>
                </a:extLst>
              </p:cNvPr>
              <p:cNvSpPr txBox="1"/>
              <p:nvPr/>
            </p:nvSpPr>
            <p:spPr>
              <a:xfrm>
                <a:off x="409503" y="2878244"/>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7" name="TextBox 23">
                <a:extLst>
                  <a:ext uri="{FF2B5EF4-FFF2-40B4-BE49-F238E27FC236}">
                    <a16:creationId xmlns:a16="http://schemas.microsoft.com/office/drawing/2014/main" id="{0F51C477-3A05-536C-2EA7-724B4BB7B91B}"/>
                  </a:ext>
                </a:extLst>
              </p:cNvPr>
              <p:cNvSpPr txBox="1">
                <a:spLocks noRot="1" noChangeAspect="1" noMove="1" noResize="1" noEditPoints="1" noAdjustHandles="1" noChangeArrowheads="1" noChangeShapeType="1" noTextEdit="1"/>
              </p:cNvSpPr>
              <p:nvPr/>
            </p:nvSpPr>
            <p:spPr>
              <a:xfrm>
                <a:off x="409503" y="2878244"/>
                <a:ext cx="574446" cy="307777"/>
              </a:xfrm>
              <a:prstGeom prst="rect">
                <a:avLst/>
              </a:prstGeom>
              <a:blipFill>
                <a:blip r:embed="rId14"/>
                <a:stretch>
                  <a:fillRect l="-11111" r="-9091"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23">
                <a:extLst>
                  <a:ext uri="{FF2B5EF4-FFF2-40B4-BE49-F238E27FC236}">
                    <a16:creationId xmlns:a16="http://schemas.microsoft.com/office/drawing/2014/main" id="{AB8BA354-1B4C-B46C-3443-9BF9BC963646}"/>
                  </a:ext>
                </a:extLst>
              </p:cNvPr>
              <p:cNvSpPr txBox="1"/>
              <p:nvPr/>
            </p:nvSpPr>
            <p:spPr>
              <a:xfrm>
                <a:off x="1556157" y="2668828"/>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7.5 </m:t>
                      </m:r>
                      <m:r>
                        <a:rPr lang="en-US" sz="2000" b="0" i="1" smtClean="0">
                          <a:latin typeface="Cambria Math" panose="02040503050406030204" pitchFamily="18" charset="0"/>
                        </a:rPr>
                        <m:t>𝑉</m:t>
                      </m:r>
                    </m:oMath>
                  </m:oMathPara>
                </a14:m>
                <a:endParaRPr lang="en-US" sz="2000" dirty="0"/>
              </a:p>
            </p:txBody>
          </p:sp>
        </mc:Choice>
        <mc:Fallback xmlns="">
          <p:sp>
            <p:nvSpPr>
              <p:cNvPr id="58" name="TextBox 23">
                <a:extLst>
                  <a:ext uri="{FF2B5EF4-FFF2-40B4-BE49-F238E27FC236}">
                    <a16:creationId xmlns:a16="http://schemas.microsoft.com/office/drawing/2014/main" id="{AB8BA354-1B4C-B46C-3443-9BF9BC963646}"/>
                  </a:ext>
                </a:extLst>
              </p:cNvPr>
              <p:cNvSpPr txBox="1">
                <a:spLocks noRot="1" noChangeAspect="1" noMove="1" noResize="1" noEditPoints="1" noAdjustHandles="1" noChangeArrowheads="1" noChangeShapeType="1" noTextEdit="1"/>
              </p:cNvSpPr>
              <p:nvPr/>
            </p:nvSpPr>
            <p:spPr>
              <a:xfrm>
                <a:off x="1556157" y="2668828"/>
                <a:ext cx="574446" cy="307777"/>
              </a:xfrm>
              <a:prstGeom prst="rect">
                <a:avLst/>
              </a:prstGeom>
              <a:blipFill>
                <a:blip r:embed="rId15"/>
                <a:stretch>
                  <a:fillRect l="-11000" r="-8000" b="-545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23">
                <a:extLst>
                  <a:ext uri="{FF2B5EF4-FFF2-40B4-BE49-F238E27FC236}">
                    <a16:creationId xmlns:a16="http://schemas.microsoft.com/office/drawing/2014/main" id="{C4C9B2F5-8234-F376-1C77-37C1A867981C}"/>
                  </a:ext>
                </a:extLst>
              </p:cNvPr>
              <p:cNvSpPr txBox="1"/>
              <p:nvPr/>
            </p:nvSpPr>
            <p:spPr>
              <a:xfrm>
                <a:off x="3295474" y="3475455"/>
                <a:ext cx="574446"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6.9 </m:t>
                      </m:r>
                      <m:r>
                        <a:rPr lang="en-US" sz="2000" b="0" i="1" smtClean="0">
                          <a:latin typeface="Cambria Math" panose="02040503050406030204" pitchFamily="18" charset="0"/>
                        </a:rPr>
                        <m:t>𝑉</m:t>
                      </m:r>
                    </m:oMath>
                  </m:oMathPara>
                </a14:m>
                <a:endParaRPr lang="en-US" sz="2000" dirty="0"/>
              </a:p>
            </p:txBody>
          </p:sp>
        </mc:Choice>
        <mc:Fallback xmlns="">
          <p:sp>
            <p:nvSpPr>
              <p:cNvPr id="2" name="TextBox 23">
                <a:extLst>
                  <a:ext uri="{FF2B5EF4-FFF2-40B4-BE49-F238E27FC236}">
                    <a16:creationId xmlns:a16="http://schemas.microsoft.com/office/drawing/2014/main" id="{C4C9B2F5-8234-F376-1C77-37C1A867981C}"/>
                  </a:ext>
                </a:extLst>
              </p:cNvPr>
              <p:cNvSpPr txBox="1">
                <a:spLocks noRot="1" noChangeAspect="1" noMove="1" noResize="1" noEditPoints="1" noAdjustHandles="1" noChangeArrowheads="1" noChangeShapeType="1" noTextEdit="1"/>
              </p:cNvSpPr>
              <p:nvPr/>
            </p:nvSpPr>
            <p:spPr>
              <a:xfrm>
                <a:off x="3295474" y="3475455"/>
                <a:ext cx="574446" cy="307777"/>
              </a:xfrm>
              <a:prstGeom prst="rect">
                <a:avLst/>
              </a:prstGeom>
              <a:blipFill>
                <a:blip r:embed="rId16"/>
                <a:stretch>
                  <a:fillRect l="-12121" r="-8081"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115">
                <a:extLst>
                  <a:ext uri="{FF2B5EF4-FFF2-40B4-BE49-F238E27FC236}">
                    <a16:creationId xmlns:a16="http://schemas.microsoft.com/office/drawing/2014/main" id="{A3FC9D69-5B48-E27F-6CA4-F1654AB094FD}"/>
                  </a:ext>
                </a:extLst>
              </p:cNvPr>
              <p:cNvSpPr txBox="1"/>
              <p:nvPr/>
            </p:nvSpPr>
            <p:spPr>
              <a:xfrm>
                <a:off x="2404945" y="1557596"/>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𝑪</m:t>
                          </m:r>
                        </m:sub>
                      </m:sSub>
                    </m:oMath>
                  </m:oMathPara>
                </a14:m>
                <a:endParaRPr lang="en-US" sz="2000" b="1" dirty="0">
                  <a:solidFill>
                    <a:srgbClr val="00CC00"/>
                  </a:solidFill>
                </a:endParaRPr>
              </a:p>
            </p:txBody>
          </p:sp>
        </mc:Choice>
        <mc:Fallback xmlns="">
          <p:sp>
            <p:nvSpPr>
              <p:cNvPr id="33" name="TextBox 115">
                <a:extLst>
                  <a:ext uri="{FF2B5EF4-FFF2-40B4-BE49-F238E27FC236}">
                    <a16:creationId xmlns:a16="http://schemas.microsoft.com/office/drawing/2014/main" id="{A3FC9D69-5B48-E27F-6CA4-F1654AB094FD}"/>
                  </a:ext>
                </a:extLst>
              </p:cNvPr>
              <p:cNvSpPr txBox="1">
                <a:spLocks noRot="1" noChangeAspect="1" noMove="1" noResize="1" noEditPoints="1" noAdjustHandles="1" noChangeArrowheads="1" noChangeShapeType="1" noTextEdit="1"/>
              </p:cNvSpPr>
              <p:nvPr/>
            </p:nvSpPr>
            <p:spPr>
              <a:xfrm>
                <a:off x="2404945" y="1557596"/>
                <a:ext cx="539242" cy="307777"/>
              </a:xfrm>
              <a:prstGeom prst="rect">
                <a:avLst/>
              </a:prstGeom>
              <a:blipFill>
                <a:blip r:embed="rId17"/>
                <a:stretch>
                  <a:fillRect b="-1454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115">
                <a:extLst>
                  <a:ext uri="{FF2B5EF4-FFF2-40B4-BE49-F238E27FC236}">
                    <a16:creationId xmlns:a16="http://schemas.microsoft.com/office/drawing/2014/main" id="{5987BC37-68F8-16BA-FDAB-DEEB34C05EA1}"/>
                  </a:ext>
                </a:extLst>
              </p:cNvPr>
              <p:cNvSpPr txBox="1"/>
              <p:nvPr/>
            </p:nvSpPr>
            <p:spPr>
              <a:xfrm>
                <a:off x="3589308" y="4354224"/>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𝑬</m:t>
                          </m:r>
                        </m:sub>
                      </m:sSub>
                    </m:oMath>
                  </m:oMathPara>
                </a14:m>
                <a:endParaRPr lang="en-US" sz="2000" b="1" dirty="0">
                  <a:solidFill>
                    <a:srgbClr val="00CC00"/>
                  </a:solidFill>
                </a:endParaRPr>
              </a:p>
            </p:txBody>
          </p:sp>
        </mc:Choice>
        <mc:Fallback xmlns="">
          <p:sp>
            <p:nvSpPr>
              <p:cNvPr id="26" name="TextBox 115">
                <a:extLst>
                  <a:ext uri="{FF2B5EF4-FFF2-40B4-BE49-F238E27FC236}">
                    <a16:creationId xmlns:a16="http://schemas.microsoft.com/office/drawing/2014/main" id="{5987BC37-68F8-16BA-FDAB-DEEB34C05EA1}"/>
                  </a:ext>
                </a:extLst>
              </p:cNvPr>
              <p:cNvSpPr txBox="1">
                <a:spLocks noRot="1" noChangeAspect="1" noMove="1" noResize="1" noEditPoints="1" noAdjustHandles="1" noChangeArrowheads="1" noChangeShapeType="1" noTextEdit="1"/>
              </p:cNvSpPr>
              <p:nvPr/>
            </p:nvSpPr>
            <p:spPr>
              <a:xfrm>
                <a:off x="3589308" y="4354224"/>
                <a:ext cx="539242" cy="307777"/>
              </a:xfrm>
              <a:prstGeom prst="rect">
                <a:avLst/>
              </a:prstGeom>
              <a:blipFill>
                <a:blip r:embed="rId18"/>
                <a:stretch>
                  <a:fillRect b="-12500"/>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115">
                <a:extLst>
                  <a:ext uri="{FF2B5EF4-FFF2-40B4-BE49-F238E27FC236}">
                    <a16:creationId xmlns:a16="http://schemas.microsoft.com/office/drawing/2014/main" id="{52C5BB48-E4E9-F12A-5DEC-D76521E8405E}"/>
                  </a:ext>
                </a:extLst>
              </p:cNvPr>
              <p:cNvSpPr txBox="1"/>
              <p:nvPr/>
            </p:nvSpPr>
            <p:spPr>
              <a:xfrm>
                <a:off x="1101592" y="3064135"/>
                <a:ext cx="539242"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80808"/>
                              </a:solidFill>
                              <a:latin typeface="Cambria Math" panose="02040503050406030204" pitchFamily="18" charset="0"/>
                            </a:rPr>
                          </m:ctrlPr>
                        </m:sSubPr>
                        <m:e>
                          <m:r>
                            <a:rPr lang="en-US" sz="2000" b="1" i="1" smtClean="0">
                              <a:solidFill>
                                <a:srgbClr val="080808"/>
                              </a:solidFill>
                              <a:latin typeface="Cambria Math" panose="02040503050406030204" pitchFamily="18" charset="0"/>
                            </a:rPr>
                            <m:t>𝑰</m:t>
                          </m:r>
                        </m:e>
                        <m:sub>
                          <m:r>
                            <a:rPr lang="en-US" sz="2000" b="1" i="1" smtClean="0">
                              <a:solidFill>
                                <a:srgbClr val="080808"/>
                              </a:solidFill>
                              <a:latin typeface="Cambria Math" panose="02040503050406030204" pitchFamily="18" charset="0"/>
                            </a:rPr>
                            <m:t>𝑩</m:t>
                          </m:r>
                        </m:sub>
                      </m:sSub>
                    </m:oMath>
                  </m:oMathPara>
                </a14:m>
                <a:endParaRPr lang="en-US" sz="2000" b="1" dirty="0">
                  <a:solidFill>
                    <a:srgbClr val="00CC00"/>
                  </a:solidFill>
                </a:endParaRPr>
              </a:p>
            </p:txBody>
          </p:sp>
        </mc:Choice>
        <mc:Fallback xmlns="">
          <p:sp>
            <p:nvSpPr>
              <p:cNvPr id="36" name="TextBox 115">
                <a:extLst>
                  <a:ext uri="{FF2B5EF4-FFF2-40B4-BE49-F238E27FC236}">
                    <a16:creationId xmlns:a16="http://schemas.microsoft.com/office/drawing/2014/main" id="{52C5BB48-E4E9-F12A-5DEC-D76521E8405E}"/>
                  </a:ext>
                </a:extLst>
              </p:cNvPr>
              <p:cNvSpPr txBox="1">
                <a:spLocks noRot="1" noChangeAspect="1" noMove="1" noResize="1" noEditPoints="1" noAdjustHandles="1" noChangeArrowheads="1" noChangeShapeType="1" noTextEdit="1"/>
              </p:cNvSpPr>
              <p:nvPr/>
            </p:nvSpPr>
            <p:spPr>
              <a:xfrm>
                <a:off x="1101592" y="3064135"/>
                <a:ext cx="539242" cy="307777"/>
              </a:xfrm>
              <a:prstGeom prst="rect">
                <a:avLst/>
              </a:prstGeom>
              <a:blipFill>
                <a:blip r:embed="rId19"/>
                <a:stretch>
                  <a:fillRect b="-1454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23">
                <a:extLst>
                  <a:ext uri="{FF2B5EF4-FFF2-40B4-BE49-F238E27FC236}">
                    <a16:creationId xmlns:a16="http://schemas.microsoft.com/office/drawing/2014/main" id="{5F8BC531-8928-FC93-51A6-FAF614614663}"/>
                  </a:ext>
                </a:extLst>
              </p:cNvPr>
              <p:cNvSpPr txBox="1"/>
              <p:nvPr/>
            </p:nvSpPr>
            <p:spPr>
              <a:xfrm>
                <a:off x="2895395" y="710869"/>
                <a:ext cx="624765"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15 </m:t>
                      </m:r>
                      <m:r>
                        <a:rPr lang="en-US" sz="2000" b="0" i="1" smtClean="0">
                          <a:latin typeface="Cambria Math" panose="02040503050406030204" pitchFamily="18" charset="0"/>
                        </a:rPr>
                        <m:t>𝑉</m:t>
                      </m:r>
                    </m:oMath>
                  </m:oMathPara>
                </a14:m>
                <a:endParaRPr lang="en-US" sz="2000" dirty="0"/>
              </a:p>
            </p:txBody>
          </p:sp>
        </mc:Choice>
        <mc:Fallback xmlns="">
          <p:sp>
            <p:nvSpPr>
              <p:cNvPr id="35" name="TextBox 23">
                <a:extLst>
                  <a:ext uri="{FF2B5EF4-FFF2-40B4-BE49-F238E27FC236}">
                    <a16:creationId xmlns:a16="http://schemas.microsoft.com/office/drawing/2014/main" id="{5F8BC531-8928-FC93-51A6-FAF614614663}"/>
                  </a:ext>
                </a:extLst>
              </p:cNvPr>
              <p:cNvSpPr txBox="1">
                <a:spLocks noRot="1" noChangeAspect="1" noMove="1" noResize="1" noEditPoints="1" noAdjustHandles="1" noChangeArrowheads="1" noChangeShapeType="1" noTextEdit="1"/>
              </p:cNvSpPr>
              <p:nvPr/>
            </p:nvSpPr>
            <p:spPr>
              <a:xfrm>
                <a:off x="2895395" y="710869"/>
                <a:ext cx="624765" cy="307777"/>
              </a:xfrm>
              <a:prstGeom prst="rect">
                <a:avLst/>
              </a:prstGeom>
              <a:blipFill>
                <a:blip r:embed="rId20"/>
                <a:stretch>
                  <a:fillRect l="-2804" b="-5455"/>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23">
                <a:extLst>
                  <a:ext uri="{FF2B5EF4-FFF2-40B4-BE49-F238E27FC236}">
                    <a16:creationId xmlns:a16="http://schemas.microsoft.com/office/drawing/2014/main" id="{2ACB33A5-424C-2A0A-8116-C38C6FD0AAEB}"/>
                  </a:ext>
                </a:extLst>
              </p:cNvPr>
              <p:cNvSpPr txBox="1"/>
              <p:nvPr/>
            </p:nvSpPr>
            <p:spPr>
              <a:xfrm>
                <a:off x="3352326" y="1329537"/>
                <a:ext cx="624765" cy="307777"/>
              </a:xfrm>
              <a:prstGeom prst="rect">
                <a:avLst/>
              </a:prstGeom>
              <a:noFill/>
              <a:ln w="28575">
                <a:solidFill>
                  <a:srgbClr val="00CC00"/>
                </a:solidFill>
              </a:ln>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5 </m:t>
                      </m:r>
                      <m:r>
                        <a:rPr lang="en-US" sz="2000" b="0" i="1" smtClean="0">
                          <a:latin typeface="Cambria Math" panose="02040503050406030204" pitchFamily="18" charset="0"/>
                        </a:rPr>
                        <m:t>𝑉</m:t>
                      </m:r>
                    </m:oMath>
                  </m:oMathPara>
                </a14:m>
                <a:endParaRPr lang="en-US" sz="2000" dirty="0"/>
              </a:p>
            </p:txBody>
          </p:sp>
        </mc:Choice>
        <mc:Fallback xmlns="">
          <p:sp>
            <p:nvSpPr>
              <p:cNvPr id="41" name="TextBox 23">
                <a:extLst>
                  <a:ext uri="{FF2B5EF4-FFF2-40B4-BE49-F238E27FC236}">
                    <a16:creationId xmlns:a16="http://schemas.microsoft.com/office/drawing/2014/main" id="{2ACB33A5-424C-2A0A-8116-C38C6FD0AAEB}"/>
                  </a:ext>
                </a:extLst>
              </p:cNvPr>
              <p:cNvSpPr txBox="1">
                <a:spLocks noRot="1" noChangeAspect="1" noMove="1" noResize="1" noEditPoints="1" noAdjustHandles="1" noChangeArrowheads="1" noChangeShapeType="1" noTextEdit="1"/>
              </p:cNvSpPr>
              <p:nvPr/>
            </p:nvSpPr>
            <p:spPr>
              <a:xfrm>
                <a:off x="3352326" y="1329537"/>
                <a:ext cx="624765" cy="307777"/>
              </a:xfrm>
              <a:prstGeom prst="rect">
                <a:avLst/>
              </a:prstGeom>
              <a:blipFill>
                <a:blip r:embed="rId21"/>
                <a:stretch>
                  <a:fillRect b="-3571"/>
                </a:stretch>
              </a:blipFill>
              <a:ln w="28575">
                <a:solidFill>
                  <a:srgbClr val="00CC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699341C-1C6E-1FBC-C69D-4F11E24049AE}"/>
                  </a:ext>
                </a:extLst>
              </p:cNvPr>
              <p:cNvSpPr txBox="1"/>
              <p:nvPr/>
            </p:nvSpPr>
            <p:spPr>
              <a:xfrm>
                <a:off x="5889488" y="1063344"/>
                <a:ext cx="3079942" cy="2246769"/>
              </a:xfrm>
              <a:prstGeom prst="rect">
                <a:avLst/>
              </a:prstGeom>
              <a:noFill/>
            </p:spPr>
            <p:txBody>
              <a:bodyPr wrap="square">
                <a:spAutoFit/>
              </a:bodyPr>
              <a:lstStyle/>
              <a:p>
                <a:pPr lvl="0" algn="just"/>
                <a:r>
                  <a:rPr lang="en-US" sz="2000" dirty="0">
                    <a:solidFill>
                      <a:srgbClr val="080808"/>
                    </a:solidFill>
                  </a:rPr>
                  <a:t>If you want this circuit for the amplification, then I should know </a:t>
                </a:r>
                <a14:m>
                  <m:oMath xmlns:m="http://schemas.openxmlformats.org/officeDocument/2006/math">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𝑹</m:t>
                        </m:r>
                      </m:e>
                      <m:sub>
                        <m:r>
                          <a:rPr lang="en-US" sz="2000" b="1" i="1" smtClean="0">
                            <a:solidFill>
                              <a:srgbClr val="FF0000"/>
                            </a:solidFill>
                            <a:latin typeface="Cambria Math" panose="02040503050406030204" pitchFamily="18" charset="0"/>
                          </a:rPr>
                          <m:t>𝟏</m:t>
                        </m:r>
                      </m:sub>
                    </m:sSub>
                  </m:oMath>
                </a14:m>
                <a:r>
                  <a:rPr lang="en-US" sz="2000" dirty="0">
                    <a:solidFill>
                      <a:srgbClr val="080808"/>
                    </a:solidFill>
                  </a:rPr>
                  <a:t>and </a:t>
                </a:r>
                <a14:m>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𝑹</m:t>
                        </m:r>
                      </m:e>
                      <m:sub>
                        <m:r>
                          <a:rPr lang="en-US" sz="2000" b="1" i="1" smtClean="0">
                            <a:solidFill>
                              <a:srgbClr val="FF0000"/>
                            </a:solidFill>
                            <a:latin typeface="Cambria Math" panose="02040503050406030204" pitchFamily="18" charset="0"/>
                          </a:rPr>
                          <m:t>𝟐</m:t>
                        </m:r>
                      </m:sub>
                    </m:sSub>
                  </m:oMath>
                </a14:m>
                <a:r>
                  <a:rPr lang="en-US" sz="2000" dirty="0"/>
                  <a:t>.</a:t>
                </a:r>
              </a:p>
              <a:p>
                <a:pPr lvl="0" algn="just"/>
                <a:endParaRPr lang="en-US" sz="2000" dirty="0"/>
              </a:p>
              <a:p>
                <a:pPr lvl="0" algn="just"/>
                <a:r>
                  <a:rPr lang="en-US" sz="2000" dirty="0"/>
                  <a:t>Other way around what is ideal voltage I should keep in base?</a:t>
                </a:r>
              </a:p>
            </p:txBody>
          </p:sp>
        </mc:Choice>
        <mc:Fallback xmlns="">
          <p:sp>
            <p:nvSpPr>
              <p:cNvPr id="56" name="TextBox 55">
                <a:extLst>
                  <a:ext uri="{FF2B5EF4-FFF2-40B4-BE49-F238E27FC236}">
                    <a16:creationId xmlns:a16="http://schemas.microsoft.com/office/drawing/2014/main" id="{1699341C-1C6E-1FBC-C69D-4F11E24049AE}"/>
                  </a:ext>
                </a:extLst>
              </p:cNvPr>
              <p:cNvSpPr txBox="1">
                <a:spLocks noRot="1" noChangeAspect="1" noMove="1" noResize="1" noEditPoints="1" noAdjustHandles="1" noChangeArrowheads="1" noChangeShapeType="1" noTextEdit="1"/>
              </p:cNvSpPr>
              <p:nvPr/>
            </p:nvSpPr>
            <p:spPr>
              <a:xfrm>
                <a:off x="5889488" y="1063344"/>
                <a:ext cx="3079942" cy="2246769"/>
              </a:xfrm>
              <a:prstGeom prst="rect">
                <a:avLst/>
              </a:prstGeom>
              <a:blipFill>
                <a:blip r:embed="rId22"/>
                <a:stretch>
                  <a:fillRect l="-1980" t="-1084" r="-2178" b="-4065"/>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E5CC1DAF-6AFF-54D7-FC04-F183BB27A358}"/>
              </a:ext>
            </a:extLst>
          </p:cNvPr>
          <p:cNvSpPr txBox="1"/>
          <p:nvPr/>
        </p:nvSpPr>
        <p:spPr>
          <a:xfrm>
            <a:off x="5905177" y="3408848"/>
            <a:ext cx="3109364" cy="707886"/>
          </a:xfrm>
          <a:prstGeom prst="rect">
            <a:avLst/>
          </a:prstGeom>
          <a:noFill/>
        </p:spPr>
        <p:txBody>
          <a:bodyPr wrap="square">
            <a:spAutoFit/>
          </a:bodyPr>
          <a:lstStyle/>
          <a:p>
            <a:pPr lvl="0" algn="just"/>
            <a:r>
              <a:rPr lang="en-US" sz="2000" dirty="0">
                <a:solidFill>
                  <a:srgbClr val="080808"/>
                </a:solidFill>
              </a:rPr>
              <a:t>What is the AC swing you want ?</a:t>
            </a:r>
            <a:endParaRPr lang="en-US" sz="2000" dirty="0"/>
          </a:p>
        </p:txBody>
      </p:sp>
      <p:sp>
        <p:nvSpPr>
          <p:cNvPr id="32" name="TextBox 31">
            <a:extLst>
              <a:ext uri="{FF2B5EF4-FFF2-40B4-BE49-F238E27FC236}">
                <a16:creationId xmlns:a16="http://schemas.microsoft.com/office/drawing/2014/main" id="{A1ED4277-DBF6-BA56-E655-B61E7E9FDC77}"/>
              </a:ext>
            </a:extLst>
          </p:cNvPr>
          <p:cNvSpPr txBox="1"/>
          <p:nvPr/>
        </p:nvSpPr>
        <p:spPr>
          <a:xfrm>
            <a:off x="5932264" y="4230841"/>
            <a:ext cx="3109364" cy="707886"/>
          </a:xfrm>
          <a:prstGeom prst="rect">
            <a:avLst/>
          </a:prstGeom>
          <a:noFill/>
        </p:spPr>
        <p:txBody>
          <a:bodyPr wrap="square">
            <a:spAutoFit/>
          </a:bodyPr>
          <a:lstStyle/>
          <a:p>
            <a:pPr lvl="0" algn="just"/>
            <a:r>
              <a:rPr lang="en-US" sz="2000" dirty="0">
                <a:solidFill>
                  <a:srgbClr val="080808"/>
                </a:solidFill>
              </a:rPr>
              <a:t>What is the gain you required?</a:t>
            </a:r>
            <a:endParaRPr lang="en-US" sz="2000" dirty="0"/>
          </a:p>
        </p:txBody>
      </p:sp>
    </p:spTree>
    <p:extLst>
      <p:ext uri="{BB962C8B-B14F-4D97-AF65-F5344CB8AC3E}">
        <p14:creationId xmlns:p14="http://schemas.microsoft.com/office/powerpoint/2010/main" val="1624493184"/>
      </p:ext>
    </p:extLst>
  </p:cSld>
  <p:clrMapOvr>
    <a:masterClrMapping/>
  </p:clrMapOvr>
</p:sld>
</file>

<file path=ppt/theme/theme1.xml><?xml version="1.0" encoding="utf-8"?>
<a:theme xmlns:a="http://schemas.openxmlformats.org/drawingml/2006/main" name="Engineering Project Proposal by Slidesgo">
  <a:themeElements>
    <a:clrScheme name="Simple Light">
      <a:dk1>
        <a:srgbClr val="434343"/>
      </a:dk1>
      <a:lt1>
        <a:srgbClr val="FFFFFF"/>
      </a:lt1>
      <a:dk2>
        <a:srgbClr val="595959"/>
      </a:dk2>
      <a:lt2>
        <a:srgbClr val="EEEEEE"/>
      </a:lt2>
      <a:accent1>
        <a:srgbClr val="908269"/>
      </a:accent1>
      <a:accent2>
        <a:srgbClr val="212121"/>
      </a:accent2>
      <a:accent3>
        <a:srgbClr val="CFC3AC"/>
      </a:accent3>
      <a:accent4>
        <a:srgbClr val="976E26"/>
      </a:accent4>
      <a:accent5>
        <a:srgbClr val="927D59"/>
      </a:accent5>
      <a:accent6>
        <a:srgbClr val="584F3E"/>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39721</TotalTime>
  <Words>1715</Words>
  <Application>Microsoft Office PowerPoint</Application>
  <PresentationFormat>On-screen Show (16:9)</PresentationFormat>
  <Paragraphs>440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Cambria Math</vt:lpstr>
      <vt:lpstr>Catamaran Light</vt:lpstr>
      <vt:lpstr>Livvic</vt:lpstr>
      <vt:lpstr>Fira Sans Extra Condensed Medium</vt:lpstr>
      <vt:lpstr>Engineering Project Proposal by Slidesgo</vt:lpstr>
      <vt:lpstr>EE204: Analog Circuits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MEMS Actuation Based on Metal-Insulator Transition</dc:title>
  <dc:creator>黄橙子</dc:creator>
  <cp:lastModifiedBy>Sandip Mondal</cp:lastModifiedBy>
  <cp:revision>1165</cp:revision>
  <dcterms:modified xsi:type="dcterms:W3CDTF">2025-02-07T03:48:36Z</dcterms:modified>
</cp:coreProperties>
</file>