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9" r:id="rId1"/>
  </p:sldMasterIdLst>
  <p:notesMasterIdLst>
    <p:notesMasterId r:id="rId17"/>
  </p:notesMasterIdLst>
  <p:handoutMasterIdLst>
    <p:handoutMasterId r:id="rId18"/>
  </p:handoutMasterIdLst>
  <p:sldIdLst>
    <p:sldId id="458" r:id="rId2"/>
    <p:sldId id="626" r:id="rId3"/>
    <p:sldId id="627" r:id="rId4"/>
    <p:sldId id="628" r:id="rId5"/>
    <p:sldId id="629" r:id="rId6"/>
    <p:sldId id="630" r:id="rId7"/>
    <p:sldId id="631" r:id="rId8"/>
    <p:sldId id="632" r:id="rId9"/>
    <p:sldId id="633" r:id="rId10"/>
    <p:sldId id="634" r:id="rId11"/>
    <p:sldId id="635" r:id="rId12"/>
    <p:sldId id="636" r:id="rId13"/>
    <p:sldId id="637" r:id="rId14"/>
    <p:sldId id="638" r:id="rId15"/>
    <p:sldId id="639" r:id="rId16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19"/>
    </p:embeddedFont>
    <p:embeddedFont>
      <p:font typeface="Catamaran Light" panose="020B0604020202020204" charset="0"/>
      <p:regular r:id="rId20"/>
      <p:bold r:id="rId21"/>
    </p:embeddedFont>
    <p:embeddedFont>
      <p:font typeface="Fira Sans Extra Condensed Medium" panose="020B0604020202020204" charset="0"/>
      <p:regular r:id="rId22"/>
      <p:bold r:id="rId23"/>
      <p:italic r:id="rId24"/>
      <p:boldItalic r:id="rId25"/>
    </p:embeddedFont>
    <p:embeddedFont>
      <p:font typeface="Livvic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ip Mondal" initials="SM" lastIdx="1" clrIdx="0">
    <p:extLst>
      <p:ext uri="{19B8F6BF-5375-455C-9EA6-DF929625EA0E}">
        <p15:presenceInfo xmlns:p15="http://schemas.microsoft.com/office/powerpoint/2012/main" userId="f8b19755f9841be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00FF"/>
    <a:srgbClr val="0082B0"/>
    <a:srgbClr val="3F7141"/>
    <a:srgbClr val="FF9900"/>
    <a:srgbClr val="080808"/>
    <a:srgbClr val="0099CC"/>
    <a:srgbClr val="FFFF00"/>
    <a:srgbClr val="B7B7B7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9950A4-2CEE-4440-AE9B-228735B90E4E}" v="3" dt="2023-08-17T16:55:50.953"/>
  </p1510:revLst>
</p1510:revInfo>
</file>

<file path=ppt/tableStyles.xml><?xml version="1.0" encoding="utf-8"?>
<a:tblStyleLst xmlns:a="http://schemas.openxmlformats.org/drawingml/2006/main" def="{CDE2CD75-23FF-462D-8FA4-09480D1D9082}">
  <a:tblStyle styleId="{CDE2CD75-23FF-462D-8FA4-09480D1D908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792" autoAdjust="0"/>
  </p:normalViewPr>
  <p:slideViewPr>
    <p:cSldViewPr snapToGrid="0">
      <p:cViewPr varScale="1">
        <p:scale>
          <a:sx n="86" d="100"/>
          <a:sy n="86" d="100"/>
        </p:scale>
        <p:origin x="40" y="1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commentAuthors" Target="commentAuthor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905C396-FCBF-4FB4-A5D9-E2CEC2B417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ADD8B70-0612-43DC-81A4-3F5B33F367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5D112-AFDF-4EB7-A586-41878A3FA195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E33AA10-13A0-44FB-B962-C01EAA69DF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1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0F68A77-867D-4244-A406-9F8E059A6E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08BBD-B26A-4E8E-B1A8-28CEA5335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4494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3727074"/>
      </p:ext>
    </p:extLst>
  </p:cSld>
  <p:clrMap bg1="lt1" tx1="dk1" bg2="dk2" tx2="lt2" accent1="accent1" accent2="accent2" accent3="accent3" accent4="accent4" accent5="accent5" accent6="accent6" hlink="hlink" folHlink="folHlink"/>
  <p:hf hd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9851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69689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40004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220467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337913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624265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35352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78961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21698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26113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62491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24802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16196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88954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390956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Opening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9575" y="1701225"/>
            <a:ext cx="45924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39575" y="3206400"/>
            <a:ext cx="240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4077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423902" y="387473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3423900" y="802521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2023007" y="654113"/>
            <a:ext cx="1739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 idx="3"/>
          </p:nvPr>
        </p:nvSpPr>
        <p:spPr>
          <a:xfrm>
            <a:off x="3425264" y="1224286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4"/>
          </p:nvPr>
        </p:nvSpPr>
        <p:spPr>
          <a:xfrm>
            <a:off x="3425259" y="1638859"/>
            <a:ext cx="19767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5" hasCustomPrompt="1"/>
          </p:nvPr>
        </p:nvSpPr>
        <p:spPr>
          <a:xfrm>
            <a:off x="2023007" y="1488788"/>
            <a:ext cx="1615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6"/>
          </p:nvPr>
        </p:nvSpPr>
        <p:spPr>
          <a:xfrm>
            <a:off x="3427999" y="2061098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7"/>
          </p:nvPr>
        </p:nvSpPr>
        <p:spPr>
          <a:xfrm>
            <a:off x="3427997" y="2475197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8" hasCustomPrompt="1"/>
          </p:nvPr>
        </p:nvSpPr>
        <p:spPr>
          <a:xfrm>
            <a:off x="2023007" y="2323463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9"/>
          </p:nvPr>
        </p:nvSpPr>
        <p:spPr>
          <a:xfrm rot="5400000">
            <a:off x="6601629" y="1646270"/>
            <a:ext cx="29133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 idx="13"/>
          </p:nvPr>
        </p:nvSpPr>
        <p:spPr>
          <a:xfrm>
            <a:off x="3427999" y="2897911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4"/>
          </p:nvPr>
        </p:nvSpPr>
        <p:spPr>
          <a:xfrm>
            <a:off x="3427997" y="3311534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15" hasCustomPrompt="1"/>
          </p:nvPr>
        </p:nvSpPr>
        <p:spPr>
          <a:xfrm>
            <a:off x="2023007" y="3158138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 idx="16"/>
          </p:nvPr>
        </p:nvSpPr>
        <p:spPr>
          <a:xfrm>
            <a:off x="3427999" y="3734723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7"/>
          </p:nvPr>
        </p:nvSpPr>
        <p:spPr>
          <a:xfrm>
            <a:off x="3427997" y="4147872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18" hasCustomPrompt="1"/>
          </p:nvPr>
        </p:nvSpPr>
        <p:spPr>
          <a:xfrm>
            <a:off x="2023007" y="3992813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160883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openxmlformats.org/officeDocument/2006/relationships/image" Target="../media/image32.png"/><Relationship Id="rId4" Type="http://schemas.openxmlformats.org/officeDocument/2006/relationships/image" Target="../media/image9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openxmlformats.org/officeDocument/2006/relationships/image" Target="../media/image35.png"/><Relationship Id="rId4" Type="http://schemas.openxmlformats.org/officeDocument/2006/relationships/image" Target="../media/image33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39.png"/><Relationship Id="rId5" Type="http://schemas.openxmlformats.org/officeDocument/2006/relationships/image" Target="../media/image16.png"/><Relationship Id="rId10" Type="http://schemas.openxmlformats.org/officeDocument/2006/relationships/image" Target="../media/image38.png"/><Relationship Id="rId4" Type="http://schemas.openxmlformats.org/officeDocument/2006/relationships/image" Target="../media/image9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2.png"/><Relationship Id="rId5" Type="http://schemas.openxmlformats.org/officeDocument/2006/relationships/image" Target="../media/image16.png"/><Relationship Id="rId10" Type="http://schemas.openxmlformats.org/officeDocument/2006/relationships/image" Target="../media/image38.png"/><Relationship Id="rId4" Type="http://schemas.openxmlformats.org/officeDocument/2006/relationships/image" Target="../media/image9.png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46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4.png"/><Relationship Id="rId5" Type="http://schemas.openxmlformats.org/officeDocument/2006/relationships/image" Target="../media/image16.png"/><Relationship Id="rId10" Type="http://schemas.openxmlformats.org/officeDocument/2006/relationships/image" Target="../media/image43.png"/><Relationship Id="rId4" Type="http://schemas.openxmlformats.org/officeDocument/2006/relationships/image" Target="../media/image9.pn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openxmlformats.org/officeDocument/2006/relationships/image" Target="../media/image25.png"/><Relationship Id="rId4" Type="http://schemas.openxmlformats.org/officeDocument/2006/relationships/image" Target="../media/image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9.png"/><Relationship Id="rId5" Type="http://schemas.openxmlformats.org/officeDocument/2006/relationships/image" Target="../media/image16.png"/><Relationship Id="rId10" Type="http://schemas.openxmlformats.org/officeDocument/2006/relationships/image" Target="../media/image28.png"/><Relationship Id="rId4" Type="http://schemas.openxmlformats.org/officeDocument/2006/relationships/image" Target="../media/image9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subTitle" idx="1"/>
          </p:nvPr>
        </p:nvSpPr>
        <p:spPr>
          <a:xfrm>
            <a:off x="2357806" y="3954077"/>
            <a:ext cx="4223855" cy="10718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F9900"/>
                </a:solidFill>
              </a:rPr>
              <a:t>Sandip Mondal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B0F0"/>
                </a:solidFill>
              </a:rPr>
              <a:t>Assistant Professor IIT Bombay</a:t>
            </a:r>
            <a:endParaRPr lang="en-US" sz="2600" b="1" dirty="0">
              <a:solidFill>
                <a:srgbClr val="00B0F0"/>
              </a:solidFill>
            </a:endParaRPr>
          </a:p>
        </p:txBody>
      </p:sp>
      <p:sp>
        <p:nvSpPr>
          <p:cNvPr id="126" name="Google Shape;126;p24"/>
          <p:cNvSpPr txBox="1">
            <a:spLocks noGrp="1"/>
          </p:cNvSpPr>
          <p:nvPr>
            <p:ph type="ctrTitle"/>
          </p:nvPr>
        </p:nvSpPr>
        <p:spPr>
          <a:xfrm>
            <a:off x="65314" y="0"/>
            <a:ext cx="9144000" cy="83062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 fontAlgn="base"/>
            <a:r>
              <a:rPr lang="en-US" sz="5400" dirty="0">
                <a:solidFill>
                  <a:srgbClr val="7030A0"/>
                </a:solidFill>
              </a:rPr>
              <a:t>EE204</a:t>
            </a:r>
            <a:r>
              <a:rPr lang="en-US" sz="5400" dirty="0">
                <a:solidFill>
                  <a:srgbClr val="FF0000"/>
                </a:solidFill>
              </a:rPr>
              <a:t>:</a:t>
            </a:r>
            <a:r>
              <a:rPr lang="en-US" sz="5400" dirty="0">
                <a:solidFill>
                  <a:srgbClr val="0000FF"/>
                </a:solidFill>
              </a:rPr>
              <a:t> Analog Circuits</a:t>
            </a:r>
          </a:p>
        </p:txBody>
      </p:sp>
      <p:pic>
        <p:nvPicPr>
          <p:cNvPr id="1028" name="Picture 4" descr="IIT Bombay - Wikipedia">
            <a:extLst>
              <a:ext uri="{FF2B5EF4-FFF2-40B4-BE49-F238E27FC236}">
                <a16:creationId xmlns:a16="http://schemas.microsoft.com/office/drawing/2014/main" id="{FD24BBB9-B1EF-4996-A731-8EA96F07B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060" y="2799012"/>
            <a:ext cx="1184655" cy="115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26;p24">
            <a:extLst>
              <a:ext uri="{FF2B5EF4-FFF2-40B4-BE49-F238E27FC236}">
                <a16:creationId xmlns:a16="http://schemas.microsoft.com/office/drawing/2014/main" id="{06790F0A-E24C-487A-87E4-857C327A31FE}"/>
              </a:ext>
            </a:extLst>
          </p:cNvPr>
          <p:cNvSpPr txBox="1">
            <a:spLocks/>
          </p:cNvSpPr>
          <p:nvPr/>
        </p:nvSpPr>
        <p:spPr>
          <a:xfrm>
            <a:off x="333828" y="1727194"/>
            <a:ext cx="8708572" cy="812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ivvic"/>
              <a:buNone/>
              <a:defRPr sz="4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algn="ctr" fontAlgn="base"/>
            <a:r>
              <a:rPr lang="en-US" sz="5400" dirty="0">
                <a:solidFill>
                  <a:srgbClr val="FF0000"/>
                </a:solidFill>
              </a:rPr>
              <a:t>Lecture-9</a:t>
            </a:r>
          </a:p>
        </p:txBody>
      </p:sp>
    </p:spTree>
    <p:extLst>
      <p:ext uri="{BB962C8B-B14F-4D97-AF65-F5344CB8AC3E}">
        <p14:creationId xmlns:p14="http://schemas.microsoft.com/office/powerpoint/2010/main" val="4046346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10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659637-FD07-9668-CDA9-64B1AA00A4D8}"/>
              </a:ext>
            </a:extLst>
          </p:cNvPr>
          <p:cNvSpPr txBox="1"/>
          <p:nvPr/>
        </p:nvSpPr>
        <p:spPr>
          <a:xfrm>
            <a:off x="714302" y="-14988"/>
            <a:ext cx="2831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Livvic" panose="020B0604020202020204" charset="0"/>
              </a:rPr>
              <a:t>Voltage regulator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5E0A35-51FB-AAA7-9C0D-E6F3061D0C58}"/>
              </a:ext>
            </a:extLst>
          </p:cNvPr>
          <p:cNvGrpSpPr/>
          <p:nvPr/>
        </p:nvGrpSpPr>
        <p:grpSpPr>
          <a:xfrm rot="16200000" flipH="1">
            <a:off x="3549376" y="1950230"/>
            <a:ext cx="1030293" cy="289652"/>
            <a:chOff x="4676775" y="1682364"/>
            <a:chExt cx="1619250" cy="69302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3ED5F9E-6C9D-FC8F-061F-F4C9CD7DC0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EED54E4-E9B5-8CE2-98C0-94952541A41E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928160E-033C-284A-4805-D1E7D72146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A24E767-293B-521C-B578-50BA1FF0F4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252CB9E-7C32-2DAE-3157-EDCDD8DB7E1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3E25916-ADFC-880F-2552-CE757345FD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FF8B004-6342-035A-12A1-184F88C9FDC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D9623A1-6F17-8E48-F3DC-7A822A41BD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B32AD97-B2E5-FF76-8C8A-B1E8C2937D4D}"/>
              </a:ext>
            </a:extLst>
          </p:cNvPr>
          <p:cNvCxnSpPr>
            <a:cxnSpLocks/>
          </p:cNvCxnSpPr>
          <p:nvPr/>
        </p:nvCxnSpPr>
        <p:spPr>
          <a:xfrm>
            <a:off x="4092515" y="2417448"/>
            <a:ext cx="0" cy="6514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75D76C9-9968-62CC-3EDC-3B4BFFC979A0}"/>
              </a:ext>
            </a:extLst>
          </p:cNvPr>
          <p:cNvGrpSpPr/>
          <p:nvPr/>
        </p:nvGrpSpPr>
        <p:grpSpPr>
          <a:xfrm flipH="1">
            <a:off x="2227913" y="2466931"/>
            <a:ext cx="1033704" cy="1463596"/>
            <a:chOff x="4453759" y="3377936"/>
            <a:chExt cx="1062296" cy="1463596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5D1C01C-8082-DE30-DB45-3246D64A9A1B}"/>
                </a:ext>
              </a:extLst>
            </p:cNvPr>
            <p:cNvSpPr/>
            <p:nvPr/>
          </p:nvSpPr>
          <p:spPr>
            <a:xfrm>
              <a:off x="4580992" y="3377936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CD266DB-FC2B-A153-FEB7-2A3D6AC1D7FF}"/>
                </a:ext>
              </a:extLst>
            </p:cNvPr>
            <p:cNvCxnSpPr>
              <a:cxnSpLocks/>
            </p:cNvCxnSpPr>
            <p:nvPr/>
          </p:nvCxnSpPr>
          <p:spPr>
            <a:xfrm>
              <a:off x="4864583" y="3503759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FAB907A-FA2E-4362-CF16-5E31F772FB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64583" y="3421634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39ED567C-89D6-A055-D2C9-C902174D859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64583" y="3969142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8E1B0A9-34D4-4C6F-AF8D-C172C5E4291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48523" y="4155204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457BC36-9877-30FD-E2C2-4227CE9E7C6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23262" y="4060085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8482F78-3784-58D9-15F3-BB4AC06F9239}"/>
                </a:ext>
              </a:extLst>
            </p:cNvPr>
            <p:cNvCxnSpPr>
              <a:cxnSpLocks/>
            </p:cNvCxnSpPr>
            <p:nvPr/>
          </p:nvCxnSpPr>
          <p:spPr>
            <a:xfrm>
              <a:off x="5261348" y="4190087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D439C49-36AA-9C58-DFAE-98DFB4AA6E0D}"/>
                </a:ext>
              </a:extLst>
            </p:cNvPr>
            <p:cNvCxnSpPr>
              <a:cxnSpLocks/>
            </p:cNvCxnSpPr>
            <p:nvPr/>
          </p:nvCxnSpPr>
          <p:spPr>
            <a:xfrm>
              <a:off x="4453759" y="3854342"/>
              <a:ext cx="40008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C08653B-8070-380C-9376-FFA1147804B3}"/>
              </a:ext>
            </a:extLst>
          </p:cNvPr>
          <p:cNvGrpSpPr/>
          <p:nvPr/>
        </p:nvGrpSpPr>
        <p:grpSpPr>
          <a:xfrm>
            <a:off x="1180557" y="2047824"/>
            <a:ext cx="932553" cy="254543"/>
            <a:chOff x="4676775" y="1682364"/>
            <a:chExt cx="1619250" cy="693028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1B2795E-27D6-5E7D-DF12-BE9DDA9889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071FD03-8615-5639-C254-4857796145AD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43F4F107-E2BB-C73F-B07C-6ABBE5510CA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A3237F2-0D4D-EB00-D1D3-68894F8610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55B075C-A5C6-37A4-B303-A42928C3E0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EA19783-049E-87E9-8E80-3D9EF56CAB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F07F175-3B97-BFC9-2E48-7983909847D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23BCAF0-8342-69C3-4B09-CE210AB428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2304119-FFE7-7A0D-081B-F778CF02F523}"/>
              </a:ext>
            </a:extLst>
          </p:cNvPr>
          <p:cNvCxnSpPr>
            <a:cxnSpLocks/>
          </p:cNvCxnSpPr>
          <p:nvPr/>
        </p:nvCxnSpPr>
        <p:spPr>
          <a:xfrm>
            <a:off x="2081646" y="4771790"/>
            <a:ext cx="7469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052D375-9EF1-9A6F-7948-C73777E7830E}"/>
              </a:ext>
            </a:extLst>
          </p:cNvPr>
          <p:cNvCxnSpPr>
            <a:cxnSpLocks/>
          </p:cNvCxnSpPr>
          <p:nvPr/>
        </p:nvCxnSpPr>
        <p:spPr>
          <a:xfrm>
            <a:off x="2257695" y="4884775"/>
            <a:ext cx="421138" cy="39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6087E59-C852-C014-B022-09A4C9B9FD4A}"/>
              </a:ext>
            </a:extLst>
          </p:cNvPr>
          <p:cNvCxnSpPr>
            <a:cxnSpLocks/>
          </p:cNvCxnSpPr>
          <p:nvPr/>
        </p:nvCxnSpPr>
        <p:spPr>
          <a:xfrm>
            <a:off x="2394329" y="4981994"/>
            <a:ext cx="2135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3B289CA-4DC0-4377-A4C6-0804DAB7DC98}"/>
              </a:ext>
            </a:extLst>
          </p:cNvPr>
          <p:cNvCxnSpPr>
            <a:cxnSpLocks/>
          </p:cNvCxnSpPr>
          <p:nvPr/>
        </p:nvCxnSpPr>
        <p:spPr>
          <a:xfrm>
            <a:off x="462238" y="3072925"/>
            <a:ext cx="4714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D280480-46F3-0712-72A4-239C286A1B41}"/>
              </a:ext>
            </a:extLst>
          </p:cNvPr>
          <p:cNvCxnSpPr>
            <a:cxnSpLocks/>
          </p:cNvCxnSpPr>
          <p:nvPr/>
        </p:nvCxnSpPr>
        <p:spPr>
          <a:xfrm>
            <a:off x="552510" y="3183695"/>
            <a:ext cx="290928" cy="19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5B671CC-2532-AEDB-6521-7E8A9546C8F3}"/>
              </a:ext>
            </a:extLst>
          </p:cNvPr>
          <p:cNvCxnSpPr>
            <a:cxnSpLocks/>
          </p:cNvCxnSpPr>
          <p:nvPr/>
        </p:nvCxnSpPr>
        <p:spPr>
          <a:xfrm>
            <a:off x="708103" y="3183695"/>
            <a:ext cx="0" cy="14099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988BB92-E408-4089-6A8A-64739B67AB08}"/>
              </a:ext>
            </a:extLst>
          </p:cNvPr>
          <p:cNvCxnSpPr>
            <a:cxnSpLocks/>
          </p:cNvCxnSpPr>
          <p:nvPr/>
        </p:nvCxnSpPr>
        <p:spPr>
          <a:xfrm>
            <a:off x="696494" y="1191397"/>
            <a:ext cx="0" cy="18667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CB95EEF-28BF-FC92-3160-766078173AF2}"/>
              </a:ext>
            </a:extLst>
          </p:cNvPr>
          <p:cNvCxnSpPr>
            <a:cxnSpLocks/>
          </p:cNvCxnSpPr>
          <p:nvPr/>
        </p:nvCxnSpPr>
        <p:spPr>
          <a:xfrm>
            <a:off x="696494" y="4593651"/>
            <a:ext cx="33819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FA3A9737-D91A-3F47-5AC5-2A0E7D1AAA36}"/>
              </a:ext>
            </a:extLst>
          </p:cNvPr>
          <p:cNvSpPr txBox="1"/>
          <p:nvPr/>
        </p:nvSpPr>
        <p:spPr>
          <a:xfrm rot="16200000">
            <a:off x="-687513" y="2936231"/>
            <a:ext cx="19011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80808"/>
                </a:solidFill>
                <a:latin typeface="Livvic" panose="020B0604020202020204" charset="0"/>
              </a:rPr>
              <a:t>Input 20V DC (15V</a:t>
            </a:r>
            <a:r>
              <a:rPr lang="en-US" sz="1600" b="1" dirty="0">
                <a:solidFill>
                  <a:srgbClr val="FF0000"/>
                </a:solidFill>
                <a:latin typeface="Livvic" panose="020B0604020202020204" charset="0"/>
                <a:sym typeface="Wingdings" panose="05000000000000000000" pitchFamily="2" charset="2"/>
              </a:rPr>
              <a:t></a:t>
            </a:r>
            <a:r>
              <a:rPr lang="en-US" sz="1600" b="1" dirty="0">
                <a:solidFill>
                  <a:srgbClr val="080808"/>
                </a:solidFill>
                <a:latin typeface="Livvic" panose="020B0604020202020204" charset="0"/>
                <a:sym typeface="Wingdings" panose="05000000000000000000" pitchFamily="2" charset="2"/>
              </a:rPr>
              <a:t>20V</a:t>
            </a:r>
            <a:r>
              <a:rPr lang="en-US" sz="1600" b="1" dirty="0">
                <a:solidFill>
                  <a:srgbClr val="FF0000"/>
                </a:solidFill>
                <a:latin typeface="Livvic" panose="020B0604020202020204" charset="0"/>
                <a:sym typeface="Wingdings" panose="05000000000000000000" pitchFamily="2" charset="2"/>
              </a:rPr>
              <a:t></a:t>
            </a:r>
            <a:r>
              <a:rPr lang="en-US" sz="1600" b="1" dirty="0">
                <a:solidFill>
                  <a:srgbClr val="080808"/>
                </a:solidFill>
                <a:latin typeface="Livvic" panose="020B0604020202020204" charset="0"/>
                <a:sym typeface="Wingdings" panose="05000000000000000000" pitchFamily="2" charset="2"/>
              </a:rPr>
              <a:t>28V</a:t>
            </a:r>
            <a:r>
              <a:rPr lang="en-US" sz="1600" b="1" dirty="0">
                <a:solidFill>
                  <a:srgbClr val="080808"/>
                </a:solidFill>
                <a:latin typeface="Livvic" panose="020B0604020202020204" charset="0"/>
              </a:rPr>
              <a:t>)</a:t>
            </a:r>
            <a:endParaRPr lang="en-US" sz="1000" dirty="0">
              <a:solidFill>
                <a:srgbClr val="080808"/>
              </a:solidFill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D7B91601-0174-6D51-D23F-7042A7C0C3BE}"/>
              </a:ext>
            </a:extLst>
          </p:cNvPr>
          <p:cNvSpPr/>
          <p:nvPr/>
        </p:nvSpPr>
        <p:spPr>
          <a:xfrm rot="10800000" flipV="1">
            <a:off x="2195926" y="3948977"/>
            <a:ext cx="543910" cy="391765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211F0C-C432-666E-44E3-422B4854BF4A}"/>
              </a:ext>
            </a:extLst>
          </p:cNvPr>
          <p:cNvCxnSpPr>
            <a:cxnSpLocks/>
          </p:cNvCxnSpPr>
          <p:nvPr/>
        </p:nvCxnSpPr>
        <p:spPr>
          <a:xfrm rot="10800000">
            <a:off x="2274411" y="3945124"/>
            <a:ext cx="3504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D482208-27D2-5B93-7452-ADF3ACBF1A98}"/>
              </a:ext>
            </a:extLst>
          </p:cNvPr>
          <p:cNvCxnSpPr>
            <a:cxnSpLocks/>
          </p:cNvCxnSpPr>
          <p:nvPr/>
        </p:nvCxnSpPr>
        <p:spPr>
          <a:xfrm rot="10800000">
            <a:off x="2467881" y="4337655"/>
            <a:ext cx="0" cy="434134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60674D-1D45-5CF3-CD32-AE43486798E4}"/>
              </a:ext>
            </a:extLst>
          </p:cNvPr>
          <p:cNvCxnSpPr>
            <a:cxnSpLocks/>
          </p:cNvCxnSpPr>
          <p:nvPr/>
        </p:nvCxnSpPr>
        <p:spPr>
          <a:xfrm rot="10800000" flipV="1">
            <a:off x="2159428" y="3948977"/>
            <a:ext cx="114984" cy="892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9311408-5002-D7BB-932C-6CD140E0F667}"/>
              </a:ext>
            </a:extLst>
          </p:cNvPr>
          <p:cNvCxnSpPr>
            <a:cxnSpLocks/>
          </p:cNvCxnSpPr>
          <p:nvPr/>
        </p:nvCxnSpPr>
        <p:spPr>
          <a:xfrm rot="10800000" flipV="1">
            <a:off x="2624853" y="3859729"/>
            <a:ext cx="114984" cy="892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C557339-37D6-4DEA-4A5C-C419C5527367}"/>
              </a:ext>
            </a:extLst>
          </p:cNvPr>
          <p:cNvCxnSpPr>
            <a:cxnSpLocks/>
          </p:cNvCxnSpPr>
          <p:nvPr/>
        </p:nvCxnSpPr>
        <p:spPr>
          <a:xfrm>
            <a:off x="2474888" y="3640147"/>
            <a:ext cx="0" cy="3389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139EC7F-ABCE-8D45-8FA4-CB0D39CADBD5}"/>
              </a:ext>
            </a:extLst>
          </p:cNvPr>
          <p:cNvCxnSpPr>
            <a:cxnSpLocks/>
          </p:cNvCxnSpPr>
          <p:nvPr/>
        </p:nvCxnSpPr>
        <p:spPr>
          <a:xfrm>
            <a:off x="2503607" y="1859184"/>
            <a:ext cx="0" cy="6514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5B7DDAA-AF0C-BC75-34E5-FAC0CE294246}"/>
              </a:ext>
            </a:extLst>
          </p:cNvPr>
          <p:cNvGrpSpPr/>
          <p:nvPr/>
        </p:nvGrpSpPr>
        <p:grpSpPr>
          <a:xfrm rot="16200000">
            <a:off x="2733946" y="140045"/>
            <a:ext cx="1098994" cy="2608554"/>
            <a:chOff x="4453759" y="3377936"/>
            <a:chExt cx="1062296" cy="2346093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9F45AF20-CCDD-BE5A-D294-C158D6A25173}"/>
                </a:ext>
              </a:extLst>
            </p:cNvPr>
            <p:cNvSpPr/>
            <p:nvPr/>
          </p:nvSpPr>
          <p:spPr>
            <a:xfrm>
              <a:off x="4580992" y="3377936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833AA42-5DE4-C62D-2E89-0677D41D7AA7}"/>
                </a:ext>
              </a:extLst>
            </p:cNvPr>
            <p:cNvCxnSpPr>
              <a:cxnSpLocks/>
            </p:cNvCxnSpPr>
            <p:nvPr/>
          </p:nvCxnSpPr>
          <p:spPr>
            <a:xfrm>
              <a:off x="4864583" y="3503759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E99D8D1-792B-B486-1FE2-2971FAD85A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64583" y="3421634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9C8A6D3D-65A0-F174-5479-34913923CD3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64583" y="3969142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A15EFD4-27BB-C33F-B0EB-FCE0B9D7F3F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48523" y="4155204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0ED7F50-C80F-46B9-5B6D-41E0616374E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23262" y="4060085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0F9060A5-A633-099C-B08F-49B83936052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494376" y="4957058"/>
              <a:ext cx="1533943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3430062-5669-565F-167D-9AC63EB2BF4A}"/>
                </a:ext>
              </a:extLst>
            </p:cNvPr>
            <p:cNvCxnSpPr>
              <a:cxnSpLocks/>
            </p:cNvCxnSpPr>
            <p:nvPr/>
          </p:nvCxnSpPr>
          <p:spPr>
            <a:xfrm>
              <a:off x="4453759" y="3854342"/>
              <a:ext cx="40008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BF27304-3FF3-50B0-E183-DF108B05D732}"/>
              </a:ext>
            </a:extLst>
          </p:cNvPr>
          <p:cNvCxnSpPr>
            <a:cxnSpLocks/>
          </p:cNvCxnSpPr>
          <p:nvPr/>
        </p:nvCxnSpPr>
        <p:spPr>
          <a:xfrm>
            <a:off x="696494" y="1189068"/>
            <a:ext cx="13297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266FF14F-ABF8-3EA6-DE78-34F459BBF8C6}"/>
              </a:ext>
            </a:extLst>
          </p:cNvPr>
          <p:cNvCxnSpPr>
            <a:cxnSpLocks/>
          </p:cNvCxnSpPr>
          <p:nvPr/>
        </p:nvCxnSpPr>
        <p:spPr>
          <a:xfrm>
            <a:off x="1196396" y="1184101"/>
            <a:ext cx="0" cy="10159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DEAAB53D-B4E4-E210-50A4-CBA18B326FD3}"/>
              </a:ext>
            </a:extLst>
          </p:cNvPr>
          <p:cNvCxnSpPr>
            <a:cxnSpLocks/>
          </p:cNvCxnSpPr>
          <p:nvPr/>
        </p:nvCxnSpPr>
        <p:spPr>
          <a:xfrm>
            <a:off x="2103354" y="2198740"/>
            <a:ext cx="4055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D86EB6F8-FD9A-EAEA-DE38-2CE63EB0CF53}"/>
              </a:ext>
            </a:extLst>
          </p:cNvPr>
          <p:cNvCxnSpPr>
            <a:cxnSpLocks/>
          </p:cNvCxnSpPr>
          <p:nvPr/>
        </p:nvCxnSpPr>
        <p:spPr>
          <a:xfrm>
            <a:off x="4092515" y="1158331"/>
            <a:ext cx="0" cy="5458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F0A5775-198C-2300-5363-10F39351637A}"/>
              </a:ext>
            </a:extLst>
          </p:cNvPr>
          <p:cNvGrpSpPr/>
          <p:nvPr/>
        </p:nvGrpSpPr>
        <p:grpSpPr>
          <a:xfrm rot="16200000" flipH="1">
            <a:off x="3549376" y="3783878"/>
            <a:ext cx="1030293" cy="289652"/>
            <a:chOff x="4676775" y="1682364"/>
            <a:chExt cx="1619250" cy="693028"/>
          </a:xfrm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DA333E4-4EAB-4B96-4581-CEAD49E4E7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DAE749C2-07CE-0074-ED8D-1FCC309CC10F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24E53F3D-AE58-B192-E63D-10B5D77304F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E64E94CF-9991-770C-F9B3-6C6DA25A47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DA8F29E3-4FDE-661D-A4F8-E558EF0F6F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F9AB8D1-78F4-1033-145F-58663E8609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81959642-5D1F-3A6E-DD47-F0AB671D9BE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51B994B0-1D65-A210-671E-69A7CB0C9E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F91D204A-3A59-CB96-E379-9602E2E20EC1}"/>
              </a:ext>
            </a:extLst>
          </p:cNvPr>
          <p:cNvCxnSpPr>
            <a:cxnSpLocks/>
          </p:cNvCxnSpPr>
          <p:nvPr/>
        </p:nvCxnSpPr>
        <p:spPr>
          <a:xfrm>
            <a:off x="4092515" y="4251096"/>
            <a:ext cx="0" cy="3425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B519DE4F-6769-BCFD-99C7-BCAA77C03684}"/>
              </a:ext>
            </a:extLst>
          </p:cNvPr>
          <p:cNvCxnSpPr>
            <a:cxnSpLocks/>
          </p:cNvCxnSpPr>
          <p:nvPr/>
        </p:nvCxnSpPr>
        <p:spPr>
          <a:xfrm>
            <a:off x="4092515" y="2991979"/>
            <a:ext cx="0" cy="5458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DF67E622-82AB-0F69-80BD-11A27CC1A7EB}"/>
              </a:ext>
            </a:extLst>
          </p:cNvPr>
          <p:cNvCxnSpPr>
            <a:cxnSpLocks/>
          </p:cNvCxnSpPr>
          <p:nvPr/>
        </p:nvCxnSpPr>
        <p:spPr>
          <a:xfrm>
            <a:off x="2882173" y="2942380"/>
            <a:ext cx="1210343" cy="19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D0C9F651-637C-B480-235B-715E12D33343}"/>
                  </a:ext>
                </a:extLst>
              </p:cNvPr>
              <p:cNvSpPr txBox="1"/>
              <p:nvPr/>
            </p:nvSpPr>
            <p:spPr>
              <a:xfrm>
                <a:off x="4506020" y="958276"/>
                <a:ext cx="4807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D0C9F651-637C-B480-235B-715E12D33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020" y="958276"/>
                <a:ext cx="480773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BE817C29-CB43-8AC1-5871-FAC5DAE5284C}"/>
              </a:ext>
            </a:extLst>
          </p:cNvPr>
          <p:cNvGrpSpPr/>
          <p:nvPr/>
        </p:nvGrpSpPr>
        <p:grpSpPr>
          <a:xfrm rot="16200000" flipH="1">
            <a:off x="651246" y="2564967"/>
            <a:ext cx="1030293" cy="289652"/>
            <a:chOff x="4676775" y="1682364"/>
            <a:chExt cx="1619250" cy="693028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4FDF4908-C177-DD1A-8B62-948E2D9CCA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0DBCA826-6099-1A20-CBBF-EA47F268B114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F087B23D-A237-FABF-A5A9-59509F48F3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87AC69EC-193B-2DF5-7D19-EF1697FD10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1931463F-E7E7-B65B-D889-21F4AF046C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2BE28983-23F8-1669-7405-133F0E0049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CFC27BB9-1FDA-79BA-FF58-715453657C7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E480F291-4B09-A782-67C8-4EA9ACEEA0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AAC2D1E5-E3D2-B999-8AB5-EBA33201B3E0}"/>
              </a:ext>
            </a:extLst>
          </p:cNvPr>
          <p:cNvCxnSpPr>
            <a:cxnSpLocks/>
          </p:cNvCxnSpPr>
          <p:nvPr/>
        </p:nvCxnSpPr>
        <p:spPr>
          <a:xfrm>
            <a:off x="1194785" y="3602688"/>
            <a:ext cx="12730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A7597BCC-CA0A-6BE7-75D1-D98A50584448}"/>
              </a:ext>
            </a:extLst>
          </p:cNvPr>
          <p:cNvCxnSpPr>
            <a:cxnSpLocks/>
          </p:cNvCxnSpPr>
          <p:nvPr/>
        </p:nvCxnSpPr>
        <p:spPr>
          <a:xfrm>
            <a:off x="1194385" y="3159756"/>
            <a:ext cx="0" cy="4429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EA77138-B957-9DF7-DCC0-713DB13A3B49}"/>
              </a:ext>
            </a:extLst>
          </p:cNvPr>
          <p:cNvCxnSpPr>
            <a:cxnSpLocks/>
          </p:cNvCxnSpPr>
          <p:nvPr/>
        </p:nvCxnSpPr>
        <p:spPr>
          <a:xfrm>
            <a:off x="552510" y="3183695"/>
            <a:ext cx="290928" cy="19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CEEB9E72-5063-8867-B0F7-4CBDED22A6A3}"/>
              </a:ext>
            </a:extLst>
          </p:cNvPr>
          <p:cNvSpPr txBox="1"/>
          <p:nvPr/>
        </p:nvSpPr>
        <p:spPr>
          <a:xfrm>
            <a:off x="804814" y="880978"/>
            <a:ext cx="7959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Livvic" panose="020B0604020202020204" charset="0"/>
              </a:rPr>
              <a:t>P=</a:t>
            </a:r>
            <a:r>
              <a:rPr lang="en-US" sz="1600" dirty="0">
                <a:solidFill>
                  <a:srgbClr val="0000FF"/>
                </a:solidFill>
                <a:highlight>
                  <a:srgbClr val="FFFF00"/>
                </a:highlight>
                <a:latin typeface="Livvic" panose="020B0604020202020204" charset="0"/>
              </a:rPr>
              <a:t>20V</a:t>
            </a:r>
            <a:endParaRPr lang="en-US" sz="1000" dirty="0">
              <a:highlight>
                <a:srgbClr val="FFFF00"/>
              </a:highlight>
            </a:endParaRP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646CCDAF-9883-35C0-7E42-B8ABE789C4AE}"/>
              </a:ext>
            </a:extLst>
          </p:cNvPr>
          <p:cNvCxnSpPr>
            <a:cxnSpLocks/>
          </p:cNvCxnSpPr>
          <p:nvPr/>
        </p:nvCxnSpPr>
        <p:spPr>
          <a:xfrm>
            <a:off x="4092515" y="4251096"/>
            <a:ext cx="0" cy="3425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4685357D-8B99-E428-3BB7-9A39C04B673C}"/>
                  </a:ext>
                </a:extLst>
              </p:cNvPr>
              <p:cNvSpPr txBox="1"/>
              <p:nvPr/>
            </p:nvSpPr>
            <p:spPr>
              <a:xfrm>
                <a:off x="4506020" y="958276"/>
                <a:ext cx="4807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4685357D-8B99-E428-3BB7-9A39C04B6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020" y="958276"/>
                <a:ext cx="480773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85BCA255-4A31-387C-1D7D-A21EC9DB5FAF}"/>
              </a:ext>
            </a:extLst>
          </p:cNvPr>
          <p:cNvCxnSpPr>
            <a:cxnSpLocks/>
          </p:cNvCxnSpPr>
          <p:nvPr/>
        </p:nvCxnSpPr>
        <p:spPr>
          <a:xfrm>
            <a:off x="1194785" y="3602688"/>
            <a:ext cx="12730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8AC924BA-D338-D3FA-826C-D4F20418CF0C}"/>
              </a:ext>
            </a:extLst>
          </p:cNvPr>
          <p:cNvCxnSpPr>
            <a:cxnSpLocks/>
          </p:cNvCxnSpPr>
          <p:nvPr/>
        </p:nvCxnSpPr>
        <p:spPr>
          <a:xfrm>
            <a:off x="1194385" y="3159756"/>
            <a:ext cx="0" cy="4429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>
            <a:extLst>
              <a:ext uri="{FF2B5EF4-FFF2-40B4-BE49-F238E27FC236}">
                <a16:creationId xmlns:a16="http://schemas.microsoft.com/office/drawing/2014/main" id="{42516595-D982-2E32-9FCA-86052B1626BA}"/>
              </a:ext>
            </a:extLst>
          </p:cNvPr>
          <p:cNvSpPr txBox="1"/>
          <p:nvPr/>
        </p:nvSpPr>
        <p:spPr>
          <a:xfrm>
            <a:off x="1219970" y="3159015"/>
            <a:ext cx="1306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This is biasing the Zener</a:t>
            </a:r>
            <a:endParaRPr lang="en-US" sz="800" dirty="0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D50F28F7-F4CD-F3BF-D55F-4A30D5E5A8D6}"/>
              </a:ext>
            </a:extLst>
          </p:cNvPr>
          <p:cNvSpPr txBox="1"/>
          <p:nvPr/>
        </p:nvSpPr>
        <p:spPr>
          <a:xfrm>
            <a:off x="2678833" y="4007110"/>
            <a:ext cx="7754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5V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23E01B4D-931E-6E44-D37E-BC38B686654A}"/>
                  </a:ext>
                </a:extLst>
              </p:cNvPr>
              <p:cNvSpPr txBox="1"/>
              <p:nvPr/>
            </p:nvSpPr>
            <p:spPr>
              <a:xfrm>
                <a:off x="637108" y="2435052"/>
                <a:ext cx="3810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23E01B4D-931E-6E44-D37E-BC38B6866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08" y="2435052"/>
                <a:ext cx="381054" cy="400110"/>
              </a:xfrm>
              <a:prstGeom prst="rect">
                <a:avLst/>
              </a:prstGeom>
              <a:blipFill>
                <a:blip r:embed="rId5"/>
                <a:stretch>
                  <a:fillRect r="-11290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2A2D95F6-DD0E-F08B-7CED-11CB6F9CBABE}"/>
                  </a:ext>
                </a:extLst>
              </p:cNvPr>
              <p:cNvSpPr txBox="1"/>
              <p:nvPr/>
            </p:nvSpPr>
            <p:spPr>
              <a:xfrm>
                <a:off x="4128834" y="1831481"/>
                <a:ext cx="3810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2A2D95F6-DD0E-F08B-7CED-11CB6F9CB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834" y="1831481"/>
                <a:ext cx="381054" cy="400110"/>
              </a:xfrm>
              <a:prstGeom prst="rect">
                <a:avLst/>
              </a:prstGeom>
              <a:blipFill>
                <a:blip r:embed="rId6"/>
                <a:stretch>
                  <a:fillRect r="-7937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205FBB30-FA46-7400-89BF-A42F36BB83F9}"/>
                  </a:ext>
                </a:extLst>
              </p:cNvPr>
              <p:cNvSpPr txBox="1"/>
              <p:nvPr/>
            </p:nvSpPr>
            <p:spPr>
              <a:xfrm>
                <a:off x="4201110" y="3688618"/>
                <a:ext cx="3810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205FBB30-FA46-7400-89BF-A42F36BB8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110" y="3688618"/>
                <a:ext cx="381054" cy="400110"/>
              </a:xfrm>
              <a:prstGeom prst="rect">
                <a:avLst/>
              </a:prstGeom>
              <a:blipFill>
                <a:blip r:embed="rId7"/>
                <a:stretch>
                  <a:fillRect r="-11111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69352E6E-2C57-7603-E445-BA2273AAEDF0}"/>
              </a:ext>
            </a:extLst>
          </p:cNvPr>
          <p:cNvCxnSpPr>
            <a:cxnSpLocks/>
          </p:cNvCxnSpPr>
          <p:nvPr/>
        </p:nvCxnSpPr>
        <p:spPr>
          <a:xfrm>
            <a:off x="2882173" y="2942380"/>
            <a:ext cx="1210343" cy="19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>
            <a:extLst>
              <a:ext uri="{FF2B5EF4-FFF2-40B4-BE49-F238E27FC236}">
                <a16:creationId xmlns:a16="http://schemas.microsoft.com/office/drawing/2014/main" id="{C1219481-4824-0A84-4224-623D0F47C6B6}"/>
              </a:ext>
            </a:extLst>
          </p:cNvPr>
          <p:cNvSpPr txBox="1"/>
          <p:nvPr/>
        </p:nvSpPr>
        <p:spPr>
          <a:xfrm>
            <a:off x="3771746" y="2629470"/>
            <a:ext cx="3376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Livvic" panose="020B0604020202020204" charset="0"/>
              </a:rPr>
              <a:t>Q</a:t>
            </a:r>
            <a:endParaRPr lang="en-US" sz="1000" dirty="0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0772B77F-99DE-347C-9294-1D3A2F09D104}"/>
              </a:ext>
            </a:extLst>
          </p:cNvPr>
          <p:cNvSpPr txBox="1"/>
          <p:nvPr/>
        </p:nvSpPr>
        <p:spPr>
          <a:xfrm>
            <a:off x="2298855" y="2751654"/>
            <a:ext cx="4496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Livvic" panose="020B0604020202020204" charset="0"/>
              </a:rPr>
              <a:t>T1</a:t>
            </a:r>
            <a:endParaRPr lang="en-US" sz="1000" dirty="0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36F8CB48-A64B-96EC-370A-7B72239F8982}"/>
              </a:ext>
            </a:extLst>
          </p:cNvPr>
          <p:cNvSpPr txBox="1"/>
          <p:nvPr/>
        </p:nvSpPr>
        <p:spPr>
          <a:xfrm>
            <a:off x="2279995" y="1020689"/>
            <a:ext cx="4496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Livvic" panose="020B0604020202020204" charset="0"/>
              </a:rPr>
              <a:t>T2</a:t>
            </a:r>
            <a:endParaRPr lang="en-US" sz="1000" dirty="0"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6882FD7-A204-0BBA-B03A-B2099EE774F7}"/>
              </a:ext>
            </a:extLst>
          </p:cNvPr>
          <p:cNvSpPr txBox="1"/>
          <p:nvPr/>
        </p:nvSpPr>
        <p:spPr>
          <a:xfrm>
            <a:off x="2474888" y="3380508"/>
            <a:ext cx="3995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Livvic" panose="020B0604020202020204" charset="0"/>
              </a:rPr>
              <a:t>E1</a:t>
            </a:r>
            <a:endParaRPr lang="en-US" sz="900" dirty="0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6C79B4DC-6094-39BF-19E3-970291FBF461}"/>
              </a:ext>
            </a:extLst>
          </p:cNvPr>
          <p:cNvSpPr txBox="1"/>
          <p:nvPr/>
        </p:nvSpPr>
        <p:spPr>
          <a:xfrm>
            <a:off x="3102137" y="2886519"/>
            <a:ext cx="3995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Livvic" panose="020B0604020202020204" charset="0"/>
              </a:rPr>
              <a:t>B1</a:t>
            </a:r>
            <a:endParaRPr lang="en-US" sz="900" dirty="0"/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3D818EA8-35D7-557B-B300-0C2BEECC242D}"/>
              </a:ext>
            </a:extLst>
          </p:cNvPr>
          <p:cNvSpPr txBox="1"/>
          <p:nvPr/>
        </p:nvSpPr>
        <p:spPr>
          <a:xfrm>
            <a:off x="2449631" y="2112785"/>
            <a:ext cx="4724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Livvic" panose="020B0604020202020204" charset="0"/>
              </a:rPr>
              <a:t>C1</a:t>
            </a:r>
            <a:endParaRPr lang="en-US" sz="900" dirty="0"/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58FC9E64-F8B7-2A99-40FC-013A4274D9CB}"/>
              </a:ext>
            </a:extLst>
          </p:cNvPr>
          <p:cNvSpPr txBox="1"/>
          <p:nvPr/>
        </p:nvSpPr>
        <p:spPr>
          <a:xfrm>
            <a:off x="2474888" y="1840611"/>
            <a:ext cx="3995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Livvic" panose="020B0604020202020204" charset="0"/>
              </a:rPr>
              <a:t>B2</a:t>
            </a:r>
            <a:endParaRPr lang="en-US" sz="900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6C54C93A-EB53-3840-43B6-AC41229DC224}"/>
              </a:ext>
            </a:extLst>
          </p:cNvPr>
          <p:cNvSpPr txBox="1"/>
          <p:nvPr/>
        </p:nvSpPr>
        <p:spPr>
          <a:xfrm>
            <a:off x="2879490" y="832755"/>
            <a:ext cx="3995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Livvic" panose="020B0604020202020204" charset="0"/>
              </a:rPr>
              <a:t>E2</a:t>
            </a:r>
            <a:endParaRPr lang="en-US" sz="900" dirty="0"/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5A1AF9E5-3C9C-2DE2-FA86-464DC162B92D}"/>
              </a:ext>
            </a:extLst>
          </p:cNvPr>
          <p:cNvSpPr txBox="1"/>
          <p:nvPr/>
        </p:nvSpPr>
        <p:spPr>
          <a:xfrm>
            <a:off x="1687146" y="910913"/>
            <a:ext cx="5259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Livvic" panose="020B0604020202020204" charset="0"/>
              </a:rPr>
              <a:t>C2</a:t>
            </a:r>
            <a:endParaRPr lang="en-US" sz="9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A25D4F-D22D-3E06-7AF3-BA60A72FC441}"/>
              </a:ext>
            </a:extLst>
          </p:cNvPr>
          <p:cNvSpPr txBox="1"/>
          <p:nvPr/>
        </p:nvSpPr>
        <p:spPr>
          <a:xfrm>
            <a:off x="3120570" y="2678363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5.6V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AAB72A-9117-5CDD-7B2A-96EA14D061AF}"/>
              </a:ext>
            </a:extLst>
          </p:cNvPr>
          <p:cNvSpPr txBox="1"/>
          <p:nvPr/>
        </p:nvSpPr>
        <p:spPr>
          <a:xfrm>
            <a:off x="2429698" y="3579215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5V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AFF381-599F-C400-C3F4-06F83E98D0DF}"/>
              </a:ext>
            </a:extLst>
          </p:cNvPr>
          <p:cNvSpPr txBox="1"/>
          <p:nvPr/>
        </p:nvSpPr>
        <p:spPr>
          <a:xfrm>
            <a:off x="925753" y="1978956"/>
            <a:ext cx="3376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Livvic" panose="020B0604020202020204" charset="0"/>
              </a:rPr>
              <a:t>S</a:t>
            </a:r>
            <a:endParaRPr lang="en-US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A57ACC6-3D4A-DB16-EFF1-F3B8A339703B}"/>
                  </a:ext>
                </a:extLst>
              </p:cNvPr>
              <p:cNvSpPr txBox="1"/>
              <p:nvPr/>
            </p:nvSpPr>
            <p:spPr>
              <a:xfrm>
                <a:off x="1192217" y="1766970"/>
                <a:ext cx="13507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rgbClr val="0000FF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4.7</m:t>
                    </m:r>
                  </m:oMath>
                </a14:m>
                <a:r>
                  <a:rPr lang="en-US" sz="1800" dirty="0">
                    <a:solidFill>
                      <a:srgbClr val="0000FF"/>
                    </a:solidFill>
                    <a:highlight>
                      <a:srgbClr val="FFFF00"/>
                    </a:highlight>
                  </a:rPr>
                  <a:t>k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A57ACC6-3D4A-DB16-EFF1-F3B8A3397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217" y="1766970"/>
                <a:ext cx="1350753" cy="369332"/>
              </a:xfrm>
              <a:prstGeom prst="rect">
                <a:avLst/>
              </a:prstGeom>
              <a:blipFill>
                <a:blip r:embed="rId8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51E15CD-FFF7-003B-D6ED-11F7DE1A6327}"/>
                  </a:ext>
                </a:extLst>
              </p:cNvPr>
              <p:cNvSpPr txBox="1"/>
              <p:nvPr/>
            </p:nvSpPr>
            <p:spPr>
              <a:xfrm>
                <a:off x="5066794" y="1398754"/>
                <a:ext cx="4077206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kumimoji="0" lang="en-US" sz="20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Livvic" panose="020B0604020202020204" charset="0"/>
                    <a:cs typeface="Arial"/>
                    <a:sym typeface="Arial"/>
                  </a:rPr>
                  <a:t>If 2mA goes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𝑅</m:t>
                        </m:r>
                      </m:e>
                      <m:sub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Livvic" panose="020B0604020202020204" charset="0"/>
                  </a:rPr>
                  <a:t> then drop across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Livvic" panose="020B0604020202020204" charset="0"/>
                  </a:rPr>
                  <a:t> is 9.4V then C1 will be sitting at 10.6 V and E2 will be at 10V=</a:t>
                </a:r>
                <a:r>
                  <a:rPr lang="en-US" sz="2000" dirty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endParaRPr lang="en-US" sz="1100" dirty="0">
                  <a:solidFill>
                    <a:srgbClr val="0000FF"/>
                  </a:solidFill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51E15CD-FFF7-003B-D6ED-11F7DE1A6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794" y="1398754"/>
                <a:ext cx="4077206" cy="1323439"/>
              </a:xfrm>
              <a:prstGeom prst="rect">
                <a:avLst/>
              </a:prstGeom>
              <a:blipFill>
                <a:blip r:embed="rId9"/>
                <a:stretch>
                  <a:fillRect l="-1495" t="-2294" r="-1644" b="-6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607664FE-7BA6-D57E-B952-873E2DD3DDAE}"/>
              </a:ext>
            </a:extLst>
          </p:cNvPr>
          <p:cNvSpPr txBox="1"/>
          <p:nvPr/>
        </p:nvSpPr>
        <p:spPr>
          <a:xfrm>
            <a:off x="5077644" y="783991"/>
            <a:ext cx="40772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Voltage at E2 =Voltage at C1-0.6V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065AE2D-5283-69B2-CF2B-8E2487F464B2}"/>
                  </a:ext>
                </a:extLst>
              </p:cNvPr>
              <p:cNvSpPr txBox="1"/>
              <p:nvPr/>
            </p:nvSpPr>
            <p:spPr>
              <a:xfrm>
                <a:off x="5050917" y="2924626"/>
                <a:ext cx="4077206" cy="16312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kumimoji="0" lang="en-US" sz="20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Livvic" panose="020B0604020202020204" charset="0"/>
                    <a:cs typeface="Arial"/>
                    <a:sym typeface="Arial"/>
                  </a:rPr>
                  <a:t>If more B1=</a:t>
                </a:r>
                <a:r>
                  <a:rPr kumimoji="0" lang="en-US" sz="2000" i="0" u="none" strike="noStrike" kern="0" cap="none" spc="0" normalizeH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Livvic" panose="020B0604020202020204" charset="0"/>
                    <a:cs typeface="Arial"/>
                    <a:sym typeface="Arial"/>
                  </a:rPr>
                  <a:t> more than 5.6V then more current </a:t>
                </a:r>
                <a:r>
                  <a:rPr kumimoji="0" lang="en-US" sz="20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Livvic" panose="020B0604020202020204" charset="0"/>
                    <a:cs typeface="Arial"/>
                    <a:sym typeface="Arial"/>
                  </a:rPr>
                  <a:t>flows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0" lang="en-US" sz="20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Livvic" panose="020B0604020202020204" charset="0"/>
                    <a:cs typeface="Arial"/>
                    <a:sym typeface="Arial"/>
                  </a:rPr>
                  <a:t> that</a:t>
                </a:r>
                <a:r>
                  <a:rPr kumimoji="0" lang="en-US" sz="2000" i="0" u="none" strike="noStrike" kern="0" cap="none" spc="0" normalizeH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Livvic" panose="020B0604020202020204" charset="0"/>
                    <a:cs typeface="Arial"/>
                    <a:sym typeface="Arial"/>
                  </a:rPr>
                  <a:t> </a:t>
                </a:r>
                <a:r>
                  <a:rPr kumimoji="0" lang="en-US" sz="20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Livvic" panose="020B0604020202020204" charset="0"/>
                    <a:cs typeface="Arial"/>
                    <a:sym typeface="Arial"/>
                  </a:rPr>
                  <a:t>will make the voltage decrease at C1 hence decrease</a:t>
                </a:r>
                <a:r>
                  <a:rPr kumimoji="0" lang="en-US" sz="2000" i="0" u="none" strike="noStrike" kern="0" cap="none" spc="0" normalizeH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Livvic" panose="020B0604020202020204" charset="0"/>
                    <a:cs typeface="Arial"/>
                    <a:sym typeface="Arial"/>
                  </a:rPr>
                  <a:t> in voltage at E2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endParaRPr lang="en-US" sz="1100" dirty="0">
                  <a:solidFill>
                    <a:srgbClr val="0000FF"/>
                  </a:solidFill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065AE2D-5283-69B2-CF2B-8E2487F464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917" y="2924626"/>
                <a:ext cx="4077206" cy="1631216"/>
              </a:xfrm>
              <a:prstGeom prst="rect">
                <a:avLst/>
              </a:prstGeom>
              <a:blipFill>
                <a:blip r:embed="rId10"/>
                <a:stretch>
                  <a:fillRect l="-1647" t="-2247" r="-1647" b="-5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9CE82918-EA0B-C818-B7EA-24F1AD2C0EE7}"/>
              </a:ext>
            </a:extLst>
          </p:cNvPr>
          <p:cNvSpPr txBox="1"/>
          <p:nvPr/>
        </p:nvSpPr>
        <p:spPr>
          <a:xfrm>
            <a:off x="5077644" y="4604890"/>
            <a:ext cx="40772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Hence voltage at Q will decrease</a:t>
            </a:r>
            <a:endParaRPr lang="en-US" sz="1100" dirty="0">
              <a:solidFill>
                <a:srgbClr val="0000FF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091981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11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659637-FD07-9668-CDA9-64B1AA00A4D8}"/>
              </a:ext>
            </a:extLst>
          </p:cNvPr>
          <p:cNvSpPr txBox="1"/>
          <p:nvPr/>
        </p:nvSpPr>
        <p:spPr>
          <a:xfrm>
            <a:off x="714302" y="-14988"/>
            <a:ext cx="2831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Livvic" panose="020B0604020202020204" charset="0"/>
              </a:rPr>
              <a:t>Voltage regulator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5E0A35-51FB-AAA7-9C0D-E6F3061D0C58}"/>
              </a:ext>
            </a:extLst>
          </p:cNvPr>
          <p:cNvGrpSpPr/>
          <p:nvPr/>
        </p:nvGrpSpPr>
        <p:grpSpPr>
          <a:xfrm rot="16200000" flipH="1">
            <a:off x="3549376" y="1950230"/>
            <a:ext cx="1030293" cy="289652"/>
            <a:chOff x="4676775" y="1682364"/>
            <a:chExt cx="1619250" cy="69302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3ED5F9E-6C9D-FC8F-061F-F4C9CD7DC0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EED54E4-E9B5-8CE2-98C0-94952541A41E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928160E-033C-284A-4805-D1E7D72146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A24E767-293B-521C-B578-50BA1FF0F4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252CB9E-7C32-2DAE-3157-EDCDD8DB7E1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3E25916-ADFC-880F-2552-CE757345FD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FF8B004-6342-035A-12A1-184F88C9FDC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D9623A1-6F17-8E48-F3DC-7A822A41BD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B32AD97-B2E5-FF76-8C8A-B1E8C2937D4D}"/>
              </a:ext>
            </a:extLst>
          </p:cNvPr>
          <p:cNvCxnSpPr>
            <a:cxnSpLocks/>
          </p:cNvCxnSpPr>
          <p:nvPr/>
        </p:nvCxnSpPr>
        <p:spPr>
          <a:xfrm>
            <a:off x="4092515" y="2417448"/>
            <a:ext cx="0" cy="6514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75D76C9-9968-62CC-3EDC-3B4BFFC979A0}"/>
              </a:ext>
            </a:extLst>
          </p:cNvPr>
          <p:cNvGrpSpPr/>
          <p:nvPr/>
        </p:nvGrpSpPr>
        <p:grpSpPr>
          <a:xfrm flipH="1">
            <a:off x="2227913" y="2466931"/>
            <a:ext cx="1033704" cy="1463596"/>
            <a:chOff x="4453759" y="3377936"/>
            <a:chExt cx="1062296" cy="1463596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5D1C01C-8082-DE30-DB45-3246D64A9A1B}"/>
                </a:ext>
              </a:extLst>
            </p:cNvPr>
            <p:cNvSpPr/>
            <p:nvPr/>
          </p:nvSpPr>
          <p:spPr>
            <a:xfrm>
              <a:off x="4580992" y="3377936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CD266DB-FC2B-A153-FEB7-2A3D6AC1D7FF}"/>
                </a:ext>
              </a:extLst>
            </p:cNvPr>
            <p:cNvCxnSpPr>
              <a:cxnSpLocks/>
            </p:cNvCxnSpPr>
            <p:nvPr/>
          </p:nvCxnSpPr>
          <p:spPr>
            <a:xfrm>
              <a:off x="4864583" y="3503759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FAB907A-FA2E-4362-CF16-5E31F772FB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64583" y="3421634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39ED567C-89D6-A055-D2C9-C902174D859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64583" y="3969142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8E1B0A9-34D4-4C6F-AF8D-C172C5E4291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48523" y="4155204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457BC36-9877-30FD-E2C2-4227CE9E7C6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23262" y="4060085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8482F78-3784-58D9-15F3-BB4AC06F9239}"/>
                </a:ext>
              </a:extLst>
            </p:cNvPr>
            <p:cNvCxnSpPr>
              <a:cxnSpLocks/>
            </p:cNvCxnSpPr>
            <p:nvPr/>
          </p:nvCxnSpPr>
          <p:spPr>
            <a:xfrm>
              <a:off x="5261348" y="4190087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D439C49-36AA-9C58-DFAE-98DFB4AA6E0D}"/>
                </a:ext>
              </a:extLst>
            </p:cNvPr>
            <p:cNvCxnSpPr>
              <a:cxnSpLocks/>
            </p:cNvCxnSpPr>
            <p:nvPr/>
          </p:nvCxnSpPr>
          <p:spPr>
            <a:xfrm>
              <a:off x="4453759" y="3854342"/>
              <a:ext cx="40008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C08653B-8070-380C-9376-FFA1147804B3}"/>
              </a:ext>
            </a:extLst>
          </p:cNvPr>
          <p:cNvGrpSpPr/>
          <p:nvPr/>
        </p:nvGrpSpPr>
        <p:grpSpPr>
          <a:xfrm>
            <a:off x="1180557" y="2047824"/>
            <a:ext cx="932553" cy="254543"/>
            <a:chOff x="4676775" y="1682364"/>
            <a:chExt cx="1619250" cy="693028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1B2795E-27D6-5E7D-DF12-BE9DDA9889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071FD03-8615-5639-C254-4857796145AD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43F4F107-E2BB-C73F-B07C-6ABBE5510CA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A3237F2-0D4D-EB00-D1D3-68894F8610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55B075C-A5C6-37A4-B303-A42928C3E0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EA19783-049E-87E9-8E80-3D9EF56CAB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F07F175-3B97-BFC9-2E48-7983909847D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23BCAF0-8342-69C3-4B09-CE210AB428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2304119-FFE7-7A0D-081B-F778CF02F523}"/>
              </a:ext>
            </a:extLst>
          </p:cNvPr>
          <p:cNvCxnSpPr>
            <a:cxnSpLocks/>
          </p:cNvCxnSpPr>
          <p:nvPr/>
        </p:nvCxnSpPr>
        <p:spPr>
          <a:xfrm>
            <a:off x="2081646" y="4771790"/>
            <a:ext cx="7469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052D375-9EF1-9A6F-7948-C73777E7830E}"/>
              </a:ext>
            </a:extLst>
          </p:cNvPr>
          <p:cNvCxnSpPr>
            <a:cxnSpLocks/>
          </p:cNvCxnSpPr>
          <p:nvPr/>
        </p:nvCxnSpPr>
        <p:spPr>
          <a:xfrm>
            <a:off x="2257695" y="4884775"/>
            <a:ext cx="421138" cy="39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6087E59-C852-C014-B022-09A4C9B9FD4A}"/>
              </a:ext>
            </a:extLst>
          </p:cNvPr>
          <p:cNvCxnSpPr>
            <a:cxnSpLocks/>
          </p:cNvCxnSpPr>
          <p:nvPr/>
        </p:nvCxnSpPr>
        <p:spPr>
          <a:xfrm>
            <a:off x="2394329" y="4981994"/>
            <a:ext cx="2135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3B289CA-4DC0-4377-A4C6-0804DAB7DC98}"/>
              </a:ext>
            </a:extLst>
          </p:cNvPr>
          <p:cNvCxnSpPr>
            <a:cxnSpLocks/>
          </p:cNvCxnSpPr>
          <p:nvPr/>
        </p:nvCxnSpPr>
        <p:spPr>
          <a:xfrm>
            <a:off x="462238" y="3072925"/>
            <a:ext cx="4714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D280480-46F3-0712-72A4-239C286A1B41}"/>
              </a:ext>
            </a:extLst>
          </p:cNvPr>
          <p:cNvCxnSpPr>
            <a:cxnSpLocks/>
          </p:cNvCxnSpPr>
          <p:nvPr/>
        </p:nvCxnSpPr>
        <p:spPr>
          <a:xfrm>
            <a:off x="552510" y="3183695"/>
            <a:ext cx="290928" cy="19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5B671CC-2532-AEDB-6521-7E8A9546C8F3}"/>
              </a:ext>
            </a:extLst>
          </p:cNvPr>
          <p:cNvCxnSpPr>
            <a:cxnSpLocks/>
          </p:cNvCxnSpPr>
          <p:nvPr/>
        </p:nvCxnSpPr>
        <p:spPr>
          <a:xfrm>
            <a:off x="708103" y="3183695"/>
            <a:ext cx="0" cy="14099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988BB92-E408-4089-6A8A-64739B67AB08}"/>
              </a:ext>
            </a:extLst>
          </p:cNvPr>
          <p:cNvCxnSpPr>
            <a:cxnSpLocks/>
          </p:cNvCxnSpPr>
          <p:nvPr/>
        </p:nvCxnSpPr>
        <p:spPr>
          <a:xfrm>
            <a:off x="696494" y="1191397"/>
            <a:ext cx="0" cy="18667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CB95EEF-28BF-FC92-3160-766078173AF2}"/>
              </a:ext>
            </a:extLst>
          </p:cNvPr>
          <p:cNvCxnSpPr>
            <a:cxnSpLocks/>
          </p:cNvCxnSpPr>
          <p:nvPr/>
        </p:nvCxnSpPr>
        <p:spPr>
          <a:xfrm>
            <a:off x="696494" y="4593651"/>
            <a:ext cx="33819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FA3A9737-D91A-3F47-5AC5-2A0E7D1AAA36}"/>
              </a:ext>
            </a:extLst>
          </p:cNvPr>
          <p:cNvSpPr txBox="1"/>
          <p:nvPr/>
        </p:nvSpPr>
        <p:spPr>
          <a:xfrm rot="16200000">
            <a:off x="-687513" y="2936231"/>
            <a:ext cx="19011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80808"/>
                </a:solidFill>
                <a:latin typeface="Livvic" panose="020B0604020202020204" charset="0"/>
              </a:rPr>
              <a:t>Input 20V DC (15V</a:t>
            </a:r>
            <a:r>
              <a:rPr lang="en-US" sz="1600" b="1" dirty="0">
                <a:solidFill>
                  <a:srgbClr val="FF0000"/>
                </a:solidFill>
                <a:latin typeface="Livvic" panose="020B0604020202020204" charset="0"/>
                <a:sym typeface="Wingdings" panose="05000000000000000000" pitchFamily="2" charset="2"/>
              </a:rPr>
              <a:t></a:t>
            </a:r>
            <a:r>
              <a:rPr lang="en-US" sz="1600" b="1" dirty="0">
                <a:solidFill>
                  <a:srgbClr val="080808"/>
                </a:solidFill>
                <a:latin typeface="Livvic" panose="020B0604020202020204" charset="0"/>
                <a:sym typeface="Wingdings" panose="05000000000000000000" pitchFamily="2" charset="2"/>
              </a:rPr>
              <a:t>20V</a:t>
            </a:r>
            <a:r>
              <a:rPr lang="en-US" sz="1600" b="1" dirty="0">
                <a:solidFill>
                  <a:srgbClr val="FF0000"/>
                </a:solidFill>
                <a:latin typeface="Livvic" panose="020B0604020202020204" charset="0"/>
                <a:sym typeface="Wingdings" panose="05000000000000000000" pitchFamily="2" charset="2"/>
              </a:rPr>
              <a:t></a:t>
            </a:r>
            <a:r>
              <a:rPr lang="en-US" sz="1600" b="1" dirty="0">
                <a:solidFill>
                  <a:srgbClr val="080808"/>
                </a:solidFill>
                <a:latin typeface="Livvic" panose="020B0604020202020204" charset="0"/>
                <a:sym typeface="Wingdings" panose="05000000000000000000" pitchFamily="2" charset="2"/>
              </a:rPr>
              <a:t>28V</a:t>
            </a:r>
            <a:r>
              <a:rPr lang="en-US" sz="1600" b="1" dirty="0">
                <a:solidFill>
                  <a:srgbClr val="080808"/>
                </a:solidFill>
                <a:latin typeface="Livvic" panose="020B0604020202020204" charset="0"/>
              </a:rPr>
              <a:t>)</a:t>
            </a:r>
            <a:endParaRPr lang="en-US" sz="1000" dirty="0">
              <a:solidFill>
                <a:srgbClr val="080808"/>
              </a:solidFill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D7B91601-0174-6D51-D23F-7042A7C0C3BE}"/>
              </a:ext>
            </a:extLst>
          </p:cNvPr>
          <p:cNvSpPr/>
          <p:nvPr/>
        </p:nvSpPr>
        <p:spPr>
          <a:xfrm rot="10800000" flipV="1">
            <a:off x="2195926" y="3948977"/>
            <a:ext cx="543910" cy="391765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211F0C-C432-666E-44E3-422B4854BF4A}"/>
              </a:ext>
            </a:extLst>
          </p:cNvPr>
          <p:cNvCxnSpPr>
            <a:cxnSpLocks/>
          </p:cNvCxnSpPr>
          <p:nvPr/>
        </p:nvCxnSpPr>
        <p:spPr>
          <a:xfrm rot="10800000">
            <a:off x="2274411" y="3945124"/>
            <a:ext cx="3504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D482208-27D2-5B93-7452-ADF3ACBF1A98}"/>
              </a:ext>
            </a:extLst>
          </p:cNvPr>
          <p:cNvCxnSpPr>
            <a:cxnSpLocks/>
          </p:cNvCxnSpPr>
          <p:nvPr/>
        </p:nvCxnSpPr>
        <p:spPr>
          <a:xfrm rot="10800000">
            <a:off x="2467881" y="4337655"/>
            <a:ext cx="0" cy="434134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60674D-1D45-5CF3-CD32-AE43486798E4}"/>
              </a:ext>
            </a:extLst>
          </p:cNvPr>
          <p:cNvCxnSpPr>
            <a:cxnSpLocks/>
          </p:cNvCxnSpPr>
          <p:nvPr/>
        </p:nvCxnSpPr>
        <p:spPr>
          <a:xfrm rot="10800000" flipV="1">
            <a:off x="2159428" y="3948977"/>
            <a:ext cx="114984" cy="892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9311408-5002-D7BB-932C-6CD140E0F667}"/>
              </a:ext>
            </a:extLst>
          </p:cNvPr>
          <p:cNvCxnSpPr>
            <a:cxnSpLocks/>
          </p:cNvCxnSpPr>
          <p:nvPr/>
        </p:nvCxnSpPr>
        <p:spPr>
          <a:xfrm rot="10800000" flipV="1">
            <a:off x="2624853" y="3859729"/>
            <a:ext cx="114984" cy="892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C557339-37D6-4DEA-4A5C-C419C5527367}"/>
              </a:ext>
            </a:extLst>
          </p:cNvPr>
          <p:cNvCxnSpPr>
            <a:cxnSpLocks/>
          </p:cNvCxnSpPr>
          <p:nvPr/>
        </p:nvCxnSpPr>
        <p:spPr>
          <a:xfrm>
            <a:off x="2474888" y="3640147"/>
            <a:ext cx="0" cy="3389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139EC7F-ABCE-8D45-8FA4-CB0D39CADBD5}"/>
              </a:ext>
            </a:extLst>
          </p:cNvPr>
          <p:cNvCxnSpPr>
            <a:cxnSpLocks/>
          </p:cNvCxnSpPr>
          <p:nvPr/>
        </p:nvCxnSpPr>
        <p:spPr>
          <a:xfrm>
            <a:off x="2503607" y="1859184"/>
            <a:ext cx="0" cy="6514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5B7DDAA-AF0C-BC75-34E5-FAC0CE294246}"/>
              </a:ext>
            </a:extLst>
          </p:cNvPr>
          <p:cNvGrpSpPr/>
          <p:nvPr/>
        </p:nvGrpSpPr>
        <p:grpSpPr>
          <a:xfrm rot="16200000">
            <a:off x="2733946" y="140045"/>
            <a:ext cx="1098994" cy="2608554"/>
            <a:chOff x="4453759" y="3377936"/>
            <a:chExt cx="1062296" cy="2346093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9F45AF20-CCDD-BE5A-D294-C158D6A25173}"/>
                </a:ext>
              </a:extLst>
            </p:cNvPr>
            <p:cNvSpPr/>
            <p:nvPr/>
          </p:nvSpPr>
          <p:spPr>
            <a:xfrm>
              <a:off x="4580992" y="3377936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833AA42-5DE4-C62D-2E89-0677D41D7AA7}"/>
                </a:ext>
              </a:extLst>
            </p:cNvPr>
            <p:cNvCxnSpPr>
              <a:cxnSpLocks/>
            </p:cNvCxnSpPr>
            <p:nvPr/>
          </p:nvCxnSpPr>
          <p:spPr>
            <a:xfrm>
              <a:off x="4864583" y="3503759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E99D8D1-792B-B486-1FE2-2971FAD85A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64583" y="3421634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9C8A6D3D-65A0-F174-5479-34913923CD3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64583" y="3969142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A15EFD4-27BB-C33F-B0EB-FCE0B9D7F3F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48523" y="4155204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0ED7F50-C80F-46B9-5B6D-41E0616374E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23262" y="4060085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0F9060A5-A633-099C-B08F-49B83936052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494376" y="4957058"/>
              <a:ext cx="1533943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3430062-5669-565F-167D-9AC63EB2BF4A}"/>
                </a:ext>
              </a:extLst>
            </p:cNvPr>
            <p:cNvCxnSpPr>
              <a:cxnSpLocks/>
            </p:cNvCxnSpPr>
            <p:nvPr/>
          </p:nvCxnSpPr>
          <p:spPr>
            <a:xfrm>
              <a:off x="4453759" y="3854342"/>
              <a:ext cx="40008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BF27304-3FF3-50B0-E183-DF108B05D732}"/>
              </a:ext>
            </a:extLst>
          </p:cNvPr>
          <p:cNvCxnSpPr>
            <a:cxnSpLocks/>
          </p:cNvCxnSpPr>
          <p:nvPr/>
        </p:nvCxnSpPr>
        <p:spPr>
          <a:xfrm>
            <a:off x="696494" y="1189068"/>
            <a:ext cx="13297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266FF14F-ABF8-3EA6-DE78-34F459BBF8C6}"/>
              </a:ext>
            </a:extLst>
          </p:cNvPr>
          <p:cNvCxnSpPr>
            <a:cxnSpLocks/>
          </p:cNvCxnSpPr>
          <p:nvPr/>
        </p:nvCxnSpPr>
        <p:spPr>
          <a:xfrm>
            <a:off x="1196396" y="1184101"/>
            <a:ext cx="0" cy="10159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DEAAB53D-B4E4-E210-50A4-CBA18B326FD3}"/>
              </a:ext>
            </a:extLst>
          </p:cNvPr>
          <p:cNvCxnSpPr>
            <a:cxnSpLocks/>
          </p:cNvCxnSpPr>
          <p:nvPr/>
        </p:nvCxnSpPr>
        <p:spPr>
          <a:xfrm>
            <a:off x="2103354" y="2198740"/>
            <a:ext cx="4055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D86EB6F8-FD9A-EAEA-DE38-2CE63EB0CF53}"/>
              </a:ext>
            </a:extLst>
          </p:cNvPr>
          <p:cNvCxnSpPr>
            <a:cxnSpLocks/>
          </p:cNvCxnSpPr>
          <p:nvPr/>
        </p:nvCxnSpPr>
        <p:spPr>
          <a:xfrm>
            <a:off x="4092515" y="1158331"/>
            <a:ext cx="0" cy="5458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F0A5775-198C-2300-5363-10F39351637A}"/>
              </a:ext>
            </a:extLst>
          </p:cNvPr>
          <p:cNvGrpSpPr/>
          <p:nvPr/>
        </p:nvGrpSpPr>
        <p:grpSpPr>
          <a:xfrm rot="16200000" flipH="1">
            <a:off x="3549376" y="3783878"/>
            <a:ext cx="1030293" cy="289652"/>
            <a:chOff x="4676775" y="1682364"/>
            <a:chExt cx="1619250" cy="693028"/>
          </a:xfrm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DA333E4-4EAB-4B96-4581-CEAD49E4E7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DAE749C2-07CE-0074-ED8D-1FCC309CC10F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24E53F3D-AE58-B192-E63D-10B5D77304F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E64E94CF-9991-770C-F9B3-6C6DA25A47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DA8F29E3-4FDE-661D-A4F8-E558EF0F6F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F9AB8D1-78F4-1033-145F-58663E8609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81959642-5D1F-3A6E-DD47-F0AB671D9BE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51B994B0-1D65-A210-671E-69A7CB0C9E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F91D204A-3A59-CB96-E379-9602E2E20EC1}"/>
              </a:ext>
            </a:extLst>
          </p:cNvPr>
          <p:cNvCxnSpPr>
            <a:cxnSpLocks/>
          </p:cNvCxnSpPr>
          <p:nvPr/>
        </p:nvCxnSpPr>
        <p:spPr>
          <a:xfrm>
            <a:off x="4092515" y="4251096"/>
            <a:ext cx="0" cy="3425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B519DE4F-6769-BCFD-99C7-BCAA77C03684}"/>
              </a:ext>
            </a:extLst>
          </p:cNvPr>
          <p:cNvCxnSpPr>
            <a:cxnSpLocks/>
          </p:cNvCxnSpPr>
          <p:nvPr/>
        </p:nvCxnSpPr>
        <p:spPr>
          <a:xfrm>
            <a:off x="4092515" y="2991979"/>
            <a:ext cx="0" cy="5458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DF67E622-82AB-0F69-80BD-11A27CC1A7EB}"/>
              </a:ext>
            </a:extLst>
          </p:cNvPr>
          <p:cNvCxnSpPr>
            <a:cxnSpLocks/>
          </p:cNvCxnSpPr>
          <p:nvPr/>
        </p:nvCxnSpPr>
        <p:spPr>
          <a:xfrm>
            <a:off x="2882173" y="2942380"/>
            <a:ext cx="1210343" cy="19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D0C9F651-637C-B480-235B-715E12D33343}"/>
                  </a:ext>
                </a:extLst>
              </p:cNvPr>
              <p:cNvSpPr txBox="1"/>
              <p:nvPr/>
            </p:nvSpPr>
            <p:spPr>
              <a:xfrm>
                <a:off x="3714757" y="761757"/>
                <a:ext cx="14520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=11.2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0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D0C9F651-637C-B480-235B-715E12D33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757" y="761757"/>
                <a:ext cx="1452001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BE817C29-CB43-8AC1-5871-FAC5DAE5284C}"/>
              </a:ext>
            </a:extLst>
          </p:cNvPr>
          <p:cNvGrpSpPr/>
          <p:nvPr/>
        </p:nvGrpSpPr>
        <p:grpSpPr>
          <a:xfrm rot="16200000" flipH="1">
            <a:off x="651246" y="2564967"/>
            <a:ext cx="1030293" cy="289652"/>
            <a:chOff x="4676775" y="1682364"/>
            <a:chExt cx="1619250" cy="693028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4FDF4908-C177-DD1A-8B62-948E2D9CCA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0DBCA826-6099-1A20-CBBF-EA47F268B114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F087B23D-A237-FABF-A5A9-59509F48F3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87AC69EC-193B-2DF5-7D19-EF1697FD10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1931463F-E7E7-B65B-D889-21F4AF046C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2BE28983-23F8-1669-7405-133F0E0049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CFC27BB9-1FDA-79BA-FF58-715453657C7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E480F291-4B09-A782-67C8-4EA9ACEEA0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AAC2D1E5-E3D2-B999-8AB5-EBA33201B3E0}"/>
              </a:ext>
            </a:extLst>
          </p:cNvPr>
          <p:cNvCxnSpPr>
            <a:cxnSpLocks/>
          </p:cNvCxnSpPr>
          <p:nvPr/>
        </p:nvCxnSpPr>
        <p:spPr>
          <a:xfrm>
            <a:off x="1194785" y="3602688"/>
            <a:ext cx="12730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A7597BCC-CA0A-6BE7-75D1-D98A50584448}"/>
              </a:ext>
            </a:extLst>
          </p:cNvPr>
          <p:cNvCxnSpPr>
            <a:cxnSpLocks/>
          </p:cNvCxnSpPr>
          <p:nvPr/>
        </p:nvCxnSpPr>
        <p:spPr>
          <a:xfrm>
            <a:off x="1194385" y="3159756"/>
            <a:ext cx="0" cy="4429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EA77138-B957-9DF7-DCC0-713DB13A3B49}"/>
              </a:ext>
            </a:extLst>
          </p:cNvPr>
          <p:cNvCxnSpPr>
            <a:cxnSpLocks/>
          </p:cNvCxnSpPr>
          <p:nvPr/>
        </p:nvCxnSpPr>
        <p:spPr>
          <a:xfrm>
            <a:off x="552510" y="3183695"/>
            <a:ext cx="290928" cy="19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CEEB9E72-5063-8867-B0F7-4CBDED22A6A3}"/>
              </a:ext>
            </a:extLst>
          </p:cNvPr>
          <p:cNvSpPr txBox="1"/>
          <p:nvPr/>
        </p:nvSpPr>
        <p:spPr>
          <a:xfrm>
            <a:off x="804814" y="880978"/>
            <a:ext cx="7959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Livvic" panose="020B0604020202020204" charset="0"/>
              </a:rPr>
              <a:t>P=</a:t>
            </a:r>
            <a:r>
              <a:rPr lang="en-US" sz="1600" dirty="0">
                <a:solidFill>
                  <a:srgbClr val="0000FF"/>
                </a:solidFill>
                <a:highlight>
                  <a:srgbClr val="FFFF00"/>
                </a:highlight>
                <a:latin typeface="Livvic" panose="020B0604020202020204" charset="0"/>
              </a:rPr>
              <a:t>20V</a:t>
            </a:r>
            <a:endParaRPr lang="en-US" sz="1000" dirty="0">
              <a:highlight>
                <a:srgbClr val="FFFF00"/>
              </a:highlight>
            </a:endParaRP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646CCDAF-9883-35C0-7E42-B8ABE789C4AE}"/>
              </a:ext>
            </a:extLst>
          </p:cNvPr>
          <p:cNvCxnSpPr>
            <a:cxnSpLocks/>
          </p:cNvCxnSpPr>
          <p:nvPr/>
        </p:nvCxnSpPr>
        <p:spPr>
          <a:xfrm>
            <a:off x="4092515" y="4251096"/>
            <a:ext cx="0" cy="3425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85BCA255-4A31-387C-1D7D-A21EC9DB5FAF}"/>
              </a:ext>
            </a:extLst>
          </p:cNvPr>
          <p:cNvCxnSpPr>
            <a:cxnSpLocks/>
          </p:cNvCxnSpPr>
          <p:nvPr/>
        </p:nvCxnSpPr>
        <p:spPr>
          <a:xfrm>
            <a:off x="1194785" y="3602688"/>
            <a:ext cx="12730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8AC924BA-D338-D3FA-826C-D4F20418CF0C}"/>
              </a:ext>
            </a:extLst>
          </p:cNvPr>
          <p:cNvCxnSpPr>
            <a:cxnSpLocks/>
          </p:cNvCxnSpPr>
          <p:nvPr/>
        </p:nvCxnSpPr>
        <p:spPr>
          <a:xfrm>
            <a:off x="1194385" y="3159756"/>
            <a:ext cx="0" cy="4429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>
            <a:extLst>
              <a:ext uri="{FF2B5EF4-FFF2-40B4-BE49-F238E27FC236}">
                <a16:creationId xmlns:a16="http://schemas.microsoft.com/office/drawing/2014/main" id="{42516595-D982-2E32-9FCA-86052B1626BA}"/>
              </a:ext>
            </a:extLst>
          </p:cNvPr>
          <p:cNvSpPr txBox="1"/>
          <p:nvPr/>
        </p:nvSpPr>
        <p:spPr>
          <a:xfrm>
            <a:off x="1219970" y="3159015"/>
            <a:ext cx="1306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This is biasing the Zener</a:t>
            </a:r>
            <a:endParaRPr lang="en-US" sz="800" dirty="0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D50F28F7-F4CD-F3BF-D55F-4A30D5E5A8D6}"/>
              </a:ext>
            </a:extLst>
          </p:cNvPr>
          <p:cNvSpPr txBox="1"/>
          <p:nvPr/>
        </p:nvSpPr>
        <p:spPr>
          <a:xfrm>
            <a:off x="2678833" y="4007110"/>
            <a:ext cx="7754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5V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23E01B4D-931E-6E44-D37E-BC38B686654A}"/>
                  </a:ext>
                </a:extLst>
              </p:cNvPr>
              <p:cNvSpPr txBox="1"/>
              <p:nvPr/>
            </p:nvSpPr>
            <p:spPr>
              <a:xfrm>
                <a:off x="637108" y="2435052"/>
                <a:ext cx="3810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23E01B4D-931E-6E44-D37E-BC38B6866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08" y="2435052"/>
                <a:ext cx="381054" cy="400110"/>
              </a:xfrm>
              <a:prstGeom prst="rect">
                <a:avLst/>
              </a:prstGeom>
              <a:blipFill>
                <a:blip r:embed="rId5"/>
                <a:stretch>
                  <a:fillRect r="-11290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2A2D95F6-DD0E-F08B-7CED-11CB6F9CBABE}"/>
                  </a:ext>
                </a:extLst>
              </p:cNvPr>
              <p:cNvSpPr txBox="1"/>
              <p:nvPr/>
            </p:nvSpPr>
            <p:spPr>
              <a:xfrm>
                <a:off x="4128834" y="1831481"/>
                <a:ext cx="3810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2A2D95F6-DD0E-F08B-7CED-11CB6F9CB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834" y="1831481"/>
                <a:ext cx="381054" cy="400110"/>
              </a:xfrm>
              <a:prstGeom prst="rect">
                <a:avLst/>
              </a:prstGeom>
              <a:blipFill>
                <a:blip r:embed="rId6"/>
                <a:stretch>
                  <a:fillRect r="-7937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205FBB30-FA46-7400-89BF-A42F36BB83F9}"/>
                  </a:ext>
                </a:extLst>
              </p:cNvPr>
              <p:cNvSpPr txBox="1"/>
              <p:nvPr/>
            </p:nvSpPr>
            <p:spPr>
              <a:xfrm>
                <a:off x="4201110" y="3688618"/>
                <a:ext cx="3810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205FBB30-FA46-7400-89BF-A42F36BB8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110" y="3688618"/>
                <a:ext cx="381054" cy="400110"/>
              </a:xfrm>
              <a:prstGeom prst="rect">
                <a:avLst/>
              </a:prstGeom>
              <a:blipFill>
                <a:blip r:embed="rId7"/>
                <a:stretch>
                  <a:fillRect r="-11111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69352E6E-2C57-7603-E445-BA2273AAEDF0}"/>
              </a:ext>
            </a:extLst>
          </p:cNvPr>
          <p:cNvCxnSpPr>
            <a:cxnSpLocks/>
          </p:cNvCxnSpPr>
          <p:nvPr/>
        </p:nvCxnSpPr>
        <p:spPr>
          <a:xfrm>
            <a:off x="2882173" y="2942380"/>
            <a:ext cx="1210343" cy="19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>
            <a:extLst>
              <a:ext uri="{FF2B5EF4-FFF2-40B4-BE49-F238E27FC236}">
                <a16:creationId xmlns:a16="http://schemas.microsoft.com/office/drawing/2014/main" id="{C1219481-4824-0A84-4224-623D0F47C6B6}"/>
              </a:ext>
            </a:extLst>
          </p:cNvPr>
          <p:cNvSpPr txBox="1"/>
          <p:nvPr/>
        </p:nvSpPr>
        <p:spPr>
          <a:xfrm>
            <a:off x="3771746" y="2629470"/>
            <a:ext cx="3376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Livvic" panose="020B0604020202020204" charset="0"/>
              </a:rPr>
              <a:t>Q</a:t>
            </a:r>
            <a:endParaRPr lang="en-US" sz="1000" dirty="0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0772B77F-99DE-347C-9294-1D3A2F09D104}"/>
              </a:ext>
            </a:extLst>
          </p:cNvPr>
          <p:cNvSpPr txBox="1"/>
          <p:nvPr/>
        </p:nvSpPr>
        <p:spPr>
          <a:xfrm>
            <a:off x="2298855" y="2751654"/>
            <a:ext cx="4496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Livvic" panose="020B0604020202020204" charset="0"/>
              </a:rPr>
              <a:t>T1</a:t>
            </a:r>
            <a:endParaRPr lang="en-US" sz="1000" dirty="0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36F8CB48-A64B-96EC-370A-7B72239F8982}"/>
              </a:ext>
            </a:extLst>
          </p:cNvPr>
          <p:cNvSpPr txBox="1"/>
          <p:nvPr/>
        </p:nvSpPr>
        <p:spPr>
          <a:xfrm>
            <a:off x="2279995" y="1020689"/>
            <a:ext cx="4496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Livvic" panose="020B0604020202020204" charset="0"/>
              </a:rPr>
              <a:t>T2</a:t>
            </a:r>
            <a:endParaRPr lang="en-US" sz="1000" dirty="0"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6882FD7-A204-0BBA-B03A-B2099EE774F7}"/>
              </a:ext>
            </a:extLst>
          </p:cNvPr>
          <p:cNvSpPr txBox="1"/>
          <p:nvPr/>
        </p:nvSpPr>
        <p:spPr>
          <a:xfrm>
            <a:off x="2474888" y="3380508"/>
            <a:ext cx="3995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Livvic" panose="020B0604020202020204" charset="0"/>
              </a:rPr>
              <a:t>E1</a:t>
            </a:r>
            <a:endParaRPr lang="en-US" sz="900" dirty="0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6C79B4DC-6094-39BF-19E3-970291FBF461}"/>
              </a:ext>
            </a:extLst>
          </p:cNvPr>
          <p:cNvSpPr txBox="1"/>
          <p:nvPr/>
        </p:nvSpPr>
        <p:spPr>
          <a:xfrm>
            <a:off x="3102137" y="2886519"/>
            <a:ext cx="3995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Livvic" panose="020B0604020202020204" charset="0"/>
              </a:rPr>
              <a:t>B1</a:t>
            </a:r>
            <a:endParaRPr lang="en-US" sz="900" dirty="0"/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3D818EA8-35D7-557B-B300-0C2BEECC242D}"/>
              </a:ext>
            </a:extLst>
          </p:cNvPr>
          <p:cNvSpPr txBox="1"/>
          <p:nvPr/>
        </p:nvSpPr>
        <p:spPr>
          <a:xfrm>
            <a:off x="2449631" y="2112785"/>
            <a:ext cx="4724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Livvic" panose="020B0604020202020204" charset="0"/>
              </a:rPr>
              <a:t>C1</a:t>
            </a:r>
            <a:endParaRPr lang="en-US" sz="900" dirty="0"/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58FC9E64-F8B7-2A99-40FC-013A4274D9CB}"/>
              </a:ext>
            </a:extLst>
          </p:cNvPr>
          <p:cNvSpPr txBox="1"/>
          <p:nvPr/>
        </p:nvSpPr>
        <p:spPr>
          <a:xfrm>
            <a:off x="2474888" y="1840611"/>
            <a:ext cx="3995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Livvic" panose="020B0604020202020204" charset="0"/>
              </a:rPr>
              <a:t>B2</a:t>
            </a:r>
            <a:endParaRPr lang="en-US" sz="900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6C54C93A-EB53-3840-43B6-AC41229DC224}"/>
              </a:ext>
            </a:extLst>
          </p:cNvPr>
          <p:cNvSpPr txBox="1"/>
          <p:nvPr/>
        </p:nvSpPr>
        <p:spPr>
          <a:xfrm>
            <a:off x="2879490" y="832755"/>
            <a:ext cx="3995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Livvic" panose="020B0604020202020204" charset="0"/>
              </a:rPr>
              <a:t>E2</a:t>
            </a:r>
            <a:endParaRPr lang="en-US" sz="900" dirty="0"/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5A1AF9E5-3C9C-2DE2-FA86-464DC162B92D}"/>
              </a:ext>
            </a:extLst>
          </p:cNvPr>
          <p:cNvSpPr txBox="1"/>
          <p:nvPr/>
        </p:nvSpPr>
        <p:spPr>
          <a:xfrm>
            <a:off x="1687146" y="910913"/>
            <a:ext cx="5259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Livvic" panose="020B0604020202020204" charset="0"/>
              </a:rPr>
              <a:t>C2</a:t>
            </a:r>
            <a:endParaRPr lang="en-US" sz="9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A25D4F-D22D-3E06-7AF3-BA60A72FC441}"/>
              </a:ext>
            </a:extLst>
          </p:cNvPr>
          <p:cNvSpPr txBox="1"/>
          <p:nvPr/>
        </p:nvSpPr>
        <p:spPr>
          <a:xfrm>
            <a:off x="3120570" y="2678363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5.6V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AAB72A-9117-5CDD-7B2A-96EA14D061AF}"/>
              </a:ext>
            </a:extLst>
          </p:cNvPr>
          <p:cNvSpPr txBox="1"/>
          <p:nvPr/>
        </p:nvSpPr>
        <p:spPr>
          <a:xfrm>
            <a:off x="2429698" y="3579215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5V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AFF381-599F-C400-C3F4-06F83E98D0DF}"/>
              </a:ext>
            </a:extLst>
          </p:cNvPr>
          <p:cNvSpPr txBox="1"/>
          <p:nvPr/>
        </p:nvSpPr>
        <p:spPr>
          <a:xfrm>
            <a:off x="925753" y="1978956"/>
            <a:ext cx="3376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Livvic" panose="020B0604020202020204" charset="0"/>
              </a:rPr>
              <a:t>S</a:t>
            </a:r>
            <a:endParaRPr lang="en-US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A57ACC6-3D4A-DB16-EFF1-F3B8A339703B}"/>
                  </a:ext>
                </a:extLst>
              </p:cNvPr>
              <p:cNvSpPr txBox="1"/>
              <p:nvPr/>
            </p:nvSpPr>
            <p:spPr>
              <a:xfrm>
                <a:off x="1192217" y="1766970"/>
                <a:ext cx="13507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rgbClr val="0000FF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4.7</m:t>
                    </m:r>
                  </m:oMath>
                </a14:m>
                <a:r>
                  <a:rPr lang="en-US" sz="1800" dirty="0">
                    <a:solidFill>
                      <a:srgbClr val="0000FF"/>
                    </a:solidFill>
                    <a:highlight>
                      <a:srgbClr val="FFFF00"/>
                    </a:highlight>
                  </a:rPr>
                  <a:t>k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A57ACC6-3D4A-DB16-EFF1-F3B8A3397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217" y="1766970"/>
                <a:ext cx="1350753" cy="369332"/>
              </a:xfrm>
              <a:prstGeom prst="rect">
                <a:avLst/>
              </a:prstGeom>
              <a:blipFill>
                <a:blip r:embed="rId8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935B9DEF-3A66-C254-D264-F66AFE02F28F}"/>
              </a:ext>
            </a:extLst>
          </p:cNvPr>
          <p:cNvSpPr txBox="1"/>
          <p:nvPr/>
        </p:nvSpPr>
        <p:spPr>
          <a:xfrm>
            <a:off x="5133645" y="324372"/>
            <a:ext cx="33445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B2 point is less than 5.6 V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F426077-BE4C-A5EC-6EFE-FA7228523AE1}"/>
                  </a:ext>
                </a:extLst>
              </p:cNvPr>
              <p:cNvSpPr txBox="1"/>
              <p:nvPr/>
            </p:nvSpPr>
            <p:spPr>
              <a:xfrm>
                <a:off x="5066794" y="1398754"/>
                <a:ext cx="407720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kumimoji="0" lang="en-US" sz="20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Livvic" panose="020B0604020202020204" charset="0"/>
                    <a:cs typeface="Arial"/>
                    <a:sym typeface="Arial"/>
                  </a:rPr>
                  <a:t>The current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𝑅</m:t>
                        </m:r>
                      </m:e>
                      <m:sub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Livvic" panose="020B0604020202020204" charset="0"/>
                  </a:rPr>
                  <a:t> will be less</a:t>
                </a:r>
                <a:endParaRPr lang="en-US" sz="1100" dirty="0">
                  <a:solidFill>
                    <a:srgbClr val="0000FF"/>
                  </a:solidFill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F426077-BE4C-A5EC-6EFE-FA7228523A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794" y="1398754"/>
                <a:ext cx="4077206" cy="400110"/>
              </a:xfrm>
              <a:prstGeom prst="rect">
                <a:avLst/>
              </a:prstGeom>
              <a:blipFill>
                <a:blip r:embed="rId9"/>
                <a:stretch>
                  <a:fillRect l="-1495" t="-7576" r="-119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6BB04996-EF01-EF9A-B7C5-E61AF3F1EE46}"/>
              </a:ext>
            </a:extLst>
          </p:cNvPr>
          <p:cNvSpPr txBox="1"/>
          <p:nvPr/>
        </p:nvSpPr>
        <p:spPr>
          <a:xfrm>
            <a:off x="5077644" y="783991"/>
            <a:ext cx="40772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The T</a:t>
            </a:r>
            <a:r>
              <a:rPr lang="en-US" sz="2000" dirty="0">
                <a:solidFill>
                  <a:srgbClr val="0000FF"/>
                </a:solidFill>
                <a:latin typeface="Livvic" panose="020B0604020202020204" charset="0"/>
              </a:rPr>
              <a:t>1 will conduct less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22688E4-0273-61EC-1986-6812E5CFD06B}"/>
                  </a:ext>
                </a:extLst>
              </p:cNvPr>
              <p:cNvSpPr txBox="1"/>
              <p:nvPr/>
            </p:nvSpPr>
            <p:spPr>
              <a:xfrm>
                <a:off x="5077644" y="1920750"/>
                <a:ext cx="407720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kumimoji="0" lang="en-US" sz="20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Livvic" panose="020B0604020202020204" charset="0"/>
                    <a:cs typeface="Arial"/>
                    <a:sym typeface="Arial"/>
                  </a:rPr>
                  <a:t>Voltage drop across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𝑅</m:t>
                        </m:r>
                      </m:e>
                      <m:sub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Livvic" panose="020B0604020202020204" charset="0"/>
                  </a:rPr>
                  <a:t> reduce</a:t>
                </a:r>
                <a:endParaRPr lang="en-US" sz="1100" dirty="0">
                  <a:solidFill>
                    <a:srgbClr val="0000FF"/>
                  </a:solidFill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22688E4-0273-61EC-1986-6812E5CFD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7644" y="1920750"/>
                <a:ext cx="4077206" cy="400110"/>
              </a:xfrm>
              <a:prstGeom prst="rect">
                <a:avLst/>
              </a:prstGeom>
              <a:blipFill>
                <a:blip r:embed="rId10"/>
                <a:stretch>
                  <a:fillRect l="-1644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C8088523-CC88-4A9A-E51F-F7CFCAED911C}"/>
              </a:ext>
            </a:extLst>
          </p:cNvPr>
          <p:cNvSpPr txBox="1"/>
          <p:nvPr/>
        </p:nvSpPr>
        <p:spPr>
          <a:xfrm>
            <a:off x="5077644" y="2499992"/>
            <a:ext cx="40772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The voltage at C1 will increase</a:t>
            </a:r>
            <a:endParaRPr lang="en-US" sz="1100" dirty="0">
              <a:solidFill>
                <a:srgbClr val="0000FF"/>
              </a:solidFill>
              <a:highlight>
                <a:srgbClr val="FFFF00"/>
              </a:highlight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E0D1D8A-4933-F1C7-BC92-856004723E07}"/>
              </a:ext>
            </a:extLst>
          </p:cNvPr>
          <p:cNvSpPr txBox="1"/>
          <p:nvPr/>
        </p:nvSpPr>
        <p:spPr>
          <a:xfrm>
            <a:off x="5077644" y="3110520"/>
            <a:ext cx="40772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The voltage at E2 will increase</a:t>
            </a:r>
            <a:endParaRPr lang="en-US" sz="1100" dirty="0">
              <a:solidFill>
                <a:srgbClr val="0000FF"/>
              </a:solidFill>
              <a:highlight>
                <a:srgbClr val="FFFF00"/>
              </a:highlight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6B79108-BC3A-DD82-8B30-05FA84F91494}"/>
              </a:ext>
            </a:extLst>
          </p:cNvPr>
          <p:cNvSpPr txBox="1"/>
          <p:nvPr/>
        </p:nvSpPr>
        <p:spPr>
          <a:xfrm>
            <a:off x="5097621" y="3728085"/>
            <a:ext cx="40772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The voltage at Q will increase</a:t>
            </a:r>
            <a:endParaRPr lang="en-US" sz="1100" dirty="0">
              <a:solidFill>
                <a:srgbClr val="0000FF"/>
              </a:solidFill>
              <a:highlight>
                <a:srgbClr val="FFFF00"/>
              </a:highlight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3A20E92-9C85-F513-DD89-F5D5E722FCD0}"/>
              </a:ext>
            </a:extLst>
          </p:cNvPr>
          <p:cNvSpPr txBox="1"/>
          <p:nvPr/>
        </p:nvSpPr>
        <p:spPr>
          <a:xfrm>
            <a:off x="5097621" y="4266335"/>
            <a:ext cx="40772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The T</a:t>
            </a:r>
            <a:r>
              <a:rPr lang="en-US" sz="2000" dirty="0">
                <a:solidFill>
                  <a:srgbClr val="0000FF"/>
                </a:solidFill>
                <a:latin typeface="Livvic" panose="020B0604020202020204" charset="0"/>
              </a:rPr>
              <a:t>1 will conduct high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1503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12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659637-FD07-9668-CDA9-64B1AA00A4D8}"/>
              </a:ext>
            </a:extLst>
          </p:cNvPr>
          <p:cNvSpPr txBox="1"/>
          <p:nvPr/>
        </p:nvSpPr>
        <p:spPr>
          <a:xfrm>
            <a:off x="714302" y="-14988"/>
            <a:ext cx="2831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Livvic" panose="020B0604020202020204" charset="0"/>
              </a:rPr>
              <a:t>Voltage regulator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5E0A35-51FB-AAA7-9C0D-E6F3061D0C58}"/>
              </a:ext>
            </a:extLst>
          </p:cNvPr>
          <p:cNvGrpSpPr/>
          <p:nvPr/>
        </p:nvGrpSpPr>
        <p:grpSpPr>
          <a:xfrm rot="16200000" flipH="1">
            <a:off x="3549376" y="1950230"/>
            <a:ext cx="1030293" cy="289652"/>
            <a:chOff x="4676775" y="1682364"/>
            <a:chExt cx="1619250" cy="69302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3ED5F9E-6C9D-FC8F-061F-F4C9CD7DC0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EED54E4-E9B5-8CE2-98C0-94952541A41E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928160E-033C-284A-4805-D1E7D72146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A24E767-293B-521C-B578-50BA1FF0F4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252CB9E-7C32-2DAE-3157-EDCDD8DB7E1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3E25916-ADFC-880F-2552-CE757345FD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FF8B004-6342-035A-12A1-184F88C9FDC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D9623A1-6F17-8E48-F3DC-7A822A41BD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B32AD97-B2E5-FF76-8C8A-B1E8C2937D4D}"/>
              </a:ext>
            </a:extLst>
          </p:cNvPr>
          <p:cNvCxnSpPr>
            <a:cxnSpLocks/>
          </p:cNvCxnSpPr>
          <p:nvPr/>
        </p:nvCxnSpPr>
        <p:spPr>
          <a:xfrm>
            <a:off x="4092515" y="2417448"/>
            <a:ext cx="0" cy="6514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75D76C9-9968-62CC-3EDC-3B4BFFC979A0}"/>
              </a:ext>
            </a:extLst>
          </p:cNvPr>
          <p:cNvGrpSpPr/>
          <p:nvPr/>
        </p:nvGrpSpPr>
        <p:grpSpPr>
          <a:xfrm flipH="1">
            <a:off x="2227913" y="2466931"/>
            <a:ext cx="1033704" cy="1463596"/>
            <a:chOff x="4453759" y="3377936"/>
            <a:chExt cx="1062296" cy="1463596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5D1C01C-8082-DE30-DB45-3246D64A9A1B}"/>
                </a:ext>
              </a:extLst>
            </p:cNvPr>
            <p:cNvSpPr/>
            <p:nvPr/>
          </p:nvSpPr>
          <p:spPr>
            <a:xfrm>
              <a:off x="4580992" y="3377936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CD266DB-FC2B-A153-FEB7-2A3D6AC1D7FF}"/>
                </a:ext>
              </a:extLst>
            </p:cNvPr>
            <p:cNvCxnSpPr>
              <a:cxnSpLocks/>
            </p:cNvCxnSpPr>
            <p:nvPr/>
          </p:nvCxnSpPr>
          <p:spPr>
            <a:xfrm>
              <a:off x="4864583" y="3503759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FAB907A-FA2E-4362-CF16-5E31F772FB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64583" y="3421634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39ED567C-89D6-A055-D2C9-C902174D859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64583" y="3969142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8E1B0A9-34D4-4C6F-AF8D-C172C5E4291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48523" y="4155204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457BC36-9877-30FD-E2C2-4227CE9E7C6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23262" y="4060085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8482F78-3784-58D9-15F3-BB4AC06F9239}"/>
                </a:ext>
              </a:extLst>
            </p:cNvPr>
            <p:cNvCxnSpPr>
              <a:cxnSpLocks/>
            </p:cNvCxnSpPr>
            <p:nvPr/>
          </p:nvCxnSpPr>
          <p:spPr>
            <a:xfrm>
              <a:off x="5261348" y="4190087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D439C49-36AA-9C58-DFAE-98DFB4AA6E0D}"/>
                </a:ext>
              </a:extLst>
            </p:cNvPr>
            <p:cNvCxnSpPr>
              <a:cxnSpLocks/>
            </p:cNvCxnSpPr>
            <p:nvPr/>
          </p:nvCxnSpPr>
          <p:spPr>
            <a:xfrm>
              <a:off x="4453759" y="3854342"/>
              <a:ext cx="40008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C08653B-8070-380C-9376-FFA1147804B3}"/>
              </a:ext>
            </a:extLst>
          </p:cNvPr>
          <p:cNvGrpSpPr/>
          <p:nvPr/>
        </p:nvGrpSpPr>
        <p:grpSpPr>
          <a:xfrm>
            <a:off x="1180557" y="2047824"/>
            <a:ext cx="932553" cy="254543"/>
            <a:chOff x="4676775" y="1682364"/>
            <a:chExt cx="1619250" cy="693028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1B2795E-27D6-5E7D-DF12-BE9DDA9889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071FD03-8615-5639-C254-4857796145AD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43F4F107-E2BB-C73F-B07C-6ABBE5510CA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A3237F2-0D4D-EB00-D1D3-68894F8610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55B075C-A5C6-37A4-B303-A42928C3E0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EA19783-049E-87E9-8E80-3D9EF56CAB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F07F175-3B97-BFC9-2E48-7983909847D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23BCAF0-8342-69C3-4B09-CE210AB428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2304119-FFE7-7A0D-081B-F778CF02F523}"/>
              </a:ext>
            </a:extLst>
          </p:cNvPr>
          <p:cNvCxnSpPr>
            <a:cxnSpLocks/>
          </p:cNvCxnSpPr>
          <p:nvPr/>
        </p:nvCxnSpPr>
        <p:spPr>
          <a:xfrm>
            <a:off x="2081646" y="4771790"/>
            <a:ext cx="7469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052D375-9EF1-9A6F-7948-C73777E7830E}"/>
              </a:ext>
            </a:extLst>
          </p:cNvPr>
          <p:cNvCxnSpPr>
            <a:cxnSpLocks/>
          </p:cNvCxnSpPr>
          <p:nvPr/>
        </p:nvCxnSpPr>
        <p:spPr>
          <a:xfrm>
            <a:off x="2257695" y="4884775"/>
            <a:ext cx="421138" cy="39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6087E59-C852-C014-B022-09A4C9B9FD4A}"/>
              </a:ext>
            </a:extLst>
          </p:cNvPr>
          <p:cNvCxnSpPr>
            <a:cxnSpLocks/>
          </p:cNvCxnSpPr>
          <p:nvPr/>
        </p:nvCxnSpPr>
        <p:spPr>
          <a:xfrm>
            <a:off x="2394329" y="4981994"/>
            <a:ext cx="2135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3B289CA-4DC0-4377-A4C6-0804DAB7DC98}"/>
              </a:ext>
            </a:extLst>
          </p:cNvPr>
          <p:cNvCxnSpPr>
            <a:cxnSpLocks/>
          </p:cNvCxnSpPr>
          <p:nvPr/>
        </p:nvCxnSpPr>
        <p:spPr>
          <a:xfrm>
            <a:off x="462238" y="3072925"/>
            <a:ext cx="4714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D280480-46F3-0712-72A4-239C286A1B41}"/>
              </a:ext>
            </a:extLst>
          </p:cNvPr>
          <p:cNvCxnSpPr>
            <a:cxnSpLocks/>
          </p:cNvCxnSpPr>
          <p:nvPr/>
        </p:nvCxnSpPr>
        <p:spPr>
          <a:xfrm>
            <a:off x="552510" y="3183695"/>
            <a:ext cx="290928" cy="19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5B671CC-2532-AEDB-6521-7E8A9546C8F3}"/>
              </a:ext>
            </a:extLst>
          </p:cNvPr>
          <p:cNvCxnSpPr>
            <a:cxnSpLocks/>
          </p:cNvCxnSpPr>
          <p:nvPr/>
        </p:nvCxnSpPr>
        <p:spPr>
          <a:xfrm>
            <a:off x="708103" y="3183695"/>
            <a:ext cx="0" cy="14099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988BB92-E408-4089-6A8A-64739B67AB08}"/>
              </a:ext>
            </a:extLst>
          </p:cNvPr>
          <p:cNvCxnSpPr>
            <a:cxnSpLocks/>
          </p:cNvCxnSpPr>
          <p:nvPr/>
        </p:nvCxnSpPr>
        <p:spPr>
          <a:xfrm>
            <a:off x="696494" y="1191397"/>
            <a:ext cx="0" cy="18667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CB95EEF-28BF-FC92-3160-766078173AF2}"/>
              </a:ext>
            </a:extLst>
          </p:cNvPr>
          <p:cNvCxnSpPr>
            <a:cxnSpLocks/>
          </p:cNvCxnSpPr>
          <p:nvPr/>
        </p:nvCxnSpPr>
        <p:spPr>
          <a:xfrm>
            <a:off x="696494" y="4593651"/>
            <a:ext cx="33819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FA3A9737-D91A-3F47-5AC5-2A0E7D1AAA36}"/>
              </a:ext>
            </a:extLst>
          </p:cNvPr>
          <p:cNvSpPr txBox="1"/>
          <p:nvPr/>
        </p:nvSpPr>
        <p:spPr>
          <a:xfrm rot="16200000">
            <a:off x="-655393" y="2875166"/>
            <a:ext cx="19011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80808"/>
                </a:solidFill>
                <a:latin typeface="Livvic" panose="020B0604020202020204" charset="0"/>
              </a:rPr>
              <a:t>Input 20V DC (15V</a:t>
            </a:r>
            <a:r>
              <a:rPr lang="en-US" sz="1600" b="1" dirty="0">
                <a:solidFill>
                  <a:srgbClr val="FF0000"/>
                </a:solidFill>
                <a:latin typeface="Livvic" panose="020B0604020202020204" charset="0"/>
                <a:sym typeface="Wingdings" panose="05000000000000000000" pitchFamily="2" charset="2"/>
              </a:rPr>
              <a:t></a:t>
            </a:r>
            <a:r>
              <a:rPr lang="en-US" sz="1600" b="1" dirty="0">
                <a:solidFill>
                  <a:srgbClr val="080808"/>
                </a:solidFill>
                <a:latin typeface="Livvic" panose="020B0604020202020204" charset="0"/>
                <a:sym typeface="Wingdings" panose="05000000000000000000" pitchFamily="2" charset="2"/>
              </a:rPr>
              <a:t>20V</a:t>
            </a:r>
            <a:r>
              <a:rPr lang="en-US" sz="1600" b="1" dirty="0">
                <a:solidFill>
                  <a:srgbClr val="FF0000"/>
                </a:solidFill>
                <a:latin typeface="Livvic" panose="020B0604020202020204" charset="0"/>
                <a:sym typeface="Wingdings" panose="05000000000000000000" pitchFamily="2" charset="2"/>
              </a:rPr>
              <a:t></a:t>
            </a:r>
            <a:r>
              <a:rPr lang="en-US" sz="1600" b="1" dirty="0">
                <a:solidFill>
                  <a:srgbClr val="080808"/>
                </a:solidFill>
                <a:latin typeface="Livvic" panose="020B0604020202020204" charset="0"/>
                <a:sym typeface="Wingdings" panose="05000000000000000000" pitchFamily="2" charset="2"/>
              </a:rPr>
              <a:t>28V</a:t>
            </a:r>
            <a:r>
              <a:rPr lang="en-US" sz="1600" b="1" dirty="0">
                <a:solidFill>
                  <a:srgbClr val="080808"/>
                </a:solidFill>
                <a:latin typeface="Livvic" panose="020B0604020202020204" charset="0"/>
              </a:rPr>
              <a:t>)</a:t>
            </a:r>
            <a:endParaRPr lang="en-US" sz="1000" dirty="0">
              <a:solidFill>
                <a:srgbClr val="080808"/>
              </a:solidFill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D7B91601-0174-6D51-D23F-7042A7C0C3BE}"/>
              </a:ext>
            </a:extLst>
          </p:cNvPr>
          <p:cNvSpPr/>
          <p:nvPr/>
        </p:nvSpPr>
        <p:spPr>
          <a:xfrm rot="10800000" flipV="1">
            <a:off x="2195926" y="3948977"/>
            <a:ext cx="543910" cy="391765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211F0C-C432-666E-44E3-422B4854BF4A}"/>
              </a:ext>
            </a:extLst>
          </p:cNvPr>
          <p:cNvCxnSpPr>
            <a:cxnSpLocks/>
          </p:cNvCxnSpPr>
          <p:nvPr/>
        </p:nvCxnSpPr>
        <p:spPr>
          <a:xfrm rot="10800000">
            <a:off x="2274411" y="3945124"/>
            <a:ext cx="3504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D482208-27D2-5B93-7452-ADF3ACBF1A98}"/>
              </a:ext>
            </a:extLst>
          </p:cNvPr>
          <p:cNvCxnSpPr>
            <a:cxnSpLocks/>
          </p:cNvCxnSpPr>
          <p:nvPr/>
        </p:nvCxnSpPr>
        <p:spPr>
          <a:xfrm rot="10800000">
            <a:off x="2467881" y="4337655"/>
            <a:ext cx="0" cy="434134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60674D-1D45-5CF3-CD32-AE43486798E4}"/>
              </a:ext>
            </a:extLst>
          </p:cNvPr>
          <p:cNvCxnSpPr>
            <a:cxnSpLocks/>
          </p:cNvCxnSpPr>
          <p:nvPr/>
        </p:nvCxnSpPr>
        <p:spPr>
          <a:xfrm rot="10800000" flipV="1">
            <a:off x="2159428" y="3948977"/>
            <a:ext cx="114984" cy="892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9311408-5002-D7BB-932C-6CD140E0F667}"/>
              </a:ext>
            </a:extLst>
          </p:cNvPr>
          <p:cNvCxnSpPr>
            <a:cxnSpLocks/>
          </p:cNvCxnSpPr>
          <p:nvPr/>
        </p:nvCxnSpPr>
        <p:spPr>
          <a:xfrm rot="10800000" flipV="1">
            <a:off x="2624853" y="3859729"/>
            <a:ext cx="114984" cy="892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C557339-37D6-4DEA-4A5C-C419C5527367}"/>
              </a:ext>
            </a:extLst>
          </p:cNvPr>
          <p:cNvCxnSpPr>
            <a:cxnSpLocks/>
          </p:cNvCxnSpPr>
          <p:nvPr/>
        </p:nvCxnSpPr>
        <p:spPr>
          <a:xfrm>
            <a:off x="2474888" y="3640147"/>
            <a:ext cx="0" cy="3389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139EC7F-ABCE-8D45-8FA4-CB0D39CADBD5}"/>
              </a:ext>
            </a:extLst>
          </p:cNvPr>
          <p:cNvCxnSpPr>
            <a:cxnSpLocks/>
          </p:cNvCxnSpPr>
          <p:nvPr/>
        </p:nvCxnSpPr>
        <p:spPr>
          <a:xfrm>
            <a:off x="2503607" y="1859184"/>
            <a:ext cx="0" cy="6514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5B7DDAA-AF0C-BC75-34E5-FAC0CE294246}"/>
              </a:ext>
            </a:extLst>
          </p:cNvPr>
          <p:cNvGrpSpPr/>
          <p:nvPr/>
        </p:nvGrpSpPr>
        <p:grpSpPr>
          <a:xfrm rot="16200000">
            <a:off x="2733946" y="140045"/>
            <a:ext cx="1098994" cy="2608554"/>
            <a:chOff x="4453759" y="3377936"/>
            <a:chExt cx="1062296" cy="2346093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9F45AF20-CCDD-BE5A-D294-C158D6A25173}"/>
                </a:ext>
              </a:extLst>
            </p:cNvPr>
            <p:cNvSpPr/>
            <p:nvPr/>
          </p:nvSpPr>
          <p:spPr>
            <a:xfrm>
              <a:off x="4580992" y="3377936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833AA42-5DE4-C62D-2E89-0677D41D7AA7}"/>
                </a:ext>
              </a:extLst>
            </p:cNvPr>
            <p:cNvCxnSpPr>
              <a:cxnSpLocks/>
            </p:cNvCxnSpPr>
            <p:nvPr/>
          </p:nvCxnSpPr>
          <p:spPr>
            <a:xfrm>
              <a:off x="4864583" y="3503759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E99D8D1-792B-B486-1FE2-2971FAD85A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64583" y="3421634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9C8A6D3D-65A0-F174-5479-34913923CD3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64583" y="3969142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A15EFD4-27BB-C33F-B0EB-FCE0B9D7F3F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48523" y="4155204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0ED7F50-C80F-46B9-5B6D-41E0616374E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23262" y="4060085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0F9060A5-A633-099C-B08F-49B83936052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494376" y="4957058"/>
              <a:ext cx="1533943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3430062-5669-565F-167D-9AC63EB2BF4A}"/>
                </a:ext>
              </a:extLst>
            </p:cNvPr>
            <p:cNvCxnSpPr>
              <a:cxnSpLocks/>
            </p:cNvCxnSpPr>
            <p:nvPr/>
          </p:nvCxnSpPr>
          <p:spPr>
            <a:xfrm>
              <a:off x="4453759" y="3854342"/>
              <a:ext cx="40008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BF27304-3FF3-50B0-E183-DF108B05D732}"/>
              </a:ext>
            </a:extLst>
          </p:cNvPr>
          <p:cNvCxnSpPr>
            <a:cxnSpLocks/>
          </p:cNvCxnSpPr>
          <p:nvPr/>
        </p:nvCxnSpPr>
        <p:spPr>
          <a:xfrm>
            <a:off x="696494" y="1189068"/>
            <a:ext cx="13297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266FF14F-ABF8-3EA6-DE78-34F459BBF8C6}"/>
              </a:ext>
            </a:extLst>
          </p:cNvPr>
          <p:cNvCxnSpPr>
            <a:cxnSpLocks/>
          </p:cNvCxnSpPr>
          <p:nvPr/>
        </p:nvCxnSpPr>
        <p:spPr>
          <a:xfrm>
            <a:off x="1196396" y="1184101"/>
            <a:ext cx="0" cy="10159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DEAAB53D-B4E4-E210-50A4-CBA18B326FD3}"/>
              </a:ext>
            </a:extLst>
          </p:cNvPr>
          <p:cNvCxnSpPr>
            <a:cxnSpLocks/>
          </p:cNvCxnSpPr>
          <p:nvPr/>
        </p:nvCxnSpPr>
        <p:spPr>
          <a:xfrm>
            <a:off x="2103354" y="2198740"/>
            <a:ext cx="4055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D86EB6F8-FD9A-EAEA-DE38-2CE63EB0CF53}"/>
              </a:ext>
            </a:extLst>
          </p:cNvPr>
          <p:cNvCxnSpPr>
            <a:cxnSpLocks/>
          </p:cNvCxnSpPr>
          <p:nvPr/>
        </p:nvCxnSpPr>
        <p:spPr>
          <a:xfrm>
            <a:off x="4092515" y="1158331"/>
            <a:ext cx="0" cy="5458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F0A5775-198C-2300-5363-10F39351637A}"/>
              </a:ext>
            </a:extLst>
          </p:cNvPr>
          <p:cNvGrpSpPr/>
          <p:nvPr/>
        </p:nvGrpSpPr>
        <p:grpSpPr>
          <a:xfrm rot="16200000" flipH="1">
            <a:off x="3549376" y="3783878"/>
            <a:ext cx="1030293" cy="289652"/>
            <a:chOff x="4676775" y="1682364"/>
            <a:chExt cx="1619250" cy="693028"/>
          </a:xfrm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DA333E4-4EAB-4B96-4581-CEAD49E4E7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DAE749C2-07CE-0074-ED8D-1FCC309CC10F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24E53F3D-AE58-B192-E63D-10B5D77304F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E64E94CF-9991-770C-F9B3-6C6DA25A47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DA8F29E3-4FDE-661D-A4F8-E558EF0F6F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F9AB8D1-78F4-1033-145F-58663E8609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81959642-5D1F-3A6E-DD47-F0AB671D9BE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51B994B0-1D65-A210-671E-69A7CB0C9E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F91D204A-3A59-CB96-E379-9602E2E20EC1}"/>
              </a:ext>
            </a:extLst>
          </p:cNvPr>
          <p:cNvCxnSpPr>
            <a:cxnSpLocks/>
          </p:cNvCxnSpPr>
          <p:nvPr/>
        </p:nvCxnSpPr>
        <p:spPr>
          <a:xfrm>
            <a:off x="4092515" y="4251096"/>
            <a:ext cx="0" cy="3425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B519DE4F-6769-BCFD-99C7-BCAA77C03684}"/>
              </a:ext>
            </a:extLst>
          </p:cNvPr>
          <p:cNvCxnSpPr>
            <a:cxnSpLocks/>
          </p:cNvCxnSpPr>
          <p:nvPr/>
        </p:nvCxnSpPr>
        <p:spPr>
          <a:xfrm>
            <a:off x="4092515" y="2991979"/>
            <a:ext cx="0" cy="5458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DF67E622-82AB-0F69-80BD-11A27CC1A7EB}"/>
              </a:ext>
            </a:extLst>
          </p:cNvPr>
          <p:cNvCxnSpPr>
            <a:cxnSpLocks/>
          </p:cNvCxnSpPr>
          <p:nvPr/>
        </p:nvCxnSpPr>
        <p:spPr>
          <a:xfrm>
            <a:off x="2882173" y="2942380"/>
            <a:ext cx="1210343" cy="19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D0C9F651-637C-B480-235B-715E12D33343}"/>
                  </a:ext>
                </a:extLst>
              </p:cNvPr>
              <p:cNvSpPr txBox="1"/>
              <p:nvPr/>
            </p:nvSpPr>
            <p:spPr>
              <a:xfrm>
                <a:off x="4506020" y="958276"/>
                <a:ext cx="4807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D0C9F651-637C-B480-235B-715E12D33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020" y="958276"/>
                <a:ext cx="480773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BE817C29-CB43-8AC1-5871-FAC5DAE5284C}"/>
              </a:ext>
            </a:extLst>
          </p:cNvPr>
          <p:cNvGrpSpPr/>
          <p:nvPr/>
        </p:nvGrpSpPr>
        <p:grpSpPr>
          <a:xfrm rot="16200000" flipH="1">
            <a:off x="651246" y="2564967"/>
            <a:ext cx="1030293" cy="289652"/>
            <a:chOff x="4676775" y="1682364"/>
            <a:chExt cx="1619250" cy="693028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4FDF4908-C177-DD1A-8B62-948E2D9CCA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0DBCA826-6099-1A20-CBBF-EA47F268B114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F087B23D-A237-FABF-A5A9-59509F48F3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87AC69EC-193B-2DF5-7D19-EF1697FD10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1931463F-E7E7-B65B-D889-21F4AF046C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2BE28983-23F8-1669-7405-133F0E0049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CFC27BB9-1FDA-79BA-FF58-715453657C7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E480F291-4B09-A782-67C8-4EA9ACEEA0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AAC2D1E5-E3D2-B999-8AB5-EBA33201B3E0}"/>
              </a:ext>
            </a:extLst>
          </p:cNvPr>
          <p:cNvCxnSpPr>
            <a:cxnSpLocks/>
          </p:cNvCxnSpPr>
          <p:nvPr/>
        </p:nvCxnSpPr>
        <p:spPr>
          <a:xfrm>
            <a:off x="1194785" y="3602688"/>
            <a:ext cx="12730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A7597BCC-CA0A-6BE7-75D1-D98A50584448}"/>
              </a:ext>
            </a:extLst>
          </p:cNvPr>
          <p:cNvCxnSpPr>
            <a:cxnSpLocks/>
          </p:cNvCxnSpPr>
          <p:nvPr/>
        </p:nvCxnSpPr>
        <p:spPr>
          <a:xfrm>
            <a:off x="1194385" y="3159756"/>
            <a:ext cx="0" cy="4429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EA77138-B957-9DF7-DCC0-713DB13A3B49}"/>
              </a:ext>
            </a:extLst>
          </p:cNvPr>
          <p:cNvCxnSpPr>
            <a:cxnSpLocks/>
          </p:cNvCxnSpPr>
          <p:nvPr/>
        </p:nvCxnSpPr>
        <p:spPr>
          <a:xfrm>
            <a:off x="552510" y="3183695"/>
            <a:ext cx="290928" cy="19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CEEB9E72-5063-8867-B0F7-4CBDED22A6A3}"/>
              </a:ext>
            </a:extLst>
          </p:cNvPr>
          <p:cNvSpPr txBox="1"/>
          <p:nvPr/>
        </p:nvSpPr>
        <p:spPr>
          <a:xfrm>
            <a:off x="804814" y="880978"/>
            <a:ext cx="7959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Livvic" panose="020B0604020202020204" charset="0"/>
              </a:rPr>
              <a:t>P=</a:t>
            </a:r>
            <a:r>
              <a:rPr lang="en-US" sz="1600" dirty="0">
                <a:solidFill>
                  <a:srgbClr val="0000FF"/>
                </a:solidFill>
                <a:highlight>
                  <a:srgbClr val="FFFF00"/>
                </a:highlight>
                <a:latin typeface="Livvic" panose="020B0604020202020204" charset="0"/>
              </a:rPr>
              <a:t>20V</a:t>
            </a:r>
            <a:endParaRPr lang="en-US" sz="1000" dirty="0">
              <a:highlight>
                <a:srgbClr val="FFFF00"/>
              </a:highlight>
            </a:endParaRP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646CCDAF-9883-35C0-7E42-B8ABE789C4AE}"/>
              </a:ext>
            </a:extLst>
          </p:cNvPr>
          <p:cNvCxnSpPr>
            <a:cxnSpLocks/>
          </p:cNvCxnSpPr>
          <p:nvPr/>
        </p:nvCxnSpPr>
        <p:spPr>
          <a:xfrm>
            <a:off x="4092515" y="4251096"/>
            <a:ext cx="0" cy="3425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4685357D-8B99-E428-3BB7-9A39C04B673C}"/>
                  </a:ext>
                </a:extLst>
              </p:cNvPr>
              <p:cNvSpPr txBox="1"/>
              <p:nvPr/>
            </p:nvSpPr>
            <p:spPr>
              <a:xfrm>
                <a:off x="4506020" y="958276"/>
                <a:ext cx="4807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4685357D-8B99-E428-3BB7-9A39C04B6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020" y="958276"/>
                <a:ext cx="480773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85BCA255-4A31-387C-1D7D-A21EC9DB5FAF}"/>
              </a:ext>
            </a:extLst>
          </p:cNvPr>
          <p:cNvCxnSpPr>
            <a:cxnSpLocks/>
          </p:cNvCxnSpPr>
          <p:nvPr/>
        </p:nvCxnSpPr>
        <p:spPr>
          <a:xfrm>
            <a:off x="1194785" y="3602688"/>
            <a:ext cx="12730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8AC924BA-D338-D3FA-826C-D4F20418CF0C}"/>
              </a:ext>
            </a:extLst>
          </p:cNvPr>
          <p:cNvCxnSpPr>
            <a:cxnSpLocks/>
          </p:cNvCxnSpPr>
          <p:nvPr/>
        </p:nvCxnSpPr>
        <p:spPr>
          <a:xfrm>
            <a:off x="1194385" y="3159756"/>
            <a:ext cx="0" cy="4429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>
            <a:extLst>
              <a:ext uri="{FF2B5EF4-FFF2-40B4-BE49-F238E27FC236}">
                <a16:creationId xmlns:a16="http://schemas.microsoft.com/office/drawing/2014/main" id="{42516595-D982-2E32-9FCA-86052B1626BA}"/>
              </a:ext>
            </a:extLst>
          </p:cNvPr>
          <p:cNvSpPr txBox="1"/>
          <p:nvPr/>
        </p:nvSpPr>
        <p:spPr>
          <a:xfrm>
            <a:off x="1219970" y="3159015"/>
            <a:ext cx="1306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This is biasing the Zener</a:t>
            </a:r>
            <a:endParaRPr lang="en-US" sz="800" dirty="0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D50F28F7-F4CD-F3BF-D55F-4A30D5E5A8D6}"/>
              </a:ext>
            </a:extLst>
          </p:cNvPr>
          <p:cNvSpPr txBox="1"/>
          <p:nvPr/>
        </p:nvSpPr>
        <p:spPr>
          <a:xfrm>
            <a:off x="2678833" y="4007110"/>
            <a:ext cx="7754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5V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23E01B4D-931E-6E44-D37E-BC38B686654A}"/>
                  </a:ext>
                </a:extLst>
              </p:cNvPr>
              <p:cNvSpPr txBox="1"/>
              <p:nvPr/>
            </p:nvSpPr>
            <p:spPr>
              <a:xfrm>
                <a:off x="637108" y="2435052"/>
                <a:ext cx="3810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23E01B4D-931E-6E44-D37E-BC38B6866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08" y="2435052"/>
                <a:ext cx="381054" cy="400110"/>
              </a:xfrm>
              <a:prstGeom prst="rect">
                <a:avLst/>
              </a:prstGeom>
              <a:blipFill>
                <a:blip r:embed="rId5"/>
                <a:stretch>
                  <a:fillRect r="-11290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2A2D95F6-DD0E-F08B-7CED-11CB6F9CBABE}"/>
                  </a:ext>
                </a:extLst>
              </p:cNvPr>
              <p:cNvSpPr txBox="1"/>
              <p:nvPr/>
            </p:nvSpPr>
            <p:spPr>
              <a:xfrm>
                <a:off x="4094943" y="1759452"/>
                <a:ext cx="3810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2A2D95F6-DD0E-F08B-7CED-11CB6F9CB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943" y="1759452"/>
                <a:ext cx="381054" cy="400110"/>
              </a:xfrm>
              <a:prstGeom prst="rect">
                <a:avLst/>
              </a:prstGeom>
              <a:blipFill>
                <a:blip r:embed="rId6"/>
                <a:stretch>
                  <a:fillRect r="-9677"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205FBB30-FA46-7400-89BF-A42F36BB83F9}"/>
                  </a:ext>
                </a:extLst>
              </p:cNvPr>
              <p:cNvSpPr txBox="1"/>
              <p:nvPr/>
            </p:nvSpPr>
            <p:spPr>
              <a:xfrm>
                <a:off x="4201110" y="3688618"/>
                <a:ext cx="3810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205FBB30-FA46-7400-89BF-A42F36BB8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110" y="3688618"/>
                <a:ext cx="381054" cy="400110"/>
              </a:xfrm>
              <a:prstGeom prst="rect">
                <a:avLst/>
              </a:prstGeom>
              <a:blipFill>
                <a:blip r:embed="rId7"/>
                <a:stretch>
                  <a:fillRect r="-11111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69352E6E-2C57-7603-E445-BA2273AAEDF0}"/>
              </a:ext>
            </a:extLst>
          </p:cNvPr>
          <p:cNvCxnSpPr>
            <a:cxnSpLocks/>
          </p:cNvCxnSpPr>
          <p:nvPr/>
        </p:nvCxnSpPr>
        <p:spPr>
          <a:xfrm>
            <a:off x="2882173" y="2942380"/>
            <a:ext cx="1210343" cy="19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>
            <a:extLst>
              <a:ext uri="{FF2B5EF4-FFF2-40B4-BE49-F238E27FC236}">
                <a16:creationId xmlns:a16="http://schemas.microsoft.com/office/drawing/2014/main" id="{C1219481-4824-0A84-4224-623D0F47C6B6}"/>
              </a:ext>
            </a:extLst>
          </p:cNvPr>
          <p:cNvSpPr txBox="1"/>
          <p:nvPr/>
        </p:nvSpPr>
        <p:spPr>
          <a:xfrm>
            <a:off x="3771746" y="2629470"/>
            <a:ext cx="3376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Livvic" panose="020B0604020202020204" charset="0"/>
              </a:rPr>
              <a:t>Q</a:t>
            </a:r>
            <a:endParaRPr lang="en-US" sz="1000" dirty="0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0772B77F-99DE-347C-9294-1D3A2F09D104}"/>
              </a:ext>
            </a:extLst>
          </p:cNvPr>
          <p:cNvSpPr txBox="1"/>
          <p:nvPr/>
        </p:nvSpPr>
        <p:spPr>
          <a:xfrm>
            <a:off x="2298855" y="2751654"/>
            <a:ext cx="4496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Livvic" panose="020B0604020202020204" charset="0"/>
              </a:rPr>
              <a:t>T1</a:t>
            </a:r>
            <a:endParaRPr lang="en-US" sz="1000" dirty="0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36F8CB48-A64B-96EC-370A-7B72239F8982}"/>
              </a:ext>
            </a:extLst>
          </p:cNvPr>
          <p:cNvSpPr txBox="1"/>
          <p:nvPr/>
        </p:nvSpPr>
        <p:spPr>
          <a:xfrm>
            <a:off x="2279995" y="1020689"/>
            <a:ext cx="4496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Livvic" panose="020B0604020202020204" charset="0"/>
              </a:rPr>
              <a:t>T2</a:t>
            </a:r>
            <a:endParaRPr lang="en-US" sz="1000" dirty="0"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6882FD7-A204-0BBA-B03A-B2099EE774F7}"/>
              </a:ext>
            </a:extLst>
          </p:cNvPr>
          <p:cNvSpPr txBox="1"/>
          <p:nvPr/>
        </p:nvSpPr>
        <p:spPr>
          <a:xfrm>
            <a:off x="2474888" y="3380508"/>
            <a:ext cx="3995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Livvic" panose="020B0604020202020204" charset="0"/>
              </a:rPr>
              <a:t>E1</a:t>
            </a:r>
            <a:endParaRPr lang="en-US" sz="900" dirty="0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6C79B4DC-6094-39BF-19E3-970291FBF461}"/>
              </a:ext>
            </a:extLst>
          </p:cNvPr>
          <p:cNvSpPr txBox="1"/>
          <p:nvPr/>
        </p:nvSpPr>
        <p:spPr>
          <a:xfrm>
            <a:off x="3102137" y="2886519"/>
            <a:ext cx="3995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Livvic" panose="020B0604020202020204" charset="0"/>
              </a:rPr>
              <a:t>B1</a:t>
            </a:r>
            <a:endParaRPr lang="en-US" sz="900" dirty="0"/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3D818EA8-35D7-557B-B300-0C2BEECC242D}"/>
              </a:ext>
            </a:extLst>
          </p:cNvPr>
          <p:cNvSpPr txBox="1"/>
          <p:nvPr/>
        </p:nvSpPr>
        <p:spPr>
          <a:xfrm>
            <a:off x="2449631" y="2112785"/>
            <a:ext cx="4724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Livvic" panose="020B0604020202020204" charset="0"/>
              </a:rPr>
              <a:t>C1</a:t>
            </a:r>
            <a:endParaRPr lang="en-US" sz="900" dirty="0"/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58FC9E64-F8B7-2A99-40FC-013A4274D9CB}"/>
              </a:ext>
            </a:extLst>
          </p:cNvPr>
          <p:cNvSpPr txBox="1"/>
          <p:nvPr/>
        </p:nvSpPr>
        <p:spPr>
          <a:xfrm>
            <a:off x="2474888" y="1840611"/>
            <a:ext cx="3995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Livvic" panose="020B0604020202020204" charset="0"/>
              </a:rPr>
              <a:t>B2</a:t>
            </a:r>
            <a:endParaRPr lang="en-US" sz="900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6C54C93A-EB53-3840-43B6-AC41229DC224}"/>
              </a:ext>
            </a:extLst>
          </p:cNvPr>
          <p:cNvSpPr txBox="1"/>
          <p:nvPr/>
        </p:nvSpPr>
        <p:spPr>
          <a:xfrm>
            <a:off x="2879490" y="832755"/>
            <a:ext cx="3995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Livvic" panose="020B0604020202020204" charset="0"/>
              </a:rPr>
              <a:t>E2</a:t>
            </a:r>
            <a:endParaRPr lang="en-US" sz="900" dirty="0"/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5A1AF9E5-3C9C-2DE2-FA86-464DC162B92D}"/>
              </a:ext>
            </a:extLst>
          </p:cNvPr>
          <p:cNvSpPr txBox="1"/>
          <p:nvPr/>
        </p:nvSpPr>
        <p:spPr>
          <a:xfrm>
            <a:off x="1687146" y="910913"/>
            <a:ext cx="5259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Livvic" panose="020B0604020202020204" charset="0"/>
              </a:rPr>
              <a:t>C2</a:t>
            </a:r>
            <a:endParaRPr lang="en-US" sz="9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A25D4F-D22D-3E06-7AF3-BA60A72FC441}"/>
              </a:ext>
            </a:extLst>
          </p:cNvPr>
          <p:cNvSpPr txBox="1"/>
          <p:nvPr/>
        </p:nvSpPr>
        <p:spPr>
          <a:xfrm>
            <a:off x="3131180" y="2653855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5.6V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AAB72A-9117-5CDD-7B2A-96EA14D061AF}"/>
              </a:ext>
            </a:extLst>
          </p:cNvPr>
          <p:cNvSpPr txBox="1"/>
          <p:nvPr/>
        </p:nvSpPr>
        <p:spPr>
          <a:xfrm>
            <a:off x="2429698" y="3579215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5V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AFF381-599F-C400-C3F4-06F83E98D0DF}"/>
              </a:ext>
            </a:extLst>
          </p:cNvPr>
          <p:cNvSpPr txBox="1"/>
          <p:nvPr/>
        </p:nvSpPr>
        <p:spPr>
          <a:xfrm>
            <a:off x="925753" y="1978956"/>
            <a:ext cx="3376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Livvic" panose="020B0604020202020204" charset="0"/>
              </a:rPr>
              <a:t>S</a:t>
            </a:r>
            <a:endParaRPr lang="en-US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A57ACC6-3D4A-DB16-EFF1-F3B8A339703B}"/>
                  </a:ext>
                </a:extLst>
              </p:cNvPr>
              <p:cNvSpPr txBox="1"/>
              <p:nvPr/>
            </p:nvSpPr>
            <p:spPr>
              <a:xfrm>
                <a:off x="1192217" y="1766970"/>
                <a:ext cx="13507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rgbClr val="0000FF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4.7</m:t>
                    </m:r>
                  </m:oMath>
                </a14:m>
                <a:r>
                  <a:rPr lang="en-US" sz="1800" dirty="0">
                    <a:solidFill>
                      <a:srgbClr val="0000FF"/>
                    </a:solidFill>
                    <a:highlight>
                      <a:srgbClr val="FFFF00"/>
                    </a:highlight>
                  </a:rPr>
                  <a:t>k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A57ACC6-3D4A-DB16-EFF1-F3B8A3397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217" y="1766970"/>
                <a:ext cx="1350753" cy="369332"/>
              </a:xfrm>
              <a:prstGeom prst="rect">
                <a:avLst/>
              </a:prstGeom>
              <a:blipFill>
                <a:blip r:embed="rId8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07664FE-7BA6-D57E-B952-873E2DD3DDAE}"/>
                  </a:ext>
                </a:extLst>
              </p:cNvPr>
              <p:cNvSpPr txBox="1"/>
              <p:nvPr/>
            </p:nvSpPr>
            <p:spPr>
              <a:xfrm>
                <a:off x="5243097" y="931136"/>
                <a:ext cx="3900903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kumimoji="0" lang="en-US" sz="20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Livvic" panose="020B0604020202020204" charset="0"/>
                    <a:cs typeface="Arial"/>
                    <a:sym typeface="Arial"/>
                  </a:rPr>
                  <a:t>If I vary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resistance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is changing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07664FE-7BA6-D57E-B952-873E2DD3D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3097" y="931136"/>
                <a:ext cx="3900903" cy="707886"/>
              </a:xfrm>
              <a:prstGeom prst="rect">
                <a:avLst/>
              </a:prstGeom>
              <a:blipFill>
                <a:blip r:embed="rId9"/>
                <a:stretch>
                  <a:fillRect l="-1563" t="-5172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9A62913-32D9-6F0D-9C5F-AF504FEA4B6C}"/>
              </a:ext>
            </a:extLst>
          </p:cNvPr>
          <p:cNvCxnSpPr>
            <a:cxnSpLocks/>
            <a:endCxn id="155" idx="0"/>
          </p:cNvCxnSpPr>
          <p:nvPr/>
        </p:nvCxnSpPr>
        <p:spPr>
          <a:xfrm flipV="1">
            <a:off x="3673927" y="3688618"/>
            <a:ext cx="717710" cy="562478"/>
          </a:xfrm>
          <a:prstGeom prst="line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5553092-C114-DB48-5584-C06D17814081}"/>
              </a:ext>
            </a:extLst>
          </p:cNvPr>
          <p:cNvGrpSpPr/>
          <p:nvPr/>
        </p:nvGrpSpPr>
        <p:grpSpPr>
          <a:xfrm rot="16200000" flipH="1">
            <a:off x="4033310" y="1534983"/>
            <a:ext cx="1030293" cy="289652"/>
            <a:chOff x="4676775" y="1682364"/>
            <a:chExt cx="1619250" cy="693028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6BFD9CD-1B9F-0D3F-1AB8-B588670483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5F8B881-6880-2C78-AC39-58A9DBC03780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BA722E2-8E31-586D-8BCB-BF268F57180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60FDE36C-BF33-5B4D-C421-65532BE785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A725B85-928C-6E99-3A01-545E0BE9A68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8085526-133F-44BE-DDDF-8CB66CD77B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15B1A4C-6C24-F9DB-EDE8-91F14834F74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6504CF4-288E-2D2E-E0EF-C7095A7C49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76A5E5D-2F71-5E26-2D2D-81733E9B9AAC}"/>
              </a:ext>
            </a:extLst>
          </p:cNvPr>
          <p:cNvGrpSpPr/>
          <p:nvPr/>
        </p:nvGrpSpPr>
        <p:grpSpPr>
          <a:xfrm>
            <a:off x="4390364" y="2201053"/>
            <a:ext cx="422443" cy="146502"/>
            <a:chOff x="5418681" y="2886519"/>
            <a:chExt cx="746959" cy="210204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7056DCCB-A2F7-A7E0-D930-34A468CCEA55}"/>
                </a:ext>
              </a:extLst>
            </p:cNvPr>
            <p:cNvCxnSpPr>
              <a:cxnSpLocks/>
            </p:cNvCxnSpPr>
            <p:nvPr/>
          </p:nvCxnSpPr>
          <p:spPr>
            <a:xfrm>
              <a:off x="5418681" y="2886519"/>
              <a:ext cx="74695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D3BC0E5D-9828-3F04-B896-A844E76BFB5F}"/>
                </a:ext>
              </a:extLst>
            </p:cNvPr>
            <p:cNvCxnSpPr>
              <a:cxnSpLocks/>
            </p:cNvCxnSpPr>
            <p:nvPr/>
          </p:nvCxnSpPr>
          <p:spPr>
            <a:xfrm>
              <a:off x="5594730" y="2999504"/>
              <a:ext cx="421138" cy="395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2B807D2-EB71-90C1-E9B2-A60CEAA28AA3}"/>
                </a:ext>
              </a:extLst>
            </p:cNvPr>
            <p:cNvCxnSpPr>
              <a:cxnSpLocks/>
            </p:cNvCxnSpPr>
            <p:nvPr/>
          </p:nvCxnSpPr>
          <p:spPr>
            <a:xfrm>
              <a:off x="5731364" y="3096723"/>
              <a:ext cx="21355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9F35B847-8FA5-5F15-6B94-57ADBA1435D5}"/>
                  </a:ext>
                </a:extLst>
              </p:cNvPr>
              <p:cNvSpPr txBox="1"/>
              <p:nvPr/>
            </p:nvSpPr>
            <p:spPr>
              <a:xfrm>
                <a:off x="4576850" y="1517947"/>
                <a:ext cx="3810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𝐿𝑜𝑎𝑑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9F35B847-8FA5-5F15-6B94-57ADBA1435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850" y="1517947"/>
                <a:ext cx="381054" cy="400110"/>
              </a:xfrm>
              <a:prstGeom prst="rect">
                <a:avLst/>
              </a:prstGeom>
              <a:blipFill>
                <a:blip r:embed="rId10"/>
                <a:stretch>
                  <a:fillRect r="-103226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BE0CE74B-133D-17E1-8EFC-E2577A047AF2}"/>
                  </a:ext>
                </a:extLst>
              </p:cNvPr>
              <p:cNvSpPr txBox="1"/>
              <p:nvPr/>
            </p:nvSpPr>
            <p:spPr>
              <a:xfrm>
                <a:off x="5243096" y="1777474"/>
                <a:ext cx="3900903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kumimoji="0" lang="en-US" sz="200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Livvic" panose="020B0604020202020204" charset="0"/>
                    <a:cs typeface="Arial"/>
                    <a:sym typeface="Arial"/>
                  </a:rPr>
                  <a:t>Neverthe</a:t>
                </a:r>
                <a:r>
                  <a:rPr lang="en-US" sz="2000" dirty="0">
                    <a:solidFill>
                      <a:srgbClr val="0000FF"/>
                    </a:solidFill>
                    <a:latin typeface="Livvic" panose="020B0604020202020204" charset="0"/>
                  </a:rPr>
                  <a:t>less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B0F0"/>
                    </a:solidFill>
                  </a:rPr>
                  <a:t> will be always constant</a:t>
                </a:r>
                <a:r>
                  <a:rPr lang="en-US" sz="2000" dirty="0">
                    <a:solidFill>
                      <a:srgbClr val="0000FF"/>
                    </a:solidFill>
                    <a:latin typeface="Livvic" panose="020B0604020202020204" charset="0"/>
                  </a:rPr>
                  <a:t> 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BE0CE74B-133D-17E1-8EFC-E2577A047A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3096" y="1777474"/>
                <a:ext cx="3900903" cy="707886"/>
              </a:xfrm>
              <a:prstGeom prst="rect">
                <a:avLst/>
              </a:prstGeom>
              <a:blipFill>
                <a:blip r:embed="rId11"/>
                <a:stretch>
                  <a:fillRect l="-1563" t="-5172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F3158421-E429-E3AF-2ADA-4D1D90CF1BAE}"/>
                  </a:ext>
                </a:extLst>
              </p:cNvPr>
              <p:cNvSpPr txBox="1"/>
              <p:nvPr/>
            </p:nvSpPr>
            <p:spPr>
              <a:xfrm>
                <a:off x="5243097" y="2585315"/>
                <a:ext cx="3900903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B0F0"/>
                    </a:solidFill>
                  </a:rPr>
                  <a:t> will be always constant with respect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𝐿𝑜𝑎𝑑</m:t>
                        </m:r>
                      </m:sub>
                    </m:sSub>
                  </m:oMath>
                </a14:m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F3158421-E429-E3AF-2ADA-4D1D90CF1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3097" y="2585315"/>
                <a:ext cx="3900903" cy="707886"/>
              </a:xfrm>
              <a:prstGeom prst="rect">
                <a:avLst/>
              </a:prstGeom>
              <a:blipFill>
                <a:blip r:embed="rId12"/>
                <a:stretch>
                  <a:fillRect l="-1563" t="-3448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436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13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659637-FD07-9668-CDA9-64B1AA00A4D8}"/>
              </a:ext>
            </a:extLst>
          </p:cNvPr>
          <p:cNvSpPr txBox="1"/>
          <p:nvPr/>
        </p:nvSpPr>
        <p:spPr>
          <a:xfrm>
            <a:off x="714302" y="-14988"/>
            <a:ext cx="2831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Livvic" panose="020B0604020202020204" charset="0"/>
              </a:rPr>
              <a:t>Voltage regulator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07664FE-7BA6-D57E-B952-873E2DD3DDAE}"/>
              </a:ext>
            </a:extLst>
          </p:cNvPr>
          <p:cNvSpPr txBox="1"/>
          <p:nvPr/>
        </p:nvSpPr>
        <p:spPr>
          <a:xfrm>
            <a:off x="520262" y="2371695"/>
            <a:ext cx="83541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What are the drawbacks of this voltage regulator?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6082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14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659637-FD07-9668-CDA9-64B1AA00A4D8}"/>
              </a:ext>
            </a:extLst>
          </p:cNvPr>
          <p:cNvSpPr txBox="1"/>
          <p:nvPr/>
        </p:nvSpPr>
        <p:spPr>
          <a:xfrm>
            <a:off x="714302" y="-14988"/>
            <a:ext cx="2831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Livvic" panose="020B0604020202020204" charset="0"/>
              </a:rPr>
              <a:t>Voltage regulator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5E0A35-51FB-AAA7-9C0D-E6F3061D0C58}"/>
              </a:ext>
            </a:extLst>
          </p:cNvPr>
          <p:cNvGrpSpPr/>
          <p:nvPr/>
        </p:nvGrpSpPr>
        <p:grpSpPr>
          <a:xfrm rot="16200000" flipH="1">
            <a:off x="3549376" y="1950230"/>
            <a:ext cx="1030293" cy="289652"/>
            <a:chOff x="4676775" y="1682364"/>
            <a:chExt cx="1619250" cy="69302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3ED5F9E-6C9D-FC8F-061F-F4C9CD7DC0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EED54E4-E9B5-8CE2-98C0-94952541A41E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928160E-033C-284A-4805-D1E7D72146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A24E767-293B-521C-B578-50BA1FF0F4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252CB9E-7C32-2DAE-3157-EDCDD8DB7E1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3E25916-ADFC-880F-2552-CE757345FD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FF8B004-6342-035A-12A1-184F88C9FDC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D9623A1-6F17-8E48-F3DC-7A822A41BD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B32AD97-B2E5-FF76-8C8A-B1E8C2937D4D}"/>
              </a:ext>
            </a:extLst>
          </p:cNvPr>
          <p:cNvCxnSpPr>
            <a:cxnSpLocks/>
          </p:cNvCxnSpPr>
          <p:nvPr/>
        </p:nvCxnSpPr>
        <p:spPr>
          <a:xfrm>
            <a:off x="4092515" y="2417448"/>
            <a:ext cx="0" cy="6514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75D76C9-9968-62CC-3EDC-3B4BFFC979A0}"/>
              </a:ext>
            </a:extLst>
          </p:cNvPr>
          <p:cNvGrpSpPr/>
          <p:nvPr/>
        </p:nvGrpSpPr>
        <p:grpSpPr>
          <a:xfrm flipH="1">
            <a:off x="2227913" y="2466931"/>
            <a:ext cx="1033704" cy="1463596"/>
            <a:chOff x="4453759" y="3377936"/>
            <a:chExt cx="1062296" cy="1463596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5D1C01C-8082-DE30-DB45-3246D64A9A1B}"/>
                </a:ext>
              </a:extLst>
            </p:cNvPr>
            <p:cNvSpPr/>
            <p:nvPr/>
          </p:nvSpPr>
          <p:spPr>
            <a:xfrm>
              <a:off x="4580992" y="3377936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CD266DB-FC2B-A153-FEB7-2A3D6AC1D7FF}"/>
                </a:ext>
              </a:extLst>
            </p:cNvPr>
            <p:cNvCxnSpPr>
              <a:cxnSpLocks/>
            </p:cNvCxnSpPr>
            <p:nvPr/>
          </p:nvCxnSpPr>
          <p:spPr>
            <a:xfrm>
              <a:off x="4864583" y="3503759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FAB907A-FA2E-4362-CF16-5E31F772FB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64583" y="3421634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39ED567C-89D6-A055-D2C9-C902174D859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64583" y="3969142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8E1B0A9-34D4-4C6F-AF8D-C172C5E4291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48523" y="4155204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457BC36-9877-30FD-E2C2-4227CE9E7C6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23262" y="4060085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8482F78-3784-58D9-15F3-BB4AC06F9239}"/>
                </a:ext>
              </a:extLst>
            </p:cNvPr>
            <p:cNvCxnSpPr>
              <a:cxnSpLocks/>
            </p:cNvCxnSpPr>
            <p:nvPr/>
          </p:nvCxnSpPr>
          <p:spPr>
            <a:xfrm>
              <a:off x="5261348" y="4190087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D439C49-36AA-9C58-DFAE-98DFB4AA6E0D}"/>
                </a:ext>
              </a:extLst>
            </p:cNvPr>
            <p:cNvCxnSpPr>
              <a:cxnSpLocks/>
            </p:cNvCxnSpPr>
            <p:nvPr/>
          </p:nvCxnSpPr>
          <p:spPr>
            <a:xfrm>
              <a:off x="4453759" y="3854342"/>
              <a:ext cx="40008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C08653B-8070-380C-9376-FFA1147804B3}"/>
              </a:ext>
            </a:extLst>
          </p:cNvPr>
          <p:cNvGrpSpPr/>
          <p:nvPr/>
        </p:nvGrpSpPr>
        <p:grpSpPr>
          <a:xfrm>
            <a:off x="1180557" y="2047824"/>
            <a:ext cx="932553" cy="254543"/>
            <a:chOff x="4676775" y="1682364"/>
            <a:chExt cx="1619250" cy="693028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1B2795E-27D6-5E7D-DF12-BE9DDA9889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071FD03-8615-5639-C254-4857796145AD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43F4F107-E2BB-C73F-B07C-6ABBE5510CA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A3237F2-0D4D-EB00-D1D3-68894F8610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55B075C-A5C6-37A4-B303-A42928C3E0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EA19783-049E-87E9-8E80-3D9EF56CAB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F07F175-3B97-BFC9-2E48-7983909847D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23BCAF0-8342-69C3-4B09-CE210AB428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2304119-FFE7-7A0D-081B-F778CF02F523}"/>
              </a:ext>
            </a:extLst>
          </p:cNvPr>
          <p:cNvCxnSpPr>
            <a:cxnSpLocks/>
          </p:cNvCxnSpPr>
          <p:nvPr/>
        </p:nvCxnSpPr>
        <p:spPr>
          <a:xfrm>
            <a:off x="2081646" y="4771790"/>
            <a:ext cx="7469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052D375-9EF1-9A6F-7948-C73777E7830E}"/>
              </a:ext>
            </a:extLst>
          </p:cNvPr>
          <p:cNvCxnSpPr>
            <a:cxnSpLocks/>
          </p:cNvCxnSpPr>
          <p:nvPr/>
        </p:nvCxnSpPr>
        <p:spPr>
          <a:xfrm>
            <a:off x="2257695" y="4884775"/>
            <a:ext cx="421138" cy="39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6087E59-C852-C014-B022-09A4C9B9FD4A}"/>
              </a:ext>
            </a:extLst>
          </p:cNvPr>
          <p:cNvCxnSpPr>
            <a:cxnSpLocks/>
          </p:cNvCxnSpPr>
          <p:nvPr/>
        </p:nvCxnSpPr>
        <p:spPr>
          <a:xfrm>
            <a:off x="2394329" y="4981994"/>
            <a:ext cx="2135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3B289CA-4DC0-4377-A4C6-0804DAB7DC98}"/>
              </a:ext>
            </a:extLst>
          </p:cNvPr>
          <p:cNvCxnSpPr>
            <a:cxnSpLocks/>
          </p:cNvCxnSpPr>
          <p:nvPr/>
        </p:nvCxnSpPr>
        <p:spPr>
          <a:xfrm>
            <a:off x="462238" y="3072925"/>
            <a:ext cx="4714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D280480-46F3-0712-72A4-239C286A1B41}"/>
              </a:ext>
            </a:extLst>
          </p:cNvPr>
          <p:cNvCxnSpPr>
            <a:cxnSpLocks/>
          </p:cNvCxnSpPr>
          <p:nvPr/>
        </p:nvCxnSpPr>
        <p:spPr>
          <a:xfrm>
            <a:off x="552510" y="3183695"/>
            <a:ext cx="290928" cy="19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5B671CC-2532-AEDB-6521-7E8A9546C8F3}"/>
              </a:ext>
            </a:extLst>
          </p:cNvPr>
          <p:cNvCxnSpPr>
            <a:cxnSpLocks/>
          </p:cNvCxnSpPr>
          <p:nvPr/>
        </p:nvCxnSpPr>
        <p:spPr>
          <a:xfrm>
            <a:off x="708103" y="3183695"/>
            <a:ext cx="0" cy="14099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988BB92-E408-4089-6A8A-64739B67AB08}"/>
              </a:ext>
            </a:extLst>
          </p:cNvPr>
          <p:cNvCxnSpPr>
            <a:cxnSpLocks/>
          </p:cNvCxnSpPr>
          <p:nvPr/>
        </p:nvCxnSpPr>
        <p:spPr>
          <a:xfrm>
            <a:off x="696494" y="1191397"/>
            <a:ext cx="0" cy="18667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CB95EEF-28BF-FC92-3160-766078173AF2}"/>
              </a:ext>
            </a:extLst>
          </p:cNvPr>
          <p:cNvCxnSpPr>
            <a:cxnSpLocks/>
          </p:cNvCxnSpPr>
          <p:nvPr/>
        </p:nvCxnSpPr>
        <p:spPr>
          <a:xfrm>
            <a:off x="696494" y="4593651"/>
            <a:ext cx="33819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FA3A9737-D91A-3F47-5AC5-2A0E7D1AAA36}"/>
              </a:ext>
            </a:extLst>
          </p:cNvPr>
          <p:cNvSpPr txBox="1"/>
          <p:nvPr/>
        </p:nvSpPr>
        <p:spPr>
          <a:xfrm rot="16200000">
            <a:off x="-655393" y="2875166"/>
            <a:ext cx="19011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80808"/>
                </a:solidFill>
                <a:latin typeface="Livvic" panose="020B0604020202020204" charset="0"/>
              </a:rPr>
              <a:t>Input 20V DC (15V</a:t>
            </a:r>
            <a:r>
              <a:rPr lang="en-US" sz="1600" b="1" dirty="0">
                <a:solidFill>
                  <a:srgbClr val="FF0000"/>
                </a:solidFill>
                <a:latin typeface="Livvic" panose="020B0604020202020204" charset="0"/>
                <a:sym typeface="Wingdings" panose="05000000000000000000" pitchFamily="2" charset="2"/>
              </a:rPr>
              <a:t></a:t>
            </a:r>
            <a:r>
              <a:rPr lang="en-US" sz="1600" b="1" dirty="0">
                <a:solidFill>
                  <a:srgbClr val="080808"/>
                </a:solidFill>
                <a:latin typeface="Livvic" panose="020B0604020202020204" charset="0"/>
                <a:sym typeface="Wingdings" panose="05000000000000000000" pitchFamily="2" charset="2"/>
              </a:rPr>
              <a:t>20V</a:t>
            </a:r>
            <a:r>
              <a:rPr lang="en-US" sz="1600" b="1" dirty="0">
                <a:solidFill>
                  <a:srgbClr val="FF0000"/>
                </a:solidFill>
                <a:latin typeface="Livvic" panose="020B0604020202020204" charset="0"/>
                <a:sym typeface="Wingdings" panose="05000000000000000000" pitchFamily="2" charset="2"/>
              </a:rPr>
              <a:t></a:t>
            </a:r>
            <a:r>
              <a:rPr lang="en-US" sz="1600" b="1" dirty="0">
                <a:solidFill>
                  <a:srgbClr val="080808"/>
                </a:solidFill>
                <a:latin typeface="Livvic" panose="020B0604020202020204" charset="0"/>
                <a:sym typeface="Wingdings" panose="05000000000000000000" pitchFamily="2" charset="2"/>
              </a:rPr>
              <a:t>28V</a:t>
            </a:r>
            <a:r>
              <a:rPr lang="en-US" sz="1600" b="1" dirty="0">
                <a:solidFill>
                  <a:srgbClr val="080808"/>
                </a:solidFill>
                <a:latin typeface="Livvic" panose="020B0604020202020204" charset="0"/>
              </a:rPr>
              <a:t>)</a:t>
            </a:r>
            <a:endParaRPr lang="en-US" sz="1000" dirty="0">
              <a:solidFill>
                <a:srgbClr val="080808"/>
              </a:solidFill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D7B91601-0174-6D51-D23F-7042A7C0C3BE}"/>
              </a:ext>
            </a:extLst>
          </p:cNvPr>
          <p:cNvSpPr/>
          <p:nvPr/>
        </p:nvSpPr>
        <p:spPr>
          <a:xfrm rot="10800000" flipV="1">
            <a:off x="2195926" y="3948977"/>
            <a:ext cx="543910" cy="391765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211F0C-C432-666E-44E3-422B4854BF4A}"/>
              </a:ext>
            </a:extLst>
          </p:cNvPr>
          <p:cNvCxnSpPr>
            <a:cxnSpLocks/>
          </p:cNvCxnSpPr>
          <p:nvPr/>
        </p:nvCxnSpPr>
        <p:spPr>
          <a:xfrm rot="10800000">
            <a:off x="2274411" y="3945124"/>
            <a:ext cx="3504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D482208-27D2-5B93-7452-ADF3ACBF1A98}"/>
              </a:ext>
            </a:extLst>
          </p:cNvPr>
          <p:cNvCxnSpPr>
            <a:cxnSpLocks/>
          </p:cNvCxnSpPr>
          <p:nvPr/>
        </p:nvCxnSpPr>
        <p:spPr>
          <a:xfrm rot="10800000">
            <a:off x="2467881" y="4337655"/>
            <a:ext cx="0" cy="434134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60674D-1D45-5CF3-CD32-AE43486798E4}"/>
              </a:ext>
            </a:extLst>
          </p:cNvPr>
          <p:cNvCxnSpPr>
            <a:cxnSpLocks/>
          </p:cNvCxnSpPr>
          <p:nvPr/>
        </p:nvCxnSpPr>
        <p:spPr>
          <a:xfrm rot="10800000" flipV="1">
            <a:off x="2159428" y="3948977"/>
            <a:ext cx="114984" cy="892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9311408-5002-D7BB-932C-6CD140E0F667}"/>
              </a:ext>
            </a:extLst>
          </p:cNvPr>
          <p:cNvCxnSpPr>
            <a:cxnSpLocks/>
          </p:cNvCxnSpPr>
          <p:nvPr/>
        </p:nvCxnSpPr>
        <p:spPr>
          <a:xfrm rot="10800000" flipV="1">
            <a:off x="2624853" y="3859729"/>
            <a:ext cx="114984" cy="892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C557339-37D6-4DEA-4A5C-C419C5527367}"/>
              </a:ext>
            </a:extLst>
          </p:cNvPr>
          <p:cNvCxnSpPr>
            <a:cxnSpLocks/>
          </p:cNvCxnSpPr>
          <p:nvPr/>
        </p:nvCxnSpPr>
        <p:spPr>
          <a:xfrm>
            <a:off x="2474888" y="3640147"/>
            <a:ext cx="0" cy="3389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139EC7F-ABCE-8D45-8FA4-CB0D39CADBD5}"/>
              </a:ext>
            </a:extLst>
          </p:cNvPr>
          <p:cNvCxnSpPr>
            <a:cxnSpLocks/>
          </p:cNvCxnSpPr>
          <p:nvPr/>
        </p:nvCxnSpPr>
        <p:spPr>
          <a:xfrm>
            <a:off x="2503607" y="1859184"/>
            <a:ext cx="0" cy="6514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5B7DDAA-AF0C-BC75-34E5-FAC0CE294246}"/>
              </a:ext>
            </a:extLst>
          </p:cNvPr>
          <p:cNvGrpSpPr/>
          <p:nvPr/>
        </p:nvGrpSpPr>
        <p:grpSpPr>
          <a:xfrm rot="16200000">
            <a:off x="2733946" y="140045"/>
            <a:ext cx="1098994" cy="2608554"/>
            <a:chOff x="4453759" y="3377936"/>
            <a:chExt cx="1062296" cy="2346093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9F45AF20-CCDD-BE5A-D294-C158D6A25173}"/>
                </a:ext>
              </a:extLst>
            </p:cNvPr>
            <p:cNvSpPr/>
            <p:nvPr/>
          </p:nvSpPr>
          <p:spPr>
            <a:xfrm>
              <a:off x="4580992" y="3377936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833AA42-5DE4-C62D-2E89-0677D41D7AA7}"/>
                </a:ext>
              </a:extLst>
            </p:cNvPr>
            <p:cNvCxnSpPr>
              <a:cxnSpLocks/>
            </p:cNvCxnSpPr>
            <p:nvPr/>
          </p:nvCxnSpPr>
          <p:spPr>
            <a:xfrm>
              <a:off x="4864583" y="3503759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E99D8D1-792B-B486-1FE2-2971FAD85A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64583" y="3421634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9C8A6D3D-65A0-F174-5479-34913923CD3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64583" y="3969142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A15EFD4-27BB-C33F-B0EB-FCE0B9D7F3F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48523" y="4155204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0ED7F50-C80F-46B9-5B6D-41E0616374E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23262" y="4060085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0F9060A5-A633-099C-B08F-49B83936052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494376" y="4957058"/>
              <a:ext cx="1533943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3430062-5669-565F-167D-9AC63EB2BF4A}"/>
                </a:ext>
              </a:extLst>
            </p:cNvPr>
            <p:cNvCxnSpPr>
              <a:cxnSpLocks/>
            </p:cNvCxnSpPr>
            <p:nvPr/>
          </p:nvCxnSpPr>
          <p:spPr>
            <a:xfrm>
              <a:off x="4453759" y="3854342"/>
              <a:ext cx="40008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BF27304-3FF3-50B0-E183-DF108B05D732}"/>
              </a:ext>
            </a:extLst>
          </p:cNvPr>
          <p:cNvCxnSpPr>
            <a:cxnSpLocks/>
          </p:cNvCxnSpPr>
          <p:nvPr/>
        </p:nvCxnSpPr>
        <p:spPr>
          <a:xfrm>
            <a:off x="696494" y="1189068"/>
            <a:ext cx="13297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266FF14F-ABF8-3EA6-DE78-34F459BBF8C6}"/>
              </a:ext>
            </a:extLst>
          </p:cNvPr>
          <p:cNvCxnSpPr>
            <a:cxnSpLocks/>
          </p:cNvCxnSpPr>
          <p:nvPr/>
        </p:nvCxnSpPr>
        <p:spPr>
          <a:xfrm>
            <a:off x="1196396" y="1184101"/>
            <a:ext cx="0" cy="10159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DEAAB53D-B4E4-E210-50A4-CBA18B326FD3}"/>
              </a:ext>
            </a:extLst>
          </p:cNvPr>
          <p:cNvCxnSpPr>
            <a:cxnSpLocks/>
          </p:cNvCxnSpPr>
          <p:nvPr/>
        </p:nvCxnSpPr>
        <p:spPr>
          <a:xfrm>
            <a:off x="2103354" y="2198740"/>
            <a:ext cx="4055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D86EB6F8-FD9A-EAEA-DE38-2CE63EB0CF53}"/>
              </a:ext>
            </a:extLst>
          </p:cNvPr>
          <p:cNvCxnSpPr>
            <a:cxnSpLocks/>
          </p:cNvCxnSpPr>
          <p:nvPr/>
        </p:nvCxnSpPr>
        <p:spPr>
          <a:xfrm>
            <a:off x="4092515" y="1158331"/>
            <a:ext cx="0" cy="5458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F0A5775-198C-2300-5363-10F39351637A}"/>
              </a:ext>
            </a:extLst>
          </p:cNvPr>
          <p:cNvGrpSpPr/>
          <p:nvPr/>
        </p:nvGrpSpPr>
        <p:grpSpPr>
          <a:xfrm rot="16200000" flipH="1">
            <a:off x="3549376" y="3783878"/>
            <a:ext cx="1030293" cy="289652"/>
            <a:chOff x="4676775" y="1682364"/>
            <a:chExt cx="1619250" cy="693028"/>
          </a:xfrm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DA333E4-4EAB-4B96-4581-CEAD49E4E7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DAE749C2-07CE-0074-ED8D-1FCC309CC10F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24E53F3D-AE58-B192-E63D-10B5D77304F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E64E94CF-9991-770C-F9B3-6C6DA25A47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DA8F29E3-4FDE-661D-A4F8-E558EF0F6F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F9AB8D1-78F4-1033-145F-58663E8609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81959642-5D1F-3A6E-DD47-F0AB671D9BE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51B994B0-1D65-A210-671E-69A7CB0C9E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F91D204A-3A59-CB96-E379-9602E2E20EC1}"/>
              </a:ext>
            </a:extLst>
          </p:cNvPr>
          <p:cNvCxnSpPr>
            <a:cxnSpLocks/>
          </p:cNvCxnSpPr>
          <p:nvPr/>
        </p:nvCxnSpPr>
        <p:spPr>
          <a:xfrm>
            <a:off x="4092515" y="4251096"/>
            <a:ext cx="0" cy="3425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B519DE4F-6769-BCFD-99C7-BCAA77C03684}"/>
              </a:ext>
            </a:extLst>
          </p:cNvPr>
          <p:cNvCxnSpPr>
            <a:cxnSpLocks/>
          </p:cNvCxnSpPr>
          <p:nvPr/>
        </p:nvCxnSpPr>
        <p:spPr>
          <a:xfrm>
            <a:off x="4092515" y="2991979"/>
            <a:ext cx="0" cy="5458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DF67E622-82AB-0F69-80BD-11A27CC1A7EB}"/>
              </a:ext>
            </a:extLst>
          </p:cNvPr>
          <p:cNvCxnSpPr>
            <a:cxnSpLocks/>
          </p:cNvCxnSpPr>
          <p:nvPr/>
        </p:nvCxnSpPr>
        <p:spPr>
          <a:xfrm>
            <a:off x="2882173" y="2942380"/>
            <a:ext cx="1210343" cy="19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D0C9F651-637C-B480-235B-715E12D33343}"/>
                  </a:ext>
                </a:extLst>
              </p:cNvPr>
              <p:cNvSpPr txBox="1"/>
              <p:nvPr/>
            </p:nvSpPr>
            <p:spPr>
              <a:xfrm>
                <a:off x="4506020" y="958276"/>
                <a:ext cx="4807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D0C9F651-637C-B480-235B-715E12D33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020" y="958276"/>
                <a:ext cx="480773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BE817C29-CB43-8AC1-5871-FAC5DAE5284C}"/>
              </a:ext>
            </a:extLst>
          </p:cNvPr>
          <p:cNvGrpSpPr/>
          <p:nvPr/>
        </p:nvGrpSpPr>
        <p:grpSpPr>
          <a:xfrm rot="16200000" flipH="1">
            <a:off x="651246" y="2564967"/>
            <a:ext cx="1030293" cy="289652"/>
            <a:chOff x="4676775" y="1682364"/>
            <a:chExt cx="1619250" cy="693028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4FDF4908-C177-DD1A-8B62-948E2D9CCA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0DBCA826-6099-1A20-CBBF-EA47F268B114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F087B23D-A237-FABF-A5A9-59509F48F3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87AC69EC-193B-2DF5-7D19-EF1697FD10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1931463F-E7E7-B65B-D889-21F4AF046C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2BE28983-23F8-1669-7405-133F0E0049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CFC27BB9-1FDA-79BA-FF58-715453657C7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E480F291-4B09-A782-67C8-4EA9ACEEA0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AAC2D1E5-E3D2-B999-8AB5-EBA33201B3E0}"/>
              </a:ext>
            </a:extLst>
          </p:cNvPr>
          <p:cNvCxnSpPr>
            <a:cxnSpLocks/>
          </p:cNvCxnSpPr>
          <p:nvPr/>
        </p:nvCxnSpPr>
        <p:spPr>
          <a:xfrm>
            <a:off x="1194785" y="3602688"/>
            <a:ext cx="12730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A7597BCC-CA0A-6BE7-75D1-D98A50584448}"/>
              </a:ext>
            </a:extLst>
          </p:cNvPr>
          <p:cNvCxnSpPr>
            <a:cxnSpLocks/>
          </p:cNvCxnSpPr>
          <p:nvPr/>
        </p:nvCxnSpPr>
        <p:spPr>
          <a:xfrm>
            <a:off x="1194385" y="3159756"/>
            <a:ext cx="0" cy="4429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EA77138-B957-9DF7-DCC0-713DB13A3B49}"/>
              </a:ext>
            </a:extLst>
          </p:cNvPr>
          <p:cNvCxnSpPr>
            <a:cxnSpLocks/>
          </p:cNvCxnSpPr>
          <p:nvPr/>
        </p:nvCxnSpPr>
        <p:spPr>
          <a:xfrm>
            <a:off x="552510" y="3183695"/>
            <a:ext cx="290928" cy="19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CEEB9E72-5063-8867-B0F7-4CBDED22A6A3}"/>
              </a:ext>
            </a:extLst>
          </p:cNvPr>
          <p:cNvSpPr txBox="1"/>
          <p:nvPr/>
        </p:nvSpPr>
        <p:spPr>
          <a:xfrm>
            <a:off x="804814" y="880978"/>
            <a:ext cx="7959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Livvic" panose="020B0604020202020204" charset="0"/>
              </a:rPr>
              <a:t>P=</a:t>
            </a:r>
            <a:r>
              <a:rPr lang="en-US" sz="1600" dirty="0">
                <a:solidFill>
                  <a:srgbClr val="0000FF"/>
                </a:solidFill>
                <a:highlight>
                  <a:srgbClr val="FFFF00"/>
                </a:highlight>
                <a:latin typeface="Livvic" panose="020B0604020202020204" charset="0"/>
              </a:rPr>
              <a:t>20V</a:t>
            </a:r>
            <a:endParaRPr lang="en-US" sz="1000" dirty="0">
              <a:highlight>
                <a:srgbClr val="FFFF00"/>
              </a:highlight>
            </a:endParaRP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646CCDAF-9883-35C0-7E42-B8ABE789C4AE}"/>
              </a:ext>
            </a:extLst>
          </p:cNvPr>
          <p:cNvCxnSpPr>
            <a:cxnSpLocks/>
          </p:cNvCxnSpPr>
          <p:nvPr/>
        </p:nvCxnSpPr>
        <p:spPr>
          <a:xfrm>
            <a:off x="4092515" y="4251096"/>
            <a:ext cx="0" cy="3425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4685357D-8B99-E428-3BB7-9A39C04B673C}"/>
                  </a:ext>
                </a:extLst>
              </p:cNvPr>
              <p:cNvSpPr txBox="1"/>
              <p:nvPr/>
            </p:nvSpPr>
            <p:spPr>
              <a:xfrm>
                <a:off x="4506020" y="958276"/>
                <a:ext cx="4807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4685357D-8B99-E428-3BB7-9A39C04B6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020" y="958276"/>
                <a:ext cx="480773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85BCA255-4A31-387C-1D7D-A21EC9DB5FAF}"/>
              </a:ext>
            </a:extLst>
          </p:cNvPr>
          <p:cNvCxnSpPr>
            <a:cxnSpLocks/>
          </p:cNvCxnSpPr>
          <p:nvPr/>
        </p:nvCxnSpPr>
        <p:spPr>
          <a:xfrm>
            <a:off x="1194785" y="3602688"/>
            <a:ext cx="12730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8AC924BA-D338-D3FA-826C-D4F20418CF0C}"/>
              </a:ext>
            </a:extLst>
          </p:cNvPr>
          <p:cNvCxnSpPr>
            <a:cxnSpLocks/>
          </p:cNvCxnSpPr>
          <p:nvPr/>
        </p:nvCxnSpPr>
        <p:spPr>
          <a:xfrm>
            <a:off x="1194385" y="3159756"/>
            <a:ext cx="0" cy="4429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>
            <a:extLst>
              <a:ext uri="{FF2B5EF4-FFF2-40B4-BE49-F238E27FC236}">
                <a16:creationId xmlns:a16="http://schemas.microsoft.com/office/drawing/2014/main" id="{42516595-D982-2E32-9FCA-86052B1626BA}"/>
              </a:ext>
            </a:extLst>
          </p:cNvPr>
          <p:cNvSpPr txBox="1"/>
          <p:nvPr/>
        </p:nvSpPr>
        <p:spPr>
          <a:xfrm>
            <a:off x="1219970" y="3159015"/>
            <a:ext cx="1306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This is biasing the Zener</a:t>
            </a:r>
            <a:endParaRPr lang="en-US" sz="800" dirty="0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D50F28F7-F4CD-F3BF-D55F-4A30D5E5A8D6}"/>
              </a:ext>
            </a:extLst>
          </p:cNvPr>
          <p:cNvSpPr txBox="1"/>
          <p:nvPr/>
        </p:nvSpPr>
        <p:spPr>
          <a:xfrm>
            <a:off x="2678833" y="4007110"/>
            <a:ext cx="7754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5V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23E01B4D-931E-6E44-D37E-BC38B686654A}"/>
                  </a:ext>
                </a:extLst>
              </p:cNvPr>
              <p:cNvSpPr txBox="1"/>
              <p:nvPr/>
            </p:nvSpPr>
            <p:spPr>
              <a:xfrm>
                <a:off x="637108" y="2435052"/>
                <a:ext cx="3810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23E01B4D-931E-6E44-D37E-BC38B6866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08" y="2435052"/>
                <a:ext cx="381054" cy="400110"/>
              </a:xfrm>
              <a:prstGeom prst="rect">
                <a:avLst/>
              </a:prstGeom>
              <a:blipFill>
                <a:blip r:embed="rId5"/>
                <a:stretch>
                  <a:fillRect r="-11290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2A2D95F6-DD0E-F08B-7CED-11CB6F9CBABE}"/>
                  </a:ext>
                </a:extLst>
              </p:cNvPr>
              <p:cNvSpPr txBox="1"/>
              <p:nvPr/>
            </p:nvSpPr>
            <p:spPr>
              <a:xfrm>
                <a:off x="4094943" y="1759452"/>
                <a:ext cx="3810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2A2D95F6-DD0E-F08B-7CED-11CB6F9CB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943" y="1759452"/>
                <a:ext cx="381054" cy="400110"/>
              </a:xfrm>
              <a:prstGeom prst="rect">
                <a:avLst/>
              </a:prstGeom>
              <a:blipFill>
                <a:blip r:embed="rId6"/>
                <a:stretch>
                  <a:fillRect r="-9677"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205FBB30-FA46-7400-89BF-A42F36BB83F9}"/>
                  </a:ext>
                </a:extLst>
              </p:cNvPr>
              <p:cNvSpPr txBox="1"/>
              <p:nvPr/>
            </p:nvSpPr>
            <p:spPr>
              <a:xfrm>
                <a:off x="4201110" y="3688618"/>
                <a:ext cx="3810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205FBB30-FA46-7400-89BF-A42F36BB8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110" y="3688618"/>
                <a:ext cx="381054" cy="400110"/>
              </a:xfrm>
              <a:prstGeom prst="rect">
                <a:avLst/>
              </a:prstGeom>
              <a:blipFill>
                <a:blip r:embed="rId7"/>
                <a:stretch>
                  <a:fillRect r="-11111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69352E6E-2C57-7603-E445-BA2273AAEDF0}"/>
              </a:ext>
            </a:extLst>
          </p:cNvPr>
          <p:cNvCxnSpPr>
            <a:cxnSpLocks/>
          </p:cNvCxnSpPr>
          <p:nvPr/>
        </p:nvCxnSpPr>
        <p:spPr>
          <a:xfrm>
            <a:off x="2882173" y="2942380"/>
            <a:ext cx="1210343" cy="19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>
            <a:extLst>
              <a:ext uri="{FF2B5EF4-FFF2-40B4-BE49-F238E27FC236}">
                <a16:creationId xmlns:a16="http://schemas.microsoft.com/office/drawing/2014/main" id="{C1219481-4824-0A84-4224-623D0F47C6B6}"/>
              </a:ext>
            </a:extLst>
          </p:cNvPr>
          <p:cNvSpPr txBox="1"/>
          <p:nvPr/>
        </p:nvSpPr>
        <p:spPr>
          <a:xfrm>
            <a:off x="3771746" y="2629470"/>
            <a:ext cx="3376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Livvic" panose="020B0604020202020204" charset="0"/>
              </a:rPr>
              <a:t>Q</a:t>
            </a:r>
            <a:endParaRPr lang="en-US" sz="1000" dirty="0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0772B77F-99DE-347C-9294-1D3A2F09D104}"/>
              </a:ext>
            </a:extLst>
          </p:cNvPr>
          <p:cNvSpPr txBox="1"/>
          <p:nvPr/>
        </p:nvSpPr>
        <p:spPr>
          <a:xfrm>
            <a:off x="2298855" y="2751654"/>
            <a:ext cx="4496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Livvic" panose="020B0604020202020204" charset="0"/>
              </a:rPr>
              <a:t>T1</a:t>
            </a:r>
            <a:endParaRPr lang="en-US" sz="1000" dirty="0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36F8CB48-A64B-96EC-370A-7B72239F8982}"/>
              </a:ext>
            </a:extLst>
          </p:cNvPr>
          <p:cNvSpPr txBox="1"/>
          <p:nvPr/>
        </p:nvSpPr>
        <p:spPr>
          <a:xfrm>
            <a:off x="2279995" y="1020689"/>
            <a:ext cx="4496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Livvic" panose="020B0604020202020204" charset="0"/>
              </a:rPr>
              <a:t>T2</a:t>
            </a:r>
            <a:endParaRPr lang="en-US" sz="1000" dirty="0"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6882FD7-A204-0BBA-B03A-B2099EE774F7}"/>
              </a:ext>
            </a:extLst>
          </p:cNvPr>
          <p:cNvSpPr txBox="1"/>
          <p:nvPr/>
        </p:nvSpPr>
        <p:spPr>
          <a:xfrm>
            <a:off x="2474888" y="3380508"/>
            <a:ext cx="3995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Livvic" panose="020B0604020202020204" charset="0"/>
              </a:rPr>
              <a:t>E1</a:t>
            </a:r>
            <a:endParaRPr lang="en-US" sz="900" dirty="0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6C79B4DC-6094-39BF-19E3-970291FBF461}"/>
              </a:ext>
            </a:extLst>
          </p:cNvPr>
          <p:cNvSpPr txBox="1"/>
          <p:nvPr/>
        </p:nvSpPr>
        <p:spPr>
          <a:xfrm>
            <a:off x="3102137" y="2886519"/>
            <a:ext cx="3995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Livvic" panose="020B0604020202020204" charset="0"/>
              </a:rPr>
              <a:t>B1</a:t>
            </a:r>
            <a:endParaRPr lang="en-US" sz="900" dirty="0"/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3D818EA8-35D7-557B-B300-0C2BEECC242D}"/>
              </a:ext>
            </a:extLst>
          </p:cNvPr>
          <p:cNvSpPr txBox="1"/>
          <p:nvPr/>
        </p:nvSpPr>
        <p:spPr>
          <a:xfrm>
            <a:off x="2449631" y="2112785"/>
            <a:ext cx="4724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Livvic" panose="020B0604020202020204" charset="0"/>
              </a:rPr>
              <a:t>C1</a:t>
            </a:r>
            <a:endParaRPr lang="en-US" sz="900" dirty="0"/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58FC9E64-F8B7-2A99-40FC-013A4274D9CB}"/>
              </a:ext>
            </a:extLst>
          </p:cNvPr>
          <p:cNvSpPr txBox="1"/>
          <p:nvPr/>
        </p:nvSpPr>
        <p:spPr>
          <a:xfrm>
            <a:off x="2474888" y="1840611"/>
            <a:ext cx="3995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Livvic" panose="020B0604020202020204" charset="0"/>
              </a:rPr>
              <a:t>B2</a:t>
            </a:r>
            <a:endParaRPr lang="en-US" sz="900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6C54C93A-EB53-3840-43B6-AC41229DC224}"/>
              </a:ext>
            </a:extLst>
          </p:cNvPr>
          <p:cNvSpPr txBox="1"/>
          <p:nvPr/>
        </p:nvSpPr>
        <p:spPr>
          <a:xfrm>
            <a:off x="2879490" y="832755"/>
            <a:ext cx="3995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Livvic" panose="020B0604020202020204" charset="0"/>
              </a:rPr>
              <a:t>E2</a:t>
            </a:r>
            <a:endParaRPr lang="en-US" sz="900" dirty="0"/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5A1AF9E5-3C9C-2DE2-FA86-464DC162B92D}"/>
              </a:ext>
            </a:extLst>
          </p:cNvPr>
          <p:cNvSpPr txBox="1"/>
          <p:nvPr/>
        </p:nvSpPr>
        <p:spPr>
          <a:xfrm>
            <a:off x="1687146" y="910913"/>
            <a:ext cx="5259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Livvic" panose="020B0604020202020204" charset="0"/>
              </a:rPr>
              <a:t>C2</a:t>
            </a:r>
            <a:endParaRPr lang="en-US" sz="9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A25D4F-D22D-3E06-7AF3-BA60A72FC441}"/>
              </a:ext>
            </a:extLst>
          </p:cNvPr>
          <p:cNvSpPr txBox="1"/>
          <p:nvPr/>
        </p:nvSpPr>
        <p:spPr>
          <a:xfrm>
            <a:off x="3131180" y="2653855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5.6V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AAB72A-9117-5CDD-7B2A-96EA14D061AF}"/>
              </a:ext>
            </a:extLst>
          </p:cNvPr>
          <p:cNvSpPr txBox="1"/>
          <p:nvPr/>
        </p:nvSpPr>
        <p:spPr>
          <a:xfrm>
            <a:off x="2429698" y="3579215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5V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AFF381-599F-C400-C3F4-06F83E98D0DF}"/>
              </a:ext>
            </a:extLst>
          </p:cNvPr>
          <p:cNvSpPr txBox="1"/>
          <p:nvPr/>
        </p:nvSpPr>
        <p:spPr>
          <a:xfrm>
            <a:off x="925753" y="1978956"/>
            <a:ext cx="3376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Livvic" panose="020B0604020202020204" charset="0"/>
              </a:rPr>
              <a:t>S</a:t>
            </a:r>
            <a:endParaRPr lang="en-US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A57ACC6-3D4A-DB16-EFF1-F3B8A339703B}"/>
                  </a:ext>
                </a:extLst>
              </p:cNvPr>
              <p:cNvSpPr txBox="1"/>
              <p:nvPr/>
            </p:nvSpPr>
            <p:spPr>
              <a:xfrm>
                <a:off x="1192217" y="1766970"/>
                <a:ext cx="13507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rgbClr val="0000FF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4.7</m:t>
                    </m:r>
                  </m:oMath>
                </a14:m>
                <a:r>
                  <a:rPr lang="en-US" sz="1800" dirty="0">
                    <a:solidFill>
                      <a:srgbClr val="0000FF"/>
                    </a:solidFill>
                    <a:highlight>
                      <a:srgbClr val="FFFF00"/>
                    </a:highlight>
                  </a:rPr>
                  <a:t>k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A57ACC6-3D4A-DB16-EFF1-F3B8A3397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217" y="1766970"/>
                <a:ext cx="1350753" cy="369332"/>
              </a:xfrm>
              <a:prstGeom prst="rect">
                <a:avLst/>
              </a:prstGeom>
              <a:blipFill>
                <a:blip r:embed="rId8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07664FE-7BA6-D57E-B952-873E2DD3DDAE}"/>
                  </a:ext>
                </a:extLst>
              </p:cNvPr>
              <p:cNvSpPr txBox="1"/>
              <p:nvPr/>
            </p:nvSpPr>
            <p:spPr>
              <a:xfrm>
                <a:off x="5329592" y="1174680"/>
                <a:ext cx="353819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kumimoji="0" lang="en-US" sz="20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Livvic" panose="020B0604020202020204" charset="0"/>
                    <a:cs typeface="Arial"/>
                    <a:sym typeface="Arial"/>
                  </a:rPr>
                  <a:t>At 65C,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𝑉</m:t>
                        </m:r>
                      </m:e>
                      <m:sub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𝐵𝐸</m:t>
                        </m:r>
                      </m:sub>
                    </m:sSub>
                    <m:d>
                      <m:dPr>
                        <m:ctrlP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𝑇</m:t>
                        </m:r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1</m:t>
                        </m:r>
                      </m:e>
                    </m:d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/>
                        <a:sym typeface="Arial"/>
                      </a:rPr>
                      <m:t>=0.5</m:t>
                    </m:r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/>
                        <a:sym typeface="Arial"/>
                      </a:rPr>
                      <m:t>𝑉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only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07664FE-7BA6-D57E-B952-873E2DD3D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592" y="1174680"/>
                <a:ext cx="3538193" cy="400110"/>
              </a:xfrm>
              <a:prstGeom prst="rect">
                <a:avLst/>
              </a:prstGeom>
              <a:blipFill>
                <a:blip r:embed="rId9"/>
                <a:stretch>
                  <a:fillRect l="-1721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9A62913-32D9-6F0D-9C5F-AF504FEA4B6C}"/>
              </a:ext>
            </a:extLst>
          </p:cNvPr>
          <p:cNvCxnSpPr>
            <a:cxnSpLocks/>
            <a:endCxn id="155" idx="0"/>
          </p:cNvCxnSpPr>
          <p:nvPr/>
        </p:nvCxnSpPr>
        <p:spPr>
          <a:xfrm flipV="1">
            <a:off x="3673927" y="3688618"/>
            <a:ext cx="717710" cy="562478"/>
          </a:xfrm>
          <a:prstGeom prst="line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5553092-C114-DB48-5584-C06D17814081}"/>
              </a:ext>
            </a:extLst>
          </p:cNvPr>
          <p:cNvGrpSpPr/>
          <p:nvPr/>
        </p:nvGrpSpPr>
        <p:grpSpPr>
          <a:xfrm rot="16200000" flipH="1">
            <a:off x="4033310" y="1534983"/>
            <a:ext cx="1030293" cy="289652"/>
            <a:chOff x="4676775" y="1682364"/>
            <a:chExt cx="1619250" cy="693028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6BFD9CD-1B9F-0D3F-1AB8-B588670483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5F8B881-6880-2C78-AC39-58A9DBC03780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BA722E2-8E31-586D-8BCB-BF268F57180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60FDE36C-BF33-5B4D-C421-65532BE785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A725B85-928C-6E99-3A01-545E0BE9A68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8085526-133F-44BE-DDDF-8CB66CD77B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15B1A4C-6C24-F9DB-EDE8-91F14834F74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6504CF4-288E-2D2E-E0EF-C7095A7C49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76A5E5D-2F71-5E26-2D2D-81733E9B9AAC}"/>
              </a:ext>
            </a:extLst>
          </p:cNvPr>
          <p:cNvGrpSpPr/>
          <p:nvPr/>
        </p:nvGrpSpPr>
        <p:grpSpPr>
          <a:xfrm>
            <a:off x="4390364" y="2201053"/>
            <a:ext cx="422443" cy="146502"/>
            <a:chOff x="5418681" y="2886519"/>
            <a:chExt cx="746959" cy="210204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7056DCCB-A2F7-A7E0-D930-34A468CCEA55}"/>
                </a:ext>
              </a:extLst>
            </p:cNvPr>
            <p:cNvCxnSpPr>
              <a:cxnSpLocks/>
            </p:cNvCxnSpPr>
            <p:nvPr/>
          </p:nvCxnSpPr>
          <p:spPr>
            <a:xfrm>
              <a:off x="5418681" y="2886519"/>
              <a:ext cx="74695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D3BC0E5D-9828-3F04-B896-A844E76BFB5F}"/>
                </a:ext>
              </a:extLst>
            </p:cNvPr>
            <p:cNvCxnSpPr>
              <a:cxnSpLocks/>
            </p:cNvCxnSpPr>
            <p:nvPr/>
          </p:nvCxnSpPr>
          <p:spPr>
            <a:xfrm>
              <a:off x="5594730" y="2999504"/>
              <a:ext cx="421138" cy="395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2B807D2-EB71-90C1-E9B2-A60CEAA28AA3}"/>
                </a:ext>
              </a:extLst>
            </p:cNvPr>
            <p:cNvCxnSpPr>
              <a:cxnSpLocks/>
            </p:cNvCxnSpPr>
            <p:nvPr/>
          </p:nvCxnSpPr>
          <p:spPr>
            <a:xfrm>
              <a:off x="5731364" y="3096723"/>
              <a:ext cx="21355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9F35B847-8FA5-5F15-6B94-57ADBA1435D5}"/>
                  </a:ext>
                </a:extLst>
              </p:cNvPr>
              <p:cNvSpPr txBox="1"/>
              <p:nvPr/>
            </p:nvSpPr>
            <p:spPr>
              <a:xfrm>
                <a:off x="4576850" y="1517947"/>
                <a:ext cx="3810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𝐿𝑜𝑎𝑑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9F35B847-8FA5-5F15-6B94-57ADBA1435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850" y="1517947"/>
                <a:ext cx="381054" cy="400110"/>
              </a:xfrm>
              <a:prstGeom prst="rect">
                <a:avLst/>
              </a:prstGeom>
              <a:blipFill>
                <a:blip r:embed="rId10"/>
                <a:stretch>
                  <a:fillRect r="-103226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A31FD0D0-DAA3-A2BE-B52E-6ADC37BDA486}"/>
              </a:ext>
            </a:extLst>
          </p:cNvPr>
          <p:cNvSpPr txBox="1"/>
          <p:nvPr/>
        </p:nvSpPr>
        <p:spPr>
          <a:xfrm>
            <a:off x="3015714" y="418954"/>
            <a:ext cx="4070884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Base emitter temperature drift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C7D8C7E-DE4E-A69E-CE30-4ED5239B32C4}"/>
                  </a:ext>
                </a:extLst>
              </p:cNvPr>
              <p:cNvSpPr txBox="1"/>
              <p:nvPr/>
            </p:nvSpPr>
            <p:spPr>
              <a:xfrm>
                <a:off x="5329592" y="1802983"/>
                <a:ext cx="360777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kumimoji="0" lang="en-US" sz="20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Livvic" panose="020B0604020202020204" charset="0"/>
                    <a:cs typeface="Arial"/>
                    <a:sym typeface="Arial"/>
                  </a:rPr>
                  <a:t>E1 =5V , so  B1= 5.5V,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kumimoji="0" lang="en-US" sz="20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Livvic" panose="020B0604020202020204" charset="0"/>
                    <a:cs typeface="Arial"/>
                    <a:sym typeface="Arial"/>
                  </a:rPr>
                  <a:t>=11 V 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C7D8C7E-DE4E-A69E-CE30-4ED5239B3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592" y="1802983"/>
                <a:ext cx="3607771" cy="400110"/>
              </a:xfrm>
              <a:prstGeom prst="rect">
                <a:avLst/>
              </a:prstGeom>
              <a:blipFill>
                <a:blip r:embed="rId11"/>
                <a:stretch>
                  <a:fillRect l="-1689" t="-9231" r="-1014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E200A06F-3B18-AA14-3B62-68757C41F549}"/>
              </a:ext>
            </a:extLst>
          </p:cNvPr>
          <p:cNvSpPr txBox="1"/>
          <p:nvPr/>
        </p:nvSpPr>
        <p:spPr>
          <a:xfrm>
            <a:off x="5329593" y="2371695"/>
            <a:ext cx="35414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Hence the output is changing with respect to temperature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5486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15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659637-FD07-9668-CDA9-64B1AA00A4D8}"/>
              </a:ext>
            </a:extLst>
          </p:cNvPr>
          <p:cNvSpPr txBox="1"/>
          <p:nvPr/>
        </p:nvSpPr>
        <p:spPr>
          <a:xfrm>
            <a:off x="714302" y="-14988"/>
            <a:ext cx="2831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Livvic" panose="020B0604020202020204" charset="0"/>
              </a:rPr>
              <a:t>Voltage regulator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5E0A35-51FB-AAA7-9C0D-E6F3061D0C58}"/>
              </a:ext>
            </a:extLst>
          </p:cNvPr>
          <p:cNvGrpSpPr/>
          <p:nvPr/>
        </p:nvGrpSpPr>
        <p:grpSpPr>
          <a:xfrm rot="16200000" flipH="1">
            <a:off x="3549376" y="1950230"/>
            <a:ext cx="1030293" cy="289652"/>
            <a:chOff x="4676775" y="1682364"/>
            <a:chExt cx="1619250" cy="69302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3ED5F9E-6C9D-FC8F-061F-F4C9CD7DC0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EED54E4-E9B5-8CE2-98C0-94952541A41E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928160E-033C-284A-4805-D1E7D72146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A24E767-293B-521C-B578-50BA1FF0F4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252CB9E-7C32-2DAE-3157-EDCDD8DB7E1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3E25916-ADFC-880F-2552-CE757345FD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FF8B004-6342-035A-12A1-184F88C9FDC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D9623A1-6F17-8E48-F3DC-7A822A41BD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B32AD97-B2E5-FF76-8C8A-B1E8C2937D4D}"/>
              </a:ext>
            </a:extLst>
          </p:cNvPr>
          <p:cNvCxnSpPr>
            <a:cxnSpLocks/>
          </p:cNvCxnSpPr>
          <p:nvPr/>
        </p:nvCxnSpPr>
        <p:spPr>
          <a:xfrm>
            <a:off x="4092515" y="2417448"/>
            <a:ext cx="0" cy="6514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75D76C9-9968-62CC-3EDC-3B4BFFC979A0}"/>
              </a:ext>
            </a:extLst>
          </p:cNvPr>
          <p:cNvGrpSpPr/>
          <p:nvPr/>
        </p:nvGrpSpPr>
        <p:grpSpPr>
          <a:xfrm flipH="1">
            <a:off x="2227913" y="2466931"/>
            <a:ext cx="1033704" cy="1463596"/>
            <a:chOff x="4453759" y="3377936"/>
            <a:chExt cx="1062296" cy="1463596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5D1C01C-8082-DE30-DB45-3246D64A9A1B}"/>
                </a:ext>
              </a:extLst>
            </p:cNvPr>
            <p:cNvSpPr/>
            <p:nvPr/>
          </p:nvSpPr>
          <p:spPr>
            <a:xfrm>
              <a:off x="4580992" y="3377936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CD266DB-FC2B-A153-FEB7-2A3D6AC1D7FF}"/>
                </a:ext>
              </a:extLst>
            </p:cNvPr>
            <p:cNvCxnSpPr>
              <a:cxnSpLocks/>
            </p:cNvCxnSpPr>
            <p:nvPr/>
          </p:nvCxnSpPr>
          <p:spPr>
            <a:xfrm>
              <a:off x="4864583" y="3503759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FAB907A-FA2E-4362-CF16-5E31F772FB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64583" y="3421634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39ED567C-89D6-A055-D2C9-C902174D859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64583" y="3969142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8E1B0A9-34D4-4C6F-AF8D-C172C5E4291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48523" y="4155204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457BC36-9877-30FD-E2C2-4227CE9E7C6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23262" y="4060085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8482F78-3784-58D9-15F3-BB4AC06F9239}"/>
                </a:ext>
              </a:extLst>
            </p:cNvPr>
            <p:cNvCxnSpPr>
              <a:cxnSpLocks/>
            </p:cNvCxnSpPr>
            <p:nvPr/>
          </p:nvCxnSpPr>
          <p:spPr>
            <a:xfrm>
              <a:off x="5261348" y="4190087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D439C49-36AA-9C58-DFAE-98DFB4AA6E0D}"/>
                </a:ext>
              </a:extLst>
            </p:cNvPr>
            <p:cNvCxnSpPr>
              <a:cxnSpLocks/>
            </p:cNvCxnSpPr>
            <p:nvPr/>
          </p:nvCxnSpPr>
          <p:spPr>
            <a:xfrm>
              <a:off x="4453759" y="3854342"/>
              <a:ext cx="40008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C08653B-8070-380C-9376-FFA1147804B3}"/>
              </a:ext>
            </a:extLst>
          </p:cNvPr>
          <p:cNvGrpSpPr/>
          <p:nvPr/>
        </p:nvGrpSpPr>
        <p:grpSpPr>
          <a:xfrm>
            <a:off x="1180557" y="2047824"/>
            <a:ext cx="932553" cy="254543"/>
            <a:chOff x="4676775" y="1682364"/>
            <a:chExt cx="1619250" cy="693028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1B2795E-27D6-5E7D-DF12-BE9DDA9889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071FD03-8615-5639-C254-4857796145AD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43F4F107-E2BB-C73F-B07C-6ABBE5510CA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A3237F2-0D4D-EB00-D1D3-68894F8610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55B075C-A5C6-37A4-B303-A42928C3E0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EA19783-049E-87E9-8E80-3D9EF56CAB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F07F175-3B97-BFC9-2E48-7983909847D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23BCAF0-8342-69C3-4B09-CE210AB428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2304119-FFE7-7A0D-081B-F778CF02F523}"/>
              </a:ext>
            </a:extLst>
          </p:cNvPr>
          <p:cNvCxnSpPr>
            <a:cxnSpLocks/>
          </p:cNvCxnSpPr>
          <p:nvPr/>
        </p:nvCxnSpPr>
        <p:spPr>
          <a:xfrm>
            <a:off x="2081646" y="4771790"/>
            <a:ext cx="7469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052D375-9EF1-9A6F-7948-C73777E7830E}"/>
              </a:ext>
            </a:extLst>
          </p:cNvPr>
          <p:cNvCxnSpPr>
            <a:cxnSpLocks/>
          </p:cNvCxnSpPr>
          <p:nvPr/>
        </p:nvCxnSpPr>
        <p:spPr>
          <a:xfrm>
            <a:off x="2257695" y="4884775"/>
            <a:ext cx="421138" cy="39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6087E59-C852-C014-B022-09A4C9B9FD4A}"/>
              </a:ext>
            </a:extLst>
          </p:cNvPr>
          <p:cNvCxnSpPr>
            <a:cxnSpLocks/>
          </p:cNvCxnSpPr>
          <p:nvPr/>
        </p:nvCxnSpPr>
        <p:spPr>
          <a:xfrm>
            <a:off x="2394329" y="4981994"/>
            <a:ext cx="2135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3B289CA-4DC0-4377-A4C6-0804DAB7DC98}"/>
              </a:ext>
            </a:extLst>
          </p:cNvPr>
          <p:cNvCxnSpPr>
            <a:cxnSpLocks/>
          </p:cNvCxnSpPr>
          <p:nvPr/>
        </p:nvCxnSpPr>
        <p:spPr>
          <a:xfrm>
            <a:off x="462238" y="3072925"/>
            <a:ext cx="4714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D280480-46F3-0712-72A4-239C286A1B41}"/>
              </a:ext>
            </a:extLst>
          </p:cNvPr>
          <p:cNvCxnSpPr>
            <a:cxnSpLocks/>
          </p:cNvCxnSpPr>
          <p:nvPr/>
        </p:nvCxnSpPr>
        <p:spPr>
          <a:xfrm>
            <a:off x="552510" y="3183695"/>
            <a:ext cx="290928" cy="19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5B671CC-2532-AEDB-6521-7E8A9546C8F3}"/>
              </a:ext>
            </a:extLst>
          </p:cNvPr>
          <p:cNvCxnSpPr>
            <a:cxnSpLocks/>
          </p:cNvCxnSpPr>
          <p:nvPr/>
        </p:nvCxnSpPr>
        <p:spPr>
          <a:xfrm>
            <a:off x="708103" y="3183695"/>
            <a:ext cx="0" cy="14099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988BB92-E408-4089-6A8A-64739B67AB08}"/>
              </a:ext>
            </a:extLst>
          </p:cNvPr>
          <p:cNvCxnSpPr>
            <a:cxnSpLocks/>
          </p:cNvCxnSpPr>
          <p:nvPr/>
        </p:nvCxnSpPr>
        <p:spPr>
          <a:xfrm>
            <a:off x="696494" y="1191397"/>
            <a:ext cx="0" cy="18667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CB95EEF-28BF-FC92-3160-766078173AF2}"/>
              </a:ext>
            </a:extLst>
          </p:cNvPr>
          <p:cNvCxnSpPr>
            <a:cxnSpLocks/>
          </p:cNvCxnSpPr>
          <p:nvPr/>
        </p:nvCxnSpPr>
        <p:spPr>
          <a:xfrm>
            <a:off x="696494" y="4593651"/>
            <a:ext cx="33819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FA3A9737-D91A-3F47-5AC5-2A0E7D1AAA36}"/>
              </a:ext>
            </a:extLst>
          </p:cNvPr>
          <p:cNvSpPr txBox="1"/>
          <p:nvPr/>
        </p:nvSpPr>
        <p:spPr>
          <a:xfrm rot="16200000">
            <a:off x="-655393" y="2875166"/>
            <a:ext cx="19011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80808"/>
                </a:solidFill>
                <a:latin typeface="Livvic" panose="020B0604020202020204" charset="0"/>
              </a:rPr>
              <a:t>Input 20V DC (15V</a:t>
            </a:r>
            <a:r>
              <a:rPr lang="en-US" sz="1600" b="1" dirty="0">
                <a:solidFill>
                  <a:srgbClr val="FF0000"/>
                </a:solidFill>
                <a:latin typeface="Livvic" panose="020B0604020202020204" charset="0"/>
                <a:sym typeface="Wingdings" panose="05000000000000000000" pitchFamily="2" charset="2"/>
              </a:rPr>
              <a:t></a:t>
            </a:r>
            <a:r>
              <a:rPr lang="en-US" sz="1600" b="1" dirty="0">
                <a:solidFill>
                  <a:srgbClr val="080808"/>
                </a:solidFill>
                <a:latin typeface="Livvic" panose="020B0604020202020204" charset="0"/>
                <a:sym typeface="Wingdings" panose="05000000000000000000" pitchFamily="2" charset="2"/>
              </a:rPr>
              <a:t>20V</a:t>
            </a:r>
            <a:r>
              <a:rPr lang="en-US" sz="1600" b="1" dirty="0">
                <a:solidFill>
                  <a:srgbClr val="FF0000"/>
                </a:solidFill>
                <a:latin typeface="Livvic" panose="020B0604020202020204" charset="0"/>
                <a:sym typeface="Wingdings" panose="05000000000000000000" pitchFamily="2" charset="2"/>
              </a:rPr>
              <a:t></a:t>
            </a:r>
            <a:r>
              <a:rPr lang="en-US" sz="1600" b="1" dirty="0">
                <a:solidFill>
                  <a:srgbClr val="080808"/>
                </a:solidFill>
                <a:latin typeface="Livvic" panose="020B0604020202020204" charset="0"/>
                <a:sym typeface="Wingdings" panose="05000000000000000000" pitchFamily="2" charset="2"/>
              </a:rPr>
              <a:t>28V</a:t>
            </a:r>
            <a:r>
              <a:rPr lang="en-US" sz="1600" b="1" dirty="0">
                <a:solidFill>
                  <a:srgbClr val="080808"/>
                </a:solidFill>
                <a:latin typeface="Livvic" panose="020B0604020202020204" charset="0"/>
              </a:rPr>
              <a:t>)</a:t>
            </a:r>
            <a:endParaRPr lang="en-US" sz="1000" dirty="0">
              <a:solidFill>
                <a:srgbClr val="080808"/>
              </a:solidFill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D7B91601-0174-6D51-D23F-7042A7C0C3BE}"/>
              </a:ext>
            </a:extLst>
          </p:cNvPr>
          <p:cNvSpPr/>
          <p:nvPr/>
        </p:nvSpPr>
        <p:spPr>
          <a:xfrm rot="10800000" flipV="1">
            <a:off x="2195926" y="3948977"/>
            <a:ext cx="543910" cy="391765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211F0C-C432-666E-44E3-422B4854BF4A}"/>
              </a:ext>
            </a:extLst>
          </p:cNvPr>
          <p:cNvCxnSpPr>
            <a:cxnSpLocks/>
          </p:cNvCxnSpPr>
          <p:nvPr/>
        </p:nvCxnSpPr>
        <p:spPr>
          <a:xfrm rot="10800000">
            <a:off x="2274411" y="3945124"/>
            <a:ext cx="3504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D482208-27D2-5B93-7452-ADF3ACBF1A98}"/>
              </a:ext>
            </a:extLst>
          </p:cNvPr>
          <p:cNvCxnSpPr>
            <a:cxnSpLocks/>
          </p:cNvCxnSpPr>
          <p:nvPr/>
        </p:nvCxnSpPr>
        <p:spPr>
          <a:xfrm rot="10800000">
            <a:off x="2467881" y="4337655"/>
            <a:ext cx="0" cy="434134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60674D-1D45-5CF3-CD32-AE43486798E4}"/>
              </a:ext>
            </a:extLst>
          </p:cNvPr>
          <p:cNvCxnSpPr>
            <a:cxnSpLocks/>
          </p:cNvCxnSpPr>
          <p:nvPr/>
        </p:nvCxnSpPr>
        <p:spPr>
          <a:xfrm rot="10800000" flipV="1">
            <a:off x="2159428" y="3948977"/>
            <a:ext cx="114984" cy="892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9311408-5002-D7BB-932C-6CD140E0F667}"/>
              </a:ext>
            </a:extLst>
          </p:cNvPr>
          <p:cNvCxnSpPr>
            <a:cxnSpLocks/>
          </p:cNvCxnSpPr>
          <p:nvPr/>
        </p:nvCxnSpPr>
        <p:spPr>
          <a:xfrm rot="10800000" flipV="1">
            <a:off x="2624853" y="3859729"/>
            <a:ext cx="114984" cy="892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C557339-37D6-4DEA-4A5C-C419C5527367}"/>
              </a:ext>
            </a:extLst>
          </p:cNvPr>
          <p:cNvCxnSpPr>
            <a:cxnSpLocks/>
          </p:cNvCxnSpPr>
          <p:nvPr/>
        </p:nvCxnSpPr>
        <p:spPr>
          <a:xfrm>
            <a:off x="2474888" y="3640147"/>
            <a:ext cx="0" cy="3389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139EC7F-ABCE-8D45-8FA4-CB0D39CADBD5}"/>
              </a:ext>
            </a:extLst>
          </p:cNvPr>
          <p:cNvCxnSpPr>
            <a:cxnSpLocks/>
          </p:cNvCxnSpPr>
          <p:nvPr/>
        </p:nvCxnSpPr>
        <p:spPr>
          <a:xfrm>
            <a:off x="2503607" y="1859184"/>
            <a:ext cx="0" cy="6514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5B7DDAA-AF0C-BC75-34E5-FAC0CE294246}"/>
              </a:ext>
            </a:extLst>
          </p:cNvPr>
          <p:cNvGrpSpPr/>
          <p:nvPr/>
        </p:nvGrpSpPr>
        <p:grpSpPr>
          <a:xfrm rot="16200000">
            <a:off x="2733946" y="140045"/>
            <a:ext cx="1098994" cy="2608554"/>
            <a:chOff x="4453759" y="3377936"/>
            <a:chExt cx="1062296" cy="2346093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9F45AF20-CCDD-BE5A-D294-C158D6A25173}"/>
                </a:ext>
              </a:extLst>
            </p:cNvPr>
            <p:cNvSpPr/>
            <p:nvPr/>
          </p:nvSpPr>
          <p:spPr>
            <a:xfrm>
              <a:off x="4580992" y="3377936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833AA42-5DE4-C62D-2E89-0677D41D7AA7}"/>
                </a:ext>
              </a:extLst>
            </p:cNvPr>
            <p:cNvCxnSpPr>
              <a:cxnSpLocks/>
            </p:cNvCxnSpPr>
            <p:nvPr/>
          </p:nvCxnSpPr>
          <p:spPr>
            <a:xfrm>
              <a:off x="4864583" y="3503759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E99D8D1-792B-B486-1FE2-2971FAD85A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64583" y="3421634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9C8A6D3D-65A0-F174-5479-34913923CD3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64583" y="3969142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A15EFD4-27BB-C33F-B0EB-FCE0B9D7F3F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48523" y="4155204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0ED7F50-C80F-46B9-5B6D-41E0616374E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23262" y="4060085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0F9060A5-A633-099C-B08F-49B83936052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494376" y="4957058"/>
              <a:ext cx="1533943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3430062-5669-565F-167D-9AC63EB2BF4A}"/>
                </a:ext>
              </a:extLst>
            </p:cNvPr>
            <p:cNvCxnSpPr>
              <a:cxnSpLocks/>
            </p:cNvCxnSpPr>
            <p:nvPr/>
          </p:nvCxnSpPr>
          <p:spPr>
            <a:xfrm>
              <a:off x="4453759" y="3854342"/>
              <a:ext cx="40008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BF27304-3FF3-50B0-E183-DF108B05D732}"/>
              </a:ext>
            </a:extLst>
          </p:cNvPr>
          <p:cNvCxnSpPr>
            <a:cxnSpLocks/>
          </p:cNvCxnSpPr>
          <p:nvPr/>
        </p:nvCxnSpPr>
        <p:spPr>
          <a:xfrm>
            <a:off x="696494" y="1189068"/>
            <a:ext cx="13297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266FF14F-ABF8-3EA6-DE78-34F459BBF8C6}"/>
              </a:ext>
            </a:extLst>
          </p:cNvPr>
          <p:cNvCxnSpPr>
            <a:cxnSpLocks/>
          </p:cNvCxnSpPr>
          <p:nvPr/>
        </p:nvCxnSpPr>
        <p:spPr>
          <a:xfrm>
            <a:off x="1196396" y="1184101"/>
            <a:ext cx="0" cy="10159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DEAAB53D-B4E4-E210-50A4-CBA18B326FD3}"/>
              </a:ext>
            </a:extLst>
          </p:cNvPr>
          <p:cNvCxnSpPr>
            <a:cxnSpLocks/>
          </p:cNvCxnSpPr>
          <p:nvPr/>
        </p:nvCxnSpPr>
        <p:spPr>
          <a:xfrm>
            <a:off x="2103354" y="2198740"/>
            <a:ext cx="4055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D86EB6F8-FD9A-EAEA-DE38-2CE63EB0CF53}"/>
              </a:ext>
            </a:extLst>
          </p:cNvPr>
          <p:cNvCxnSpPr>
            <a:cxnSpLocks/>
          </p:cNvCxnSpPr>
          <p:nvPr/>
        </p:nvCxnSpPr>
        <p:spPr>
          <a:xfrm>
            <a:off x="4092515" y="1158331"/>
            <a:ext cx="0" cy="5458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F0A5775-198C-2300-5363-10F39351637A}"/>
              </a:ext>
            </a:extLst>
          </p:cNvPr>
          <p:cNvGrpSpPr/>
          <p:nvPr/>
        </p:nvGrpSpPr>
        <p:grpSpPr>
          <a:xfrm rot="16200000" flipH="1">
            <a:off x="3549376" y="3783878"/>
            <a:ext cx="1030293" cy="289652"/>
            <a:chOff x="4676775" y="1682364"/>
            <a:chExt cx="1619250" cy="693028"/>
          </a:xfrm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DA333E4-4EAB-4B96-4581-CEAD49E4E7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DAE749C2-07CE-0074-ED8D-1FCC309CC10F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24E53F3D-AE58-B192-E63D-10B5D77304F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E64E94CF-9991-770C-F9B3-6C6DA25A47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DA8F29E3-4FDE-661D-A4F8-E558EF0F6F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F9AB8D1-78F4-1033-145F-58663E8609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81959642-5D1F-3A6E-DD47-F0AB671D9BE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51B994B0-1D65-A210-671E-69A7CB0C9E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F91D204A-3A59-CB96-E379-9602E2E20EC1}"/>
              </a:ext>
            </a:extLst>
          </p:cNvPr>
          <p:cNvCxnSpPr>
            <a:cxnSpLocks/>
          </p:cNvCxnSpPr>
          <p:nvPr/>
        </p:nvCxnSpPr>
        <p:spPr>
          <a:xfrm>
            <a:off x="4092515" y="4251096"/>
            <a:ext cx="0" cy="3425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B519DE4F-6769-BCFD-99C7-BCAA77C03684}"/>
              </a:ext>
            </a:extLst>
          </p:cNvPr>
          <p:cNvCxnSpPr>
            <a:cxnSpLocks/>
          </p:cNvCxnSpPr>
          <p:nvPr/>
        </p:nvCxnSpPr>
        <p:spPr>
          <a:xfrm>
            <a:off x="4092515" y="2991979"/>
            <a:ext cx="0" cy="5458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DF67E622-82AB-0F69-80BD-11A27CC1A7EB}"/>
              </a:ext>
            </a:extLst>
          </p:cNvPr>
          <p:cNvCxnSpPr>
            <a:cxnSpLocks/>
          </p:cNvCxnSpPr>
          <p:nvPr/>
        </p:nvCxnSpPr>
        <p:spPr>
          <a:xfrm>
            <a:off x="2882173" y="2942380"/>
            <a:ext cx="1210343" cy="19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D0C9F651-637C-B480-235B-715E12D33343}"/>
                  </a:ext>
                </a:extLst>
              </p:cNvPr>
              <p:cNvSpPr txBox="1"/>
              <p:nvPr/>
            </p:nvSpPr>
            <p:spPr>
              <a:xfrm>
                <a:off x="4506020" y="958276"/>
                <a:ext cx="4807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D0C9F651-637C-B480-235B-715E12D33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020" y="958276"/>
                <a:ext cx="480773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BE817C29-CB43-8AC1-5871-FAC5DAE5284C}"/>
              </a:ext>
            </a:extLst>
          </p:cNvPr>
          <p:cNvGrpSpPr/>
          <p:nvPr/>
        </p:nvGrpSpPr>
        <p:grpSpPr>
          <a:xfrm rot="16200000" flipH="1">
            <a:off x="651246" y="2564967"/>
            <a:ext cx="1030293" cy="289652"/>
            <a:chOff x="4676775" y="1682364"/>
            <a:chExt cx="1619250" cy="693028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4FDF4908-C177-DD1A-8B62-948E2D9CCA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0DBCA826-6099-1A20-CBBF-EA47F268B114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F087B23D-A237-FABF-A5A9-59509F48F3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87AC69EC-193B-2DF5-7D19-EF1697FD10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1931463F-E7E7-B65B-D889-21F4AF046C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2BE28983-23F8-1669-7405-133F0E0049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CFC27BB9-1FDA-79BA-FF58-715453657C7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E480F291-4B09-A782-67C8-4EA9ACEEA0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AAC2D1E5-E3D2-B999-8AB5-EBA33201B3E0}"/>
              </a:ext>
            </a:extLst>
          </p:cNvPr>
          <p:cNvCxnSpPr>
            <a:cxnSpLocks/>
          </p:cNvCxnSpPr>
          <p:nvPr/>
        </p:nvCxnSpPr>
        <p:spPr>
          <a:xfrm>
            <a:off x="1194785" y="3602688"/>
            <a:ext cx="12730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A7597BCC-CA0A-6BE7-75D1-D98A50584448}"/>
              </a:ext>
            </a:extLst>
          </p:cNvPr>
          <p:cNvCxnSpPr>
            <a:cxnSpLocks/>
          </p:cNvCxnSpPr>
          <p:nvPr/>
        </p:nvCxnSpPr>
        <p:spPr>
          <a:xfrm>
            <a:off x="1194385" y="3159756"/>
            <a:ext cx="0" cy="4429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EA77138-B957-9DF7-DCC0-713DB13A3B49}"/>
              </a:ext>
            </a:extLst>
          </p:cNvPr>
          <p:cNvCxnSpPr>
            <a:cxnSpLocks/>
          </p:cNvCxnSpPr>
          <p:nvPr/>
        </p:nvCxnSpPr>
        <p:spPr>
          <a:xfrm>
            <a:off x="552510" y="3183695"/>
            <a:ext cx="290928" cy="19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CEEB9E72-5063-8867-B0F7-4CBDED22A6A3}"/>
              </a:ext>
            </a:extLst>
          </p:cNvPr>
          <p:cNvSpPr txBox="1"/>
          <p:nvPr/>
        </p:nvSpPr>
        <p:spPr>
          <a:xfrm>
            <a:off x="804814" y="880978"/>
            <a:ext cx="7959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Livvic" panose="020B0604020202020204" charset="0"/>
              </a:rPr>
              <a:t>P=</a:t>
            </a:r>
            <a:r>
              <a:rPr lang="en-US" sz="1600" dirty="0">
                <a:solidFill>
                  <a:srgbClr val="0000FF"/>
                </a:solidFill>
                <a:highlight>
                  <a:srgbClr val="FFFF00"/>
                </a:highlight>
                <a:latin typeface="Livvic" panose="020B0604020202020204" charset="0"/>
              </a:rPr>
              <a:t>20V</a:t>
            </a:r>
            <a:endParaRPr lang="en-US" sz="1000" dirty="0">
              <a:highlight>
                <a:srgbClr val="FFFF00"/>
              </a:highlight>
            </a:endParaRP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646CCDAF-9883-35C0-7E42-B8ABE789C4AE}"/>
              </a:ext>
            </a:extLst>
          </p:cNvPr>
          <p:cNvCxnSpPr>
            <a:cxnSpLocks/>
          </p:cNvCxnSpPr>
          <p:nvPr/>
        </p:nvCxnSpPr>
        <p:spPr>
          <a:xfrm>
            <a:off x="4092515" y="4251096"/>
            <a:ext cx="0" cy="3425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4685357D-8B99-E428-3BB7-9A39C04B673C}"/>
                  </a:ext>
                </a:extLst>
              </p:cNvPr>
              <p:cNvSpPr txBox="1"/>
              <p:nvPr/>
            </p:nvSpPr>
            <p:spPr>
              <a:xfrm>
                <a:off x="4506020" y="958276"/>
                <a:ext cx="4807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4685357D-8B99-E428-3BB7-9A39C04B6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020" y="958276"/>
                <a:ext cx="480773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85BCA255-4A31-387C-1D7D-A21EC9DB5FAF}"/>
              </a:ext>
            </a:extLst>
          </p:cNvPr>
          <p:cNvCxnSpPr>
            <a:cxnSpLocks/>
          </p:cNvCxnSpPr>
          <p:nvPr/>
        </p:nvCxnSpPr>
        <p:spPr>
          <a:xfrm>
            <a:off x="1194785" y="3602688"/>
            <a:ext cx="12730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8AC924BA-D338-D3FA-826C-D4F20418CF0C}"/>
              </a:ext>
            </a:extLst>
          </p:cNvPr>
          <p:cNvCxnSpPr>
            <a:cxnSpLocks/>
          </p:cNvCxnSpPr>
          <p:nvPr/>
        </p:nvCxnSpPr>
        <p:spPr>
          <a:xfrm>
            <a:off x="1194385" y="3159756"/>
            <a:ext cx="0" cy="4429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>
            <a:extLst>
              <a:ext uri="{FF2B5EF4-FFF2-40B4-BE49-F238E27FC236}">
                <a16:creationId xmlns:a16="http://schemas.microsoft.com/office/drawing/2014/main" id="{42516595-D982-2E32-9FCA-86052B1626BA}"/>
              </a:ext>
            </a:extLst>
          </p:cNvPr>
          <p:cNvSpPr txBox="1"/>
          <p:nvPr/>
        </p:nvSpPr>
        <p:spPr>
          <a:xfrm>
            <a:off x="1219970" y="3159015"/>
            <a:ext cx="1306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This is biasing the Zener</a:t>
            </a:r>
            <a:endParaRPr lang="en-US" sz="800" dirty="0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D50F28F7-F4CD-F3BF-D55F-4A30D5E5A8D6}"/>
              </a:ext>
            </a:extLst>
          </p:cNvPr>
          <p:cNvSpPr txBox="1"/>
          <p:nvPr/>
        </p:nvSpPr>
        <p:spPr>
          <a:xfrm>
            <a:off x="2678833" y="4007110"/>
            <a:ext cx="7754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5V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23E01B4D-931E-6E44-D37E-BC38B686654A}"/>
                  </a:ext>
                </a:extLst>
              </p:cNvPr>
              <p:cNvSpPr txBox="1"/>
              <p:nvPr/>
            </p:nvSpPr>
            <p:spPr>
              <a:xfrm>
                <a:off x="637108" y="2435052"/>
                <a:ext cx="3810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23E01B4D-931E-6E44-D37E-BC38B6866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08" y="2435052"/>
                <a:ext cx="381054" cy="400110"/>
              </a:xfrm>
              <a:prstGeom prst="rect">
                <a:avLst/>
              </a:prstGeom>
              <a:blipFill>
                <a:blip r:embed="rId5"/>
                <a:stretch>
                  <a:fillRect r="-11290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2A2D95F6-DD0E-F08B-7CED-11CB6F9CBABE}"/>
                  </a:ext>
                </a:extLst>
              </p:cNvPr>
              <p:cNvSpPr txBox="1"/>
              <p:nvPr/>
            </p:nvSpPr>
            <p:spPr>
              <a:xfrm>
                <a:off x="4094943" y="1759452"/>
                <a:ext cx="3810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2A2D95F6-DD0E-F08B-7CED-11CB6F9CB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943" y="1759452"/>
                <a:ext cx="381054" cy="400110"/>
              </a:xfrm>
              <a:prstGeom prst="rect">
                <a:avLst/>
              </a:prstGeom>
              <a:blipFill>
                <a:blip r:embed="rId6"/>
                <a:stretch>
                  <a:fillRect r="-9677"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205FBB30-FA46-7400-89BF-A42F36BB83F9}"/>
                  </a:ext>
                </a:extLst>
              </p:cNvPr>
              <p:cNvSpPr txBox="1"/>
              <p:nvPr/>
            </p:nvSpPr>
            <p:spPr>
              <a:xfrm>
                <a:off x="4201110" y="3688618"/>
                <a:ext cx="3810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205FBB30-FA46-7400-89BF-A42F36BB8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110" y="3688618"/>
                <a:ext cx="381054" cy="400110"/>
              </a:xfrm>
              <a:prstGeom prst="rect">
                <a:avLst/>
              </a:prstGeom>
              <a:blipFill>
                <a:blip r:embed="rId7"/>
                <a:stretch>
                  <a:fillRect r="-11111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69352E6E-2C57-7603-E445-BA2273AAEDF0}"/>
              </a:ext>
            </a:extLst>
          </p:cNvPr>
          <p:cNvCxnSpPr>
            <a:cxnSpLocks/>
          </p:cNvCxnSpPr>
          <p:nvPr/>
        </p:nvCxnSpPr>
        <p:spPr>
          <a:xfrm>
            <a:off x="2882173" y="2942380"/>
            <a:ext cx="1210343" cy="19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>
            <a:extLst>
              <a:ext uri="{FF2B5EF4-FFF2-40B4-BE49-F238E27FC236}">
                <a16:creationId xmlns:a16="http://schemas.microsoft.com/office/drawing/2014/main" id="{C1219481-4824-0A84-4224-623D0F47C6B6}"/>
              </a:ext>
            </a:extLst>
          </p:cNvPr>
          <p:cNvSpPr txBox="1"/>
          <p:nvPr/>
        </p:nvSpPr>
        <p:spPr>
          <a:xfrm>
            <a:off x="3771746" y="2629470"/>
            <a:ext cx="3376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Livvic" panose="020B0604020202020204" charset="0"/>
              </a:rPr>
              <a:t>Q</a:t>
            </a:r>
            <a:endParaRPr lang="en-US" sz="1000" dirty="0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0772B77F-99DE-347C-9294-1D3A2F09D104}"/>
              </a:ext>
            </a:extLst>
          </p:cNvPr>
          <p:cNvSpPr txBox="1"/>
          <p:nvPr/>
        </p:nvSpPr>
        <p:spPr>
          <a:xfrm>
            <a:off x="2298855" y="2751654"/>
            <a:ext cx="4496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Livvic" panose="020B0604020202020204" charset="0"/>
              </a:rPr>
              <a:t>T1</a:t>
            </a:r>
            <a:endParaRPr lang="en-US" sz="1000" dirty="0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36F8CB48-A64B-96EC-370A-7B72239F8982}"/>
              </a:ext>
            </a:extLst>
          </p:cNvPr>
          <p:cNvSpPr txBox="1"/>
          <p:nvPr/>
        </p:nvSpPr>
        <p:spPr>
          <a:xfrm>
            <a:off x="2279995" y="1020689"/>
            <a:ext cx="4496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Livvic" panose="020B0604020202020204" charset="0"/>
              </a:rPr>
              <a:t>T2</a:t>
            </a:r>
            <a:endParaRPr lang="en-US" sz="1000" dirty="0"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6882FD7-A204-0BBA-B03A-B2099EE774F7}"/>
              </a:ext>
            </a:extLst>
          </p:cNvPr>
          <p:cNvSpPr txBox="1"/>
          <p:nvPr/>
        </p:nvSpPr>
        <p:spPr>
          <a:xfrm>
            <a:off x="2474888" y="3380508"/>
            <a:ext cx="3995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Livvic" panose="020B0604020202020204" charset="0"/>
              </a:rPr>
              <a:t>E1</a:t>
            </a:r>
            <a:endParaRPr lang="en-US" sz="900" dirty="0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6C79B4DC-6094-39BF-19E3-970291FBF461}"/>
              </a:ext>
            </a:extLst>
          </p:cNvPr>
          <p:cNvSpPr txBox="1"/>
          <p:nvPr/>
        </p:nvSpPr>
        <p:spPr>
          <a:xfrm>
            <a:off x="3102137" y="2886519"/>
            <a:ext cx="3995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Livvic" panose="020B0604020202020204" charset="0"/>
              </a:rPr>
              <a:t>B1</a:t>
            </a:r>
            <a:endParaRPr lang="en-US" sz="900" dirty="0"/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3D818EA8-35D7-557B-B300-0C2BEECC242D}"/>
              </a:ext>
            </a:extLst>
          </p:cNvPr>
          <p:cNvSpPr txBox="1"/>
          <p:nvPr/>
        </p:nvSpPr>
        <p:spPr>
          <a:xfrm>
            <a:off x="2449631" y="2112785"/>
            <a:ext cx="4724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Livvic" panose="020B0604020202020204" charset="0"/>
              </a:rPr>
              <a:t>C1</a:t>
            </a:r>
            <a:endParaRPr lang="en-US" sz="900" dirty="0"/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58FC9E64-F8B7-2A99-40FC-013A4274D9CB}"/>
              </a:ext>
            </a:extLst>
          </p:cNvPr>
          <p:cNvSpPr txBox="1"/>
          <p:nvPr/>
        </p:nvSpPr>
        <p:spPr>
          <a:xfrm>
            <a:off x="2474888" y="1840611"/>
            <a:ext cx="3995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Livvic" panose="020B0604020202020204" charset="0"/>
              </a:rPr>
              <a:t>B2</a:t>
            </a:r>
            <a:endParaRPr lang="en-US" sz="900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6C54C93A-EB53-3840-43B6-AC41229DC224}"/>
              </a:ext>
            </a:extLst>
          </p:cNvPr>
          <p:cNvSpPr txBox="1"/>
          <p:nvPr/>
        </p:nvSpPr>
        <p:spPr>
          <a:xfrm>
            <a:off x="2879490" y="832755"/>
            <a:ext cx="3995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Livvic" panose="020B0604020202020204" charset="0"/>
              </a:rPr>
              <a:t>E2</a:t>
            </a:r>
            <a:endParaRPr lang="en-US" sz="900" dirty="0"/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5A1AF9E5-3C9C-2DE2-FA86-464DC162B92D}"/>
              </a:ext>
            </a:extLst>
          </p:cNvPr>
          <p:cNvSpPr txBox="1"/>
          <p:nvPr/>
        </p:nvSpPr>
        <p:spPr>
          <a:xfrm>
            <a:off x="1687146" y="910913"/>
            <a:ext cx="5259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Livvic" panose="020B0604020202020204" charset="0"/>
              </a:rPr>
              <a:t>C2</a:t>
            </a:r>
            <a:endParaRPr lang="en-US" sz="9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A25D4F-D22D-3E06-7AF3-BA60A72FC441}"/>
              </a:ext>
            </a:extLst>
          </p:cNvPr>
          <p:cNvSpPr txBox="1"/>
          <p:nvPr/>
        </p:nvSpPr>
        <p:spPr>
          <a:xfrm>
            <a:off x="3131180" y="2653855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5.6V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AAB72A-9117-5CDD-7B2A-96EA14D061AF}"/>
              </a:ext>
            </a:extLst>
          </p:cNvPr>
          <p:cNvSpPr txBox="1"/>
          <p:nvPr/>
        </p:nvSpPr>
        <p:spPr>
          <a:xfrm>
            <a:off x="2429698" y="3579215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5V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AFF381-599F-C400-C3F4-06F83E98D0DF}"/>
              </a:ext>
            </a:extLst>
          </p:cNvPr>
          <p:cNvSpPr txBox="1"/>
          <p:nvPr/>
        </p:nvSpPr>
        <p:spPr>
          <a:xfrm>
            <a:off x="925753" y="1978956"/>
            <a:ext cx="3376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Livvic" panose="020B0604020202020204" charset="0"/>
              </a:rPr>
              <a:t>S</a:t>
            </a:r>
            <a:endParaRPr lang="en-US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A57ACC6-3D4A-DB16-EFF1-F3B8A339703B}"/>
                  </a:ext>
                </a:extLst>
              </p:cNvPr>
              <p:cNvSpPr txBox="1"/>
              <p:nvPr/>
            </p:nvSpPr>
            <p:spPr>
              <a:xfrm>
                <a:off x="1192217" y="1766970"/>
                <a:ext cx="13507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rgbClr val="0000FF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4.7</m:t>
                    </m:r>
                  </m:oMath>
                </a14:m>
                <a:r>
                  <a:rPr lang="en-US" sz="1800" dirty="0">
                    <a:solidFill>
                      <a:srgbClr val="0000FF"/>
                    </a:solidFill>
                    <a:highlight>
                      <a:srgbClr val="FFFF00"/>
                    </a:highlight>
                  </a:rPr>
                  <a:t>k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A57ACC6-3D4A-DB16-EFF1-F3B8A3397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217" y="1766970"/>
                <a:ext cx="1350753" cy="369332"/>
              </a:xfrm>
              <a:prstGeom prst="rect">
                <a:avLst/>
              </a:prstGeom>
              <a:blipFill>
                <a:blip r:embed="rId8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607664FE-7BA6-D57E-B952-873E2DD3DDAE}"/>
              </a:ext>
            </a:extLst>
          </p:cNvPr>
          <p:cNvSpPr txBox="1"/>
          <p:nvPr/>
        </p:nvSpPr>
        <p:spPr>
          <a:xfrm>
            <a:off x="5319486" y="819064"/>
            <a:ext cx="37818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If the supply voltage become high hence P=30V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9A62913-32D9-6F0D-9C5F-AF504FEA4B6C}"/>
              </a:ext>
            </a:extLst>
          </p:cNvPr>
          <p:cNvCxnSpPr>
            <a:cxnSpLocks/>
            <a:endCxn id="155" idx="0"/>
          </p:cNvCxnSpPr>
          <p:nvPr/>
        </p:nvCxnSpPr>
        <p:spPr>
          <a:xfrm flipV="1">
            <a:off x="3673927" y="3688618"/>
            <a:ext cx="717710" cy="562478"/>
          </a:xfrm>
          <a:prstGeom prst="line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5553092-C114-DB48-5584-C06D17814081}"/>
              </a:ext>
            </a:extLst>
          </p:cNvPr>
          <p:cNvGrpSpPr/>
          <p:nvPr/>
        </p:nvGrpSpPr>
        <p:grpSpPr>
          <a:xfrm rot="16200000" flipH="1">
            <a:off x="4033310" y="1534983"/>
            <a:ext cx="1030293" cy="289652"/>
            <a:chOff x="4676775" y="1682364"/>
            <a:chExt cx="1619250" cy="693028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6BFD9CD-1B9F-0D3F-1AB8-B588670483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5F8B881-6880-2C78-AC39-58A9DBC03780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BA722E2-8E31-586D-8BCB-BF268F57180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60FDE36C-BF33-5B4D-C421-65532BE785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A725B85-928C-6E99-3A01-545E0BE9A68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8085526-133F-44BE-DDDF-8CB66CD77B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15B1A4C-6C24-F9DB-EDE8-91F14834F74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6504CF4-288E-2D2E-E0EF-C7095A7C49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76A5E5D-2F71-5E26-2D2D-81733E9B9AAC}"/>
              </a:ext>
            </a:extLst>
          </p:cNvPr>
          <p:cNvGrpSpPr/>
          <p:nvPr/>
        </p:nvGrpSpPr>
        <p:grpSpPr>
          <a:xfrm>
            <a:off x="4390364" y="2201053"/>
            <a:ext cx="422443" cy="146502"/>
            <a:chOff x="5418681" y="2886519"/>
            <a:chExt cx="746959" cy="210204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7056DCCB-A2F7-A7E0-D930-34A468CCEA55}"/>
                </a:ext>
              </a:extLst>
            </p:cNvPr>
            <p:cNvCxnSpPr>
              <a:cxnSpLocks/>
            </p:cNvCxnSpPr>
            <p:nvPr/>
          </p:nvCxnSpPr>
          <p:spPr>
            <a:xfrm>
              <a:off x="5418681" y="2886519"/>
              <a:ext cx="74695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D3BC0E5D-9828-3F04-B896-A844E76BFB5F}"/>
                </a:ext>
              </a:extLst>
            </p:cNvPr>
            <p:cNvCxnSpPr>
              <a:cxnSpLocks/>
            </p:cNvCxnSpPr>
            <p:nvPr/>
          </p:nvCxnSpPr>
          <p:spPr>
            <a:xfrm>
              <a:off x="5594730" y="2999504"/>
              <a:ext cx="421138" cy="395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2B807D2-EB71-90C1-E9B2-A60CEAA28AA3}"/>
                </a:ext>
              </a:extLst>
            </p:cNvPr>
            <p:cNvCxnSpPr>
              <a:cxnSpLocks/>
            </p:cNvCxnSpPr>
            <p:nvPr/>
          </p:nvCxnSpPr>
          <p:spPr>
            <a:xfrm>
              <a:off x="5731364" y="3096723"/>
              <a:ext cx="21355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9F35B847-8FA5-5F15-6B94-57ADBA1435D5}"/>
                  </a:ext>
                </a:extLst>
              </p:cNvPr>
              <p:cNvSpPr txBox="1"/>
              <p:nvPr/>
            </p:nvSpPr>
            <p:spPr>
              <a:xfrm>
                <a:off x="4576850" y="1517947"/>
                <a:ext cx="3810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𝐿𝑜𝑎𝑑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9F35B847-8FA5-5F15-6B94-57ADBA1435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850" y="1517947"/>
                <a:ext cx="381054" cy="400110"/>
              </a:xfrm>
              <a:prstGeom prst="rect">
                <a:avLst/>
              </a:prstGeom>
              <a:blipFill>
                <a:blip r:embed="rId9"/>
                <a:stretch>
                  <a:fillRect r="-103226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A31FD0D0-DAA3-A2BE-B52E-6ADC37BDA486}"/>
              </a:ext>
            </a:extLst>
          </p:cNvPr>
          <p:cNvSpPr txBox="1"/>
          <p:nvPr/>
        </p:nvSpPr>
        <p:spPr>
          <a:xfrm>
            <a:off x="3015714" y="418954"/>
            <a:ext cx="3345671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Change in supply voltage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C7D8C7E-DE4E-A69E-CE30-4ED5239B32C4}"/>
                  </a:ext>
                </a:extLst>
              </p:cNvPr>
              <p:cNvSpPr txBox="1"/>
              <p:nvPr/>
            </p:nvSpPr>
            <p:spPr>
              <a:xfrm>
                <a:off x="5307489" y="1605718"/>
                <a:ext cx="360777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sz="2000" dirty="0">
                    <a:solidFill>
                      <a:srgbClr val="0000FF"/>
                    </a:solidFill>
                    <a:latin typeface="Livvic" panose="020B0604020202020204" charset="0"/>
                  </a:rPr>
                  <a:t>C</a:t>
                </a:r>
                <a:r>
                  <a:rPr kumimoji="0" lang="en-US" sz="20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Livvic" panose="020B0604020202020204" charset="0"/>
                    <a:cs typeface="Arial"/>
                    <a:sym typeface="Arial"/>
                  </a:rPr>
                  <a:t>1 =11.2V hence drop across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0" lang="en-US" sz="20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Livvic" panose="020B0604020202020204" charset="0"/>
                    <a:cs typeface="Arial"/>
                    <a:sym typeface="Arial"/>
                  </a:rPr>
                  <a:t> must 18.8V  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C7D8C7E-DE4E-A69E-CE30-4ED5239B3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7489" y="1605718"/>
                <a:ext cx="3607771" cy="707886"/>
              </a:xfrm>
              <a:prstGeom prst="rect">
                <a:avLst/>
              </a:prstGeom>
              <a:blipFill>
                <a:blip r:embed="rId10"/>
                <a:stretch>
                  <a:fillRect l="-1861" t="-4274" r="-169"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AAB1C0D0-E770-0B8D-F4EC-13355083A6A1}"/>
              </a:ext>
            </a:extLst>
          </p:cNvPr>
          <p:cNvSpPr txBox="1"/>
          <p:nvPr/>
        </p:nvSpPr>
        <p:spPr>
          <a:xfrm>
            <a:off x="5307489" y="2468935"/>
            <a:ext cx="37818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If the supply voltage become low hence P=15V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F4EC971-4147-C1E6-8D71-B08A8DD6C556}"/>
                  </a:ext>
                </a:extLst>
              </p:cNvPr>
              <p:cNvSpPr txBox="1"/>
              <p:nvPr/>
            </p:nvSpPr>
            <p:spPr>
              <a:xfrm>
                <a:off x="5284530" y="3233720"/>
                <a:ext cx="360777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sz="2000" dirty="0">
                    <a:solidFill>
                      <a:srgbClr val="0000FF"/>
                    </a:solidFill>
                    <a:latin typeface="Livvic" panose="020B0604020202020204" charset="0"/>
                  </a:rPr>
                  <a:t>C</a:t>
                </a:r>
                <a:r>
                  <a:rPr kumimoji="0" lang="en-US" sz="20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Livvic" panose="020B0604020202020204" charset="0"/>
                    <a:cs typeface="Arial"/>
                    <a:sym typeface="Arial"/>
                  </a:rPr>
                  <a:t>1 =11.2V hence drop across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0" lang="en-US" sz="20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Livvic" panose="020B0604020202020204" charset="0"/>
                    <a:cs typeface="Arial"/>
                    <a:sym typeface="Arial"/>
                  </a:rPr>
                  <a:t> must 3.8V  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F4EC971-4147-C1E6-8D71-B08A8DD6C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4530" y="3233720"/>
                <a:ext cx="3607771" cy="707886"/>
              </a:xfrm>
              <a:prstGeom prst="rect">
                <a:avLst/>
              </a:prstGeom>
              <a:blipFill>
                <a:blip r:embed="rId11"/>
                <a:stretch>
                  <a:fillRect l="-1858" t="-4274"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A3117B3-D61B-98DA-E517-889856501DAD}"/>
                  </a:ext>
                </a:extLst>
              </p:cNvPr>
              <p:cNvSpPr txBox="1"/>
              <p:nvPr/>
            </p:nvSpPr>
            <p:spPr>
              <a:xfrm>
                <a:off x="5287390" y="4032632"/>
                <a:ext cx="360777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sz="2000" dirty="0">
                    <a:solidFill>
                      <a:srgbClr val="0000FF"/>
                    </a:solidFill>
                    <a:latin typeface="Livvic" panose="020B0604020202020204" charset="0"/>
                  </a:rPr>
                  <a:t>More current =More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𝐵𝐸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Livvic" panose="020B0604020202020204" charset="0"/>
                  </a:rPr>
                  <a:t>(T1) 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A3117B3-D61B-98DA-E517-889856501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390" y="4032632"/>
                <a:ext cx="3607771" cy="400110"/>
              </a:xfrm>
              <a:prstGeom prst="rect">
                <a:avLst/>
              </a:prstGeom>
              <a:blipFill>
                <a:blip r:embed="rId12"/>
                <a:stretch>
                  <a:fillRect l="-1689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D07243A3-FEE6-81CB-24C0-FC2B9F7A94DB}"/>
                  </a:ext>
                </a:extLst>
              </p:cNvPr>
              <p:cNvSpPr txBox="1"/>
              <p:nvPr/>
            </p:nvSpPr>
            <p:spPr>
              <a:xfrm>
                <a:off x="5279255" y="4432742"/>
                <a:ext cx="360777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sz="2000" dirty="0">
                    <a:solidFill>
                      <a:srgbClr val="0000FF"/>
                    </a:solidFill>
                    <a:latin typeface="Livvic" panose="020B0604020202020204" charset="0"/>
                  </a:rPr>
                  <a:t>Less current =Less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𝐵𝐸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Livvic" panose="020B0604020202020204" charset="0"/>
                  </a:rPr>
                  <a:t>(T1) 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D07243A3-FEE6-81CB-24C0-FC2B9F7A94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255" y="4432742"/>
                <a:ext cx="3607771" cy="400110"/>
              </a:xfrm>
              <a:prstGeom prst="rect">
                <a:avLst/>
              </a:prstGeom>
              <a:blipFill>
                <a:blip r:embed="rId13"/>
                <a:stretch>
                  <a:fillRect l="-1689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TextBox 88">
            <a:extLst>
              <a:ext uri="{FF2B5EF4-FFF2-40B4-BE49-F238E27FC236}">
                <a16:creationId xmlns:a16="http://schemas.microsoft.com/office/drawing/2014/main" id="{70CD9E3E-8B40-56A4-BFE0-36CCBB4E8208}"/>
              </a:ext>
            </a:extLst>
          </p:cNvPr>
          <p:cNvSpPr txBox="1"/>
          <p:nvPr/>
        </p:nvSpPr>
        <p:spPr>
          <a:xfrm>
            <a:off x="4475997" y="4792308"/>
            <a:ext cx="45878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000" dirty="0">
                <a:solidFill>
                  <a:srgbClr val="0000FF"/>
                </a:solidFill>
                <a:latin typeface="Livvic" panose="020B0604020202020204" charset="0"/>
              </a:rPr>
              <a:t>Then the output voltage will change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9835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2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659637-FD07-9668-CDA9-64B1AA00A4D8}"/>
              </a:ext>
            </a:extLst>
          </p:cNvPr>
          <p:cNvSpPr txBox="1"/>
          <p:nvPr/>
        </p:nvSpPr>
        <p:spPr>
          <a:xfrm>
            <a:off x="714302" y="-14988"/>
            <a:ext cx="2831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Livvic" panose="020B0604020202020204" charset="0"/>
              </a:rPr>
              <a:t>Voltage regulator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915C32-280D-BD94-125B-8A373C9A3381}"/>
              </a:ext>
            </a:extLst>
          </p:cNvPr>
          <p:cNvSpPr txBox="1"/>
          <p:nvPr/>
        </p:nvSpPr>
        <p:spPr>
          <a:xfrm>
            <a:off x="5047790" y="929787"/>
            <a:ext cx="393400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Let's assume 20V DC is the </a:t>
            </a:r>
            <a:r>
              <a:rPr lang="en-US" sz="2000" dirty="0">
                <a:solidFill>
                  <a:srgbClr val="7030A0"/>
                </a:solidFill>
                <a:latin typeface="Livvic" panose="020B0604020202020204" charset="0"/>
              </a:rPr>
              <a:t>un-regulated input varied anywhere between 28 V to 15V</a:t>
            </a:r>
            <a:endParaRPr lang="en-US" sz="1100" dirty="0">
              <a:solidFill>
                <a:srgbClr val="7030A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5E0A35-51FB-AAA7-9C0D-E6F3061D0C58}"/>
              </a:ext>
            </a:extLst>
          </p:cNvPr>
          <p:cNvGrpSpPr/>
          <p:nvPr/>
        </p:nvGrpSpPr>
        <p:grpSpPr>
          <a:xfrm rot="16200000" flipH="1">
            <a:off x="3549376" y="1950230"/>
            <a:ext cx="1030293" cy="289652"/>
            <a:chOff x="4676775" y="1682364"/>
            <a:chExt cx="1619250" cy="69302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3ED5F9E-6C9D-FC8F-061F-F4C9CD7DC0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EED54E4-E9B5-8CE2-98C0-94952541A41E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928160E-033C-284A-4805-D1E7D72146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A24E767-293B-521C-B578-50BA1FF0F4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252CB9E-7C32-2DAE-3157-EDCDD8DB7E1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3E25916-ADFC-880F-2552-CE757345FD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FF8B004-6342-035A-12A1-184F88C9FDC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D9623A1-6F17-8E48-F3DC-7A822A41BD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B32AD97-B2E5-FF76-8C8A-B1E8C2937D4D}"/>
              </a:ext>
            </a:extLst>
          </p:cNvPr>
          <p:cNvCxnSpPr>
            <a:cxnSpLocks/>
          </p:cNvCxnSpPr>
          <p:nvPr/>
        </p:nvCxnSpPr>
        <p:spPr>
          <a:xfrm>
            <a:off x="4092515" y="2417448"/>
            <a:ext cx="0" cy="6514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75D76C9-9968-62CC-3EDC-3B4BFFC979A0}"/>
              </a:ext>
            </a:extLst>
          </p:cNvPr>
          <p:cNvGrpSpPr/>
          <p:nvPr/>
        </p:nvGrpSpPr>
        <p:grpSpPr>
          <a:xfrm flipH="1">
            <a:off x="2227913" y="2466931"/>
            <a:ext cx="1033704" cy="1463596"/>
            <a:chOff x="4453759" y="3377936"/>
            <a:chExt cx="1062296" cy="1463596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5D1C01C-8082-DE30-DB45-3246D64A9A1B}"/>
                </a:ext>
              </a:extLst>
            </p:cNvPr>
            <p:cNvSpPr/>
            <p:nvPr/>
          </p:nvSpPr>
          <p:spPr>
            <a:xfrm>
              <a:off x="4580992" y="3377936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CD266DB-FC2B-A153-FEB7-2A3D6AC1D7FF}"/>
                </a:ext>
              </a:extLst>
            </p:cNvPr>
            <p:cNvCxnSpPr>
              <a:cxnSpLocks/>
            </p:cNvCxnSpPr>
            <p:nvPr/>
          </p:nvCxnSpPr>
          <p:spPr>
            <a:xfrm>
              <a:off x="4864583" y="3503759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FAB907A-FA2E-4362-CF16-5E31F772FB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64583" y="3421634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39ED567C-89D6-A055-D2C9-C902174D859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64583" y="3969142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8E1B0A9-34D4-4C6F-AF8D-C172C5E4291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48523" y="4155204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457BC36-9877-30FD-E2C2-4227CE9E7C6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23262" y="4060085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8482F78-3784-58D9-15F3-BB4AC06F9239}"/>
                </a:ext>
              </a:extLst>
            </p:cNvPr>
            <p:cNvCxnSpPr>
              <a:cxnSpLocks/>
            </p:cNvCxnSpPr>
            <p:nvPr/>
          </p:nvCxnSpPr>
          <p:spPr>
            <a:xfrm>
              <a:off x="5261348" y="4190087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D439C49-36AA-9C58-DFAE-98DFB4AA6E0D}"/>
                </a:ext>
              </a:extLst>
            </p:cNvPr>
            <p:cNvCxnSpPr>
              <a:cxnSpLocks/>
            </p:cNvCxnSpPr>
            <p:nvPr/>
          </p:nvCxnSpPr>
          <p:spPr>
            <a:xfrm>
              <a:off x="4453759" y="3854342"/>
              <a:ext cx="40008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C08653B-8070-380C-9376-FFA1147804B3}"/>
              </a:ext>
            </a:extLst>
          </p:cNvPr>
          <p:cNvGrpSpPr/>
          <p:nvPr/>
        </p:nvGrpSpPr>
        <p:grpSpPr>
          <a:xfrm>
            <a:off x="1180557" y="2047824"/>
            <a:ext cx="932553" cy="254543"/>
            <a:chOff x="4676775" y="1682364"/>
            <a:chExt cx="1619250" cy="693028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1B2795E-27D6-5E7D-DF12-BE9DDA9889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071FD03-8615-5639-C254-4857796145AD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43F4F107-E2BB-C73F-B07C-6ABBE5510CA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A3237F2-0D4D-EB00-D1D3-68894F8610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55B075C-A5C6-37A4-B303-A42928C3E0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EA19783-049E-87E9-8E80-3D9EF56CAB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F07F175-3B97-BFC9-2E48-7983909847D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23BCAF0-8342-69C3-4B09-CE210AB428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2304119-FFE7-7A0D-081B-F778CF02F523}"/>
              </a:ext>
            </a:extLst>
          </p:cNvPr>
          <p:cNvCxnSpPr>
            <a:cxnSpLocks/>
          </p:cNvCxnSpPr>
          <p:nvPr/>
        </p:nvCxnSpPr>
        <p:spPr>
          <a:xfrm>
            <a:off x="2081646" y="4771790"/>
            <a:ext cx="7469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052D375-9EF1-9A6F-7948-C73777E7830E}"/>
              </a:ext>
            </a:extLst>
          </p:cNvPr>
          <p:cNvCxnSpPr>
            <a:cxnSpLocks/>
          </p:cNvCxnSpPr>
          <p:nvPr/>
        </p:nvCxnSpPr>
        <p:spPr>
          <a:xfrm>
            <a:off x="2257695" y="4884775"/>
            <a:ext cx="421138" cy="39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6087E59-C852-C014-B022-09A4C9B9FD4A}"/>
              </a:ext>
            </a:extLst>
          </p:cNvPr>
          <p:cNvCxnSpPr>
            <a:cxnSpLocks/>
          </p:cNvCxnSpPr>
          <p:nvPr/>
        </p:nvCxnSpPr>
        <p:spPr>
          <a:xfrm>
            <a:off x="2394329" y="4981994"/>
            <a:ext cx="2135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3B289CA-4DC0-4377-A4C6-0804DAB7DC98}"/>
              </a:ext>
            </a:extLst>
          </p:cNvPr>
          <p:cNvCxnSpPr>
            <a:cxnSpLocks/>
          </p:cNvCxnSpPr>
          <p:nvPr/>
        </p:nvCxnSpPr>
        <p:spPr>
          <a:xfrm>
            <a:off x="462238" y="3072925"/>
            <a:ext cx="4714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D280480-46F3-0712-72A4-239C286A1B41}"/>
              </a:ext>
            </a:extLst>
          </p:cNvPr>
          <p:cNvCxnSpPr>
            <a:cxnSpLocks/>
          </p:cNvCxnSpPr>
          <p:nvPr/>
        </p:nvCxnSpPr>
        <p:spPr>
          <a:xfrm>
            <a:off x="552510" y="3183695"/>
            <a:ext cx="290928" cy="19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5B671CC-2532-AEDB-6521-7E8A9546C8F3}"/>
              </a:ext>
            </a:extLst>
          </p:cNvPr>
          <p:cNvCxnSpPr>
            <a:cxnSpLocks/>
          </p:cNvCxnSpPr>
          <p:nvPr/>
        </p:nvCxnSpPr>
        <p:spPr>
          <a:xfrm>
            <a:off x="708103" y="3183695"/>
            <a:ext cx="0" cy="14099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988BB92-E408-4089-6A8A-64739B67AB08}"/>
              </a:ext>
            </a:extLst>
          </p:cNvPr>
          <p:cNvCxnSpPr>
            <a:cxnSpLocks/>
          </p:cNvCxnSpPr>
          <p:nvPr/>
        </p:nvCxnSpPr>
        <p:spPr>
          <a:xfrm>
            <a:off x="696494" y="1191397"/>
            <a:ext cx="0" cy="18667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CB95EEF-28BF-FC92-3160-766078173AF2}"/>
              </a:ext>
            </a:extLst>
          </p:cNvPr>
          <p:cNvCxnSpPr>
            <a:cxnSpLocks/>
          </p:cNvCxnSpPr>
          <p:nvPr/>
        </p:nvCxnSpPr>
        <p:spPr>
          <a:xfrm>
            <a:off x="696494" y="4593651"/>
            <a:ext cx="33819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FA3A9737-D91A-3F47-5AC5-2A0E7D1AAA36}"/>
              </a:ext>
            </a:extLst>
          </p:cNvPr>
          <p:cNvSpPr txBox="1"/>
          <p:nvPr/>
        </p:nvSpPr>
        <p:spPr>
          <a:xfrm rot="16200000">
            <a:off x="-687513" y="2936231"/>
            <a:ext cx="19011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80808"/>
                </a:solidFill>
                <a:latin typeface="Livvic" panose="020B0604020202020204" charset="0"/>
              </a:rPr>
              <a:t>Input 20V DC (15V</a:t>
            </a:r>
            <a:r>
              <a:rPr lang="en-US" sz="1600" b="1" dirty="0">
                <a:solidFill>
                  <a:srgbClr val="FF0000"/>
                </a:solidFill>
                <a:latin typeface="Livvic" panose="020B0604020202020204" charset="0"/>
                <a:sym typeface="Wingdings" panose="05000000000000000000" pitchFamily="2" charset="2"/>
              </a:rPr>
              <a:t></a:t>
            </a:r>
            <a:r>
              <a:rPr lang="en-US" sz="1600" b="1" dirty="0">
                <a:solidFill>
                  <a:srgbClr val="080808"/>
                </a:solidFill>
                <a:latin typeface="Livvic" panose="020B0604020202020204" charset="0"/>
                <a:sym typeface="Wingdings" panose="05000000000000000000" pitchFamily="2" charset="2"/>
              </a:rPr>
              <a:t>20V</a:t>
            </a:r>
            <a:r>
              <a:rPr lang="en-US" sz="1600" b="1" dirty="0">
                <a:solidFill>
                  <a:srgbClr val="FF0000"/>
                </a:solidFill>
                <a:latin typeface="Livvic" panose="020B0604020202020204" charset="0"/>
                <a:sym typeface="Wingdings" panose="05000000000000000000" pitchFamily="2" charset="2"/>
              </a:rPr>
              <a:t></a:t>
            </a:r>
            <a:r>
              <a:rPr lang="en-US" sz="1600" b="1" dirty="0">
                <a:solidFill>
                  <a:srgbClr val="080808"/>
                </a:solidFill>
                <a:latin typeface="Livvic" panose="020B0604020202020204" charset="0"/>
                <a:sym typeface="Wingdings" panose="05000000000000000000" pitchFamily="2" charset="2"/>
              </a:rPr>
              <a:t>28V</a:t>
            </a:r>
            <a:r>
              <a:rPr lang="en-US" sz="1600" b="1" dirty="0">
                <a:solidFill>
                  <a:srgbClr val="080808"/>
                </a:solidFill>
                <a:latin typeface="Livvic" panose="020B0604020202020204" charset="0"/>
              </a:rPr>
              <a:t>)</a:t>
            </a:r>
            <a:endParaRPr lang="en-US" sz="1000" dirty="0">
              <a:solidFill>
                <a:srgbClr val="080808"/>
              </a:solidFill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D7B91601-0174-6D51-D23F-7042A7C0C3BE}"/>
              </a:ext>
            </a:extLst>
          </p:cNvPr>
          <p:cNvSpPr/>
          <p:nvPr/>
        </p:nvSpPr>
        <p:spPr>
          <a:xfrm rot="10800000" flipV="1">
            <a:off x="2195926" y="3948977"/>
            <a:ext cx="543910" cy="391765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211F0C-C432-666E-44E3-422B4854BF4A}"/>
              </a:ext>
            </a:extLst>
          </p:cNvPr>
          <p:cNvCxnSpPr>
            <a:cxnSpLocks/>
          </p:cNvCxnSpPr>
          <p:nvPr/>
        </p:nvCxnSpPr>
        <p:spPr>
          <a:xfrm rot="10800000">
            <a:off x="2274411" y="3945124"/>
            <a:ext cx="3504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D482208-27D2-5B93-7452-ADF3ACBF1A98}"/>
              </a:ext>
            </a:extLst>
          </p:cNvPr>
          <p:cNvCxnSpPr>
            <a:cxnSpLocks/>
          </p:cNvCxnSpPr>
          <p:nvPr/>
        </p:nvCxnSpPr>
        <p:spPr>
          <a:xfrm rot="10800000">
            <a:off x="2467881" y="4337655"/>
            <a:ext cx="0" cy="434134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60674D-1D45-5CF3-CD32-AE43486798E4}"/>
              </a:ext>
            </a:extLst>
          </p:cNvPr>
          <p:cNvCxnSpPr>
            <a:cxnSpLocks/>
          </p:cNvCxnSpPr>
          <p:nvPr/>
        </p:nvCxnSpPr>
        <p:spPr>
          <a:xfrm rot="10800000" flipV="1">
            <a:off x="2159428" y="3948977"/>
            <a:ext cx="114984" cy="892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9311408-5002-D7BB-932C-6CD140E0F667}"/>
              </a:ext>
            </a:extLst>
          </p:cNvPr>
          <p:cNvCxnSpPr>
            <a:cxnSpLocks/>
          </p:cNvCxnSpPr>
          <p:nvPr/>
        </p:nvCxnSpPr>
        <p:spPr>
          <a:xfrm rot="10800000" flipV="1">
            <a:off x="2624853" y="3859729"/>
            <a:ext cx="114984" cy="892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C557339-37D6-4DEA-4A5C-C419C5527367}"/>
              </a:ext>
            </a:extLst>
          </p:cNvPr>
          <p:cNvCxnSpPr>
            <a:cxnSpLocks/>
          </p:cNvCxnSpPr>
          <p:nvPr/>
        </p:nvCxnSpPr>
        <p:spPr>
          <a:xfrm>
            <a:off x="2474888" y="3640147"/>
            <a:ext cx="0" cy="3389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139EC7F-ABCE-8D45-8FA4-CB0D39CADBD5}"/>
              </a:ext>
            </a:extLst>
          </p:cNvPr>
          <p:cNvCxnSpPr>
            <a:cxnSpLocks/>
          </p:cNvCxnSpPr>
          <p:nvPr/>
        </p:nvCxnSpPr>
        <p:spPr>
          <a:xfrm>
            <a:off x="2511490" y="1859184"/>
            <a:ext cx="0" cy="6514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5B7DDAA-AF0C-BC75-34E5-FAC0CE294246}"/>
              </a:ext>
            </a:extLst>
          </p:cNvPr>
          <p:cNvGrpSpPr/>
          <p:nvPr/>
        </p:nvGrpSpPr>
        <p:grpSpPr>
          <a:xfrm rot="16200000">
            <a:off x="2733946" y="140045"/>
            <a:ext cx="1098994" cy="2608554"/>
            <a:chOff x="4453759" y="3377936"/>
            <a:chExt cx="1062296" cy="2346093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9F45AF20-CCDD-BE5A-D294-C158D6A25173}"/>
                </a:ext>
              </a:extLst>
            </p:cNvPr>
            <p:cNvSpPr/>
            <p:nvPr/>
          </p:nvSpPr>
          <p:spPr>
            <a:xfrm>
              <a:off x="4580992" y="3377936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833AA42-5DE4-C62D-2E89-0677D41D7AA7}"/>
                </a:ext>
              </a:extLst>
            </p:cNvPr>
            <p:cNvCxnSpPr>
              <a:cxnSpLocks/>
            </p:cNvCxnSpPr>
            <p:nvPr/>
          </p:nvCxnSpPr>
          <p:spPr>
            <a:xfrm>
              <a:off x="4864583" y="3503759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E99D8D1-792B-B486-1FE2-2971FAD85A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64583" y="3421634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9C8A6D3D-65A0-F174-5479-34913923CD3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64583" y="3969142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A15EFD4-27BB-C33F-B0EB-FCE0B9D7F3F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48523" y="4155204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0ED7F50-C80F-46B9-5B6D-41E0616374E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23262" y="4060085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0F9060A5-A633-099C-B08F-49B83936052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494376" y="4957058"/>
              <a:ext cx="1533943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3430062-5669-565F-167D-9AC63EB2BF4A}"/>
                </a:ext>
              </a:extLst>
            </p:cNvPr>
            <p:cNvCxnSpPr>
              <a:cxnSpLocks/>
            </p:cNvCxnSpPr>
            <p:nvPr/>
          </p:nvCxnSpPr>
          <p:spPr>
            <a:xfrm>
              <a:off x="4453759" y="3854342"/>
              <a:ext cx="40008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BF27304-3FF3-50B0-E183-DF108B05D732}"/>
              </a:ext>
            </a:extLst>
          </p:cNvPr>
          <p:cNvCxnSpPr>
            <a:cxnSpLocks/>
          </p:cNvCxnSpPr>
          <p:nvPr/>
        </p:nvCxnSpPr>
        <p:spPr>
          <a:xfrm>
            <a:off x="696494" y="1189068"/>
            <a:ext cx="13297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266FF14F-ABF8-3EA6-DE78-34F459BBF8C6}"/>
              </a:ext>
            </a:extLst>
          </p:cNvPr>
          <p:cNvCxnSpPr>
            <a:cxnSpLocks/>
          </p:cNvCxnSpPr>
          <p:nvPr/>
        </p:nvCxnSpPr>
        <p:spPr>
          <a:xfrm>
            <a:off x="1196396" y="1184101"/>
            <a:ext cx="0" cy="10159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DEAAB53D-B4E4-E210-50A4-CBA18B326FD3}"/>
              </a:ext>
            </a:extLst>
          </p:cNvPr>
          <p:cNvCxnSpPr>
            <a:cxnSpLocks/>
          </p:cNvCxnSpPr>
          <p:nvPr/>
        </p:nvCxnSpPr>
        <p:spPr>
          <a:xfrm>
            <a:off x="2103354" y="2198740"/>
            <a:ext cx="4055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D86EB6F8-FD9A-EAEA-DE38-2CE63EB0CF53}"/>
              </a:ext>
            </a:extLst>
          </p:cNvPr>
          <p:cNvCxnSpPr>
            <a:cxnSpLocks/>
          </p:cNvCxnSpPr>
          <p:nvPr/>
        </p:nvCxnSpPr>
        <p:spPr>
          <a:xfrm>
            <a:off x="4092515" y="1158331"/>
            <a:ext cx="0" cy="5458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F0A5775-198C-2300-5363-10F39351637A}"/>
              </a:ext>
            </a:extLst>
          </p:cNvPr>
          <p:cNvGrpSpPr/>
          <p:nvPr/>
        </p:nvGrpSpPr>
        <p:grpSpPr>
          <a:xfrm rot="16200000" flipH="1">
            <a:off x="3549376" y="3783878"/>
            <a:ext cx="1030293" cy="289652"/>
            <a:chOff x="4676775" y="1682364"/>
            <a:chExt cx="1619250" cy="693028"/>
          </a:xfrm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DA333E4-4EAB-4B96-4581-CEAD49E4E7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DAE749C2-07CE-0074-ED8D-1FCC309CC10F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24E53F3D-AE58-B192-E63D-10B5D77304F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E64E94CF-9991-770C-F9B3-6C6DA25A47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DA8F29E3-4FDE-661D-A4F8-E558EF0F6F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F9AB8D1-78F4-1033-145F-58663E8609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81959642-5D1F-3A6E-DD47-F0AB671D9BE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51B994B0-1D65-A210-671E-69A7CB0C9E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F91D204A-3A59-CB96-E379-9602E2E20EC1}"/>
              </a:ext>
            </a:extLst>
          </p:cNvPr>
          <p:cNvCxnSpPr>
            <a:cxnSpLocks/>
          </p:cNvCxnSpPr>
          <p:nvPr/>
        </p:nvCxnSpPr>
        <p:spPr>
          <a:xfrm>
            <a:off x="4092515" y="4251096"/>
            <a:ext cx="0" cy="3425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B519DE4F-6769-BCFD-99C7-BCAA77C03684}"/>
              </a:ext>
            </a:extLst>
          </p:cNvPr>
          <p:cNvCxnSpPr>
            <a:cxnSpLocks/>
          </p:cNvCxnSpPr>
          <p:nvPr/>
        </p:nvCxnSpPr>
        <p:spPr>
          <a:xfrm>
            <a:off x="4092515" y="2991979"/>
            <a:ext cx="0" cy="5458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DF67E622-82AB-0F69-80BD-11A27CC1A7EB}"/>
              </a:ext>
            </a:extLst>
          </p:cNvPr>
          <p:cNvCxnSpPr>
            <a:cxnSpLocks/>
          </p:cNvCxnSpPr>
          <p:nvPr/>
        </p:nvCxnSpPr>
        <p:spPr>
          <a:xfrm>
            <a:off x="2882173" y="2942380"/>
            <a:ext cx="1210343" cy="19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D0C9F651-637C-B480-235B-715E12D33343}"/>
                  </a:ext>
                </a:extLst>
              </p:cNvPr>
              <p:cNvSpPr txBox="1"/>
              <p:nvPr/>
            </p:nvSpPr>
            <p:spPr>
              <a:xfrm>
                <a:off x="4506020" y="958276"/>
                <a:ext cx="4807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D0C9F651-637C-B480-235B-715E12D33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020" y="958276"/>
                <a:ext cx="480773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BE817C29-CB43-8AC1-5871-FAC5DAE5284C}"/>
              </a:ext>
            </a:extLst>
          </p:cNvPr>
          <p:cNvGrpSpPr/>
          <p:nvPr/>
        </p:nvGrpSpPr>
        <p:grpSpPr>
          <a:xfrm rot="16200000" flipH="1">
            <a:off x="651246" y="2564967"/>
            <a:ext cx="1030293" cy="289652"/>
            <a:chOff x="4676775" y="1682364"/>
            <a:chExt cx="1619250" cy="693028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4FDF4908-C177-DD1A-8B62-948E2D9CCA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0DBCA826-6099-1A20-CBBF-EA47F268B114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F087B23D-A237-FABF-A5A9-59509F48F3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87AC69EC-193B-2DF5-7D19-EF1697FD10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1931463F-E7E7-B65B-D889-21F4AF046C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2BE28983-23F8-1669-7405-133F0E0049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CFC27BB9-1FDA-79BA-FF58-715453657C7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E480F291-4B09-A782-67C8-4EA9ACEEA0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AAC2D1E5-E3D2-B999-8AB5-EBA33201B3E0}"/>
              </a:ext>
            </a:extLst>
          </p:cNvPr>
          <p:cNvCxnSpPr>
            <a:cxnSpLocks/>
          </p:cNvCxnSpPr>
          <p:nvPr/>
        </p:nvCxnSpPr>
        <p:spPr>
          <a:xfrm>
            <a:off x="1194785" y="3602688"/>
            <a:ext cx="12730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A7597BCC-CA0A-6BE7-75D1-D98A50584448}"/>
              </a:ext>
            </a:extLst>
          </p:cNvPr>
          <p:cNvCxnSpPr>
            <a:cxnSpLocks/>
          </p:cNvCxnSpPr>
          <p:nvPr/>
        </p:nvCxnSpPr>
        <p:spPr>
          <a:xfrm>
            <a:off x="1194385" y="3159756"/>
            <a:ext cx="0" cy="4429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F03DFE5A-D4A4-4E0D-F86F-AA0F9BD2C75E}"/>
                  </a:ext>
                </a:extLst>
              </p:cNvPr>
              <p:cNvSpPr txBox="1"/>
              <p:nvPr/>
            </p:nvSpPr>
            <p:spPr>
              <a:xfrm>
                <a:off x="5075178" y="2296190"/>
                <a:ext cx="393400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kumimoji="0" lang="en-US" sz="2000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Livvic" panose="020B0604020202020204" charset="0"/>
                    <a:sym typeface="Arial"/>
                  </a:rPr>
                  <a:t>We want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B0F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B0F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B0F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kumimoji="0" lang="en-US" sz="2000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Livvic" panose="020B0604020202020204" charset="0"/>
                    <a:sym typeface="Arial"/>
                  </a:rPr>
                  <a:t>=10V (steady) </a:t>
                </a:r>
                <a:endParaRPr lang="en-US" sz="1100" dirty="0">
                  <a:solidFill>
                    <a:srgbClr val="7030A0"/>
                  </a:solidFill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F03DFE5A-D4A4-4E0D-F86F-AA0F9BD2C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178" y="2296190"/>
                <a:ext cx="3934009" cy="400110"/>
              </a:xfrm>
              <a:prstGeom prst="rect">
                <a:avLst/>
              </a:prstGeom>
              <a:blipFill>
                <a:blip r:embed="rId5"/>
                <a:stretch>
                  <a:fillRect l="-1705" t="-9231" r="-930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4" name="TextBox 133">
            <a:extLst>
              <a:ext uri="{FF2B5EF4-FFF2-40B4-BE49-F238E27FC236}">
                <a16:creationId xmlns:a16="http://schemas.microsoft.com/office/drawing/2014/main" id="{026EAC05-A1A9-760A-0001-04DFC1E61793}"/>
              </a:ext>
            </a:extLst>
          </p:cNvPr>
          <p:cNvSpPr txBox="1"/>
          <p:nvPr/>
        </p:nvSpPr>
        <p:spPr>
          <a:xfrm>
            <a:off x="4781762" y="3286389"/>
            <a:ext cx="44377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How this circuit works?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80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3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659637-FD07-9668-CDA9-64B1AA00A4D8}"/>
              </a:ext>
            </a:extLst>
          </p:cNvPr>
          <p:cNvSpPr txBox="1"/>
          <p:nvPr/>
        </p:nvSpPr>
        <p:spPr>
          <a:xfrm>
            <a:off x="714302" y="-14988"/>
            <a:ext cx="2831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Livvic" panose="020B0604020202020204" charset="0"/>
              </a:rPr>
              <a:t>Voltage regulator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915C32-280D-BD94-125B-8A373C9A3381}"/>
              </a:ext>
            </a:extLst>
          </p:cNvPr>
          <p:cNvSpPr txBox="1"/>
          <p:nvPr/>
        </p:nvSpPr>
        <p:spPr>
          <a:xfrm>
            <a:off x="5047790" y="929787"/>
            <a:ext cx="39340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If I remove all connections !</a:t>
            </a:r>
            <a:endParaRPr lang="en-US" sz="1100" dirty="0">
              <a:solidFill>
                <a:srgbClr val="7030A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5E0A35-51FB-AAA7-9C0D-E6F3061D0C58}"/>
              </a:ext>
            </a:extLst>
          </p:cNvPr>
          <p:cNvGrpSpPr/>
          <p:nvPr/>
        </p:nvGrpSpPr>
        <p:grpSpPr>
          <a:xfrm rot="16200000" flipH="1">
            <a:off x="3549376" y="1950230"/>
            <a:ext cx="1030293" cy="289652"/>
            <a:chOff x="4676775" y="1682364"/>
            <a:chExt cx="1619250" cy="69302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3ED5F9E-6C9D-FC8F-061F-F4C9CD7DC0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EED54E4-E9B5-8CE2-98C0-94952541A41E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928160E-033C-284A-4805-D1E7D72146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A24E767-293B-521C-B578-50BA1FF0F4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252CB9E-7C32-2DAE-3157-EDCDD8DB7E1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3E25916-ADFC-880F-2552-CE757345FD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FF8B004-6342-035A-12A1-184F88C9FDC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D9623A1-6F17-8E48-F3DC-7A822A41BD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B32AD97-B2E5-FF76-8C8A-B1E8C2937D4D}"/>
              </a:ext>
            </a:extLst>
          </p:cNvPr>
          <p:cNvCxnSpPr>
            <a:cxnSpLocks/>
          </p:cNvCxnSpPr>
          <p:nvPr/>
        </p:nvCxnSpPr>
        <p:spPr>
          <a:xfrm>
            <a:off x="4092515" y="2417448"/>
            <a:ext cx="0" cy="6514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2304119-FFE7-7A0D-081B-F778CF02F523}"/>
              </a:ext>
            </a:extLst>
          </p:cNvPr>
          <p:cNvCxnSpPr>
            <a:cxnSpLocks/>
          </p:cNvCxnSpPr>
          <p:nvPr/>
        </p:nvCxnSpPr>
        <p:spPr>
          <a:xfrm>
            <a:off x="2081646" y="4771790"/>
            <a:ext cx="7469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052D375-9EF1-9A6F-7948-C73777E7830E}"/>
              </a:ext>
            </a:extLst>
          </p:cNvPr>
          <p:cNvCxnSpPr>
            <a:cxnSpLocks/>
          </p:cNvCxnSpPr>
          <p:nvPr/>
        </p:nvCxnSpPr>
        <p:spPr>
          <a:xfrm>
            <a:off x="2257695" y="4884775"/>
            <a:ext cx="421138" cy="39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6087E59-C852-C014-B022-09A4C9B9FD4A}"/>
              </a:ext>
            </a:extLst>
          </p:cNvPr>
          <p:cNvCxnSpPr>
            <a:cxnSpLocks/>
          </p:cNvCxnSpPr>
          <p:nvPr/>
        </p:nvCxnSpPr>
        <p:spPr>
          <a:xfrm>
            <a:off x="2394329" y="4981994"/>
            <a:ext cx="2135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3B289CA-4DC0-4377-A4C6-0804DAB7DC98}"/>
              </a:ext>
            </a:extLst>
          </p:cNvPr>
          <p:cNvCxnSpPr>
            <a:cxnSpLocks/>
          </p:cNvCxnSpPr>
          <p:nvPr/>
        </p:nvCxnSpPr>
        <p:spPr>
          <a:xfrm>
            <a:off x="462238" y="3072925"/>
            <a:ext cx="4714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D280480-46F3-0712-72A4-239C286A1B41}"/>
              </a:ext>
            </a:extLst>
          </p:cNvPr>
          <p:cNvCxnSpPr>
            <a:cxnSpLocks/>
          </p:cNvCxnSpPr>
          <p:nvPr/>
        </p:nvCxnSpPr>
        <p:spPr>
          <a:xfrm>
            <a:off x="552510" y="3183695"/>
            <a:ext cx="290928" cy="19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5B671CC-2532-AEDB-6521-7E8A9546C8F3}"/>
              </a:ext>
            </a:extLst>
          </p:cNvPr>
          <p:cNvCxnSpPr>
            <a:cxnSpLocks/>
          </p:cNvCxnSpPr>
          <p:nvPr/>
        </p:nvCxnSpPr>
        <p:spPr>
          <a:xfrm>
            <a:off x="708103" y="3183695"/>
            <a:ext cx="0" cy="14099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988BB92-E408-4089-6A8A-64739B67AB08}"/>
              </a:ext>
            </a:extLst>
          </p:cNvPr>
          <p:cNvCxnSpPr>
            <a:cxnSpLocks/>
          </p:cNvCxnSpPr>
          <p:nvPr/>
        </p:nvCxnSpPr>
        <p:spPr>
          <a:xfrm>
            <a:off x="696494" y="1191397"/>
            <a:ext cx="0" cy="18667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CB95EEF-28BF-FC92-3160-766078173AF2}"/>
              </a:ext>
            </a:extLst>
          </p:cNvPr>
          <p:cNvCxnSpPr>
            <a:cxnSpLocks/>
          </p:cNvCxnSpPr>
          <p:nvPr/>
        </p:nvCxnSpPr>
        <p:spPr>
          <a:xfrm>
            <a:off x="696494" y="4593651"/>
            <a:ext cx="33819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FA3A9737-D91A-3F47-5AC5-2A0E7D1AAA36}"/>
              </a:ext>
            </a:extLst>
          </p:cNvPr>
          <p:cNvSpPr txBox="1"/>
          <p:nvPr/>
        </p:nvSpPr>
        <p:spPr>
          <a:xfrm rot="16200000">
            <a:off x="-687513" y="2936231"/>
            <a:ext cx="19011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80808"/>
                </a:solidFill>
                <a:latin typeface="Livvic" panose="020B0604020202020204" charset="0"/>
              </a:rPr>
              <a:t>Input 20V DC (15V</a:t>
            </a:r>
            <a:r>
              <a:rPr lang="en-US" sz="1600" b="1" dirty="0">
                <a:solidFill>
                  <a:srgbClr val="FF0000"/>
                </a:solidFill>
                <a:latin typeface="Livvic" panose="020B0604020202020204" charset="0"/>
                <a:sym typeface="Wingdings" panose="05000000000000000000" pitchFamily="2" charset="2"/>
              </a:rPr>
              <a:t></a:t>
            </a:r>
            <a:r>
              <a:rPr lang="en-US" sz="1600" b="1" dirty="0">
                <a:solidFill>
                  <a:srgbClr val="080808"/>
                </a:solidFill>
                <a:latin typeface="Livvic" panose="020B0604020202020204" charset="0"/>
                <a:sym typeface="Wingdings" panose="05000000000000000000" pitchFamily="2" charset="2"/>
              </a:rPr>
              <a:t>20V</a:t>
            </a:r>
            <a:r>
              <a:rPr lang="en-US" sz="1600" b="1" dirty="0">
                <a:solidFill>
                  <a:srgbClr val="FF0000"/>
                </a:solidFill>
                <a:latin typeface="Livvic" panose="020B0604020202020204" charset="0"/>
                <a:sym typeface="Wingdings" panose="05000000000000000000" pitchFamily="2" charset="2"/>
              </a:rPr>
              <a:t></a:t>
            </a:r>
            <a:r>
              <a:rPr lang="en-US" sz="1600" b="1" dirty="0">
                <a:solidFill>
                  <a:srgbClr val="080808"/>
                </a:solidFill>
                <a:latin typeface="Livvic" panose="020B0604020202020204" charset="0"/>
                <a:sym typeface="Wingdings" panose="05000000000000000000" pitchFamily="2" charset="2"/>
              </a:rPr>
              <a:t>28V</a:t>
            </a:r>
            <a:r>
              <a:rPr lang="en-US" sz="1600" b="1" dirty="0">
                <a:solidFill>
                  <a:srgbClr val="080808"/>
                </a:solidFill>
                <a:latin typeface="Livvic" panose="020B0604020202020204" charset="0"/>
              </a:rPr>
              <a:t>)</a:t>
            </a:r>
            <a:endParaRPr lang="en-US" sz="1000" dirty="0">
              <a:solidFill>
                <a:srgbClr val="080808"/>
              </a:solidFill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D7B91601-0174-6D51-D23F-7042A7C0C3BE}"/>
              </a:ext>
            </a:extLst>
          </p:cNvPr>
          <p:cNvSpPr/>
          <p:nvPr/>
        </p:nvSpPr>
        <p:spPr>
          <a:xfrm rot="10800000" flipV="1">
            <a:off x="2195926" y="3948977"/>
            <a:ext cx="543910" cy="391765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211F0C-C432-666E-44E3-422B4854BF4A}"/>
              </a:ext>
            </a:extLst>
          </p:cNvPr>
          <p:cNvCxnSpPr>
            <a:cxnSpLocks/>
          </p:cNvCxnSpPr>
          <p:nvPr/>
        </p:nvCxnSpPr>
        <p:spPr>
          <a:xfrm rot="10800000">
            <a:off x="2274411" y="3945124"/>
            <a:ext cx="3504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D482208-27D2-5B93-7452-ADF3ACBF1A98}"/>
              </a:ext>
            </a:extLst>
          </p:cNvPr>
          <p:cNvCxnSpPr>
            <a:cxnSpLocks/>
          </p:cNvCxnSpPr>
          <p:nvPr/>
        </p:nvCxnSpPr>
        <p:spPr>
          <a:xfrm rot="10800000">
            <a:off x="2467881" y="4337655"/>
            <a:ext cx="0" cy="434134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60674D-1D45-5CF3-CD32-AE43486798E4}"/>
              </a:ext>
            </a:extLst>
          </p:cNvPr>
          <p:cNvCxnSpPr>
            <a:cxnSpLocks/>
          </p:cNvCxnSpPr>
          <p:nvPr/>
        </p:nvCxnSpPr>
        <p:spPr>
          <a:xfrm rot="10800000" flipV="1">
            <a:off x="2159428" y="3948977"/>
            <a:ext cx="114984" cy="892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9311408-5002-D7BB-932C-6CD140E0F667}"/>
              </a:ext>
            </a:extLst>
          </p:cNvPr>
          <p:cNvCxnSpPr>
            <a:cxnSpLocks/>
          </p:cNvCxnSpPr>
          <p:nvPr/>
        </p:nvCxnSpPr>
        <p:spPr>
          <a:xfrm rot="10800000" flipV="1">
            <a:off x="2624853" y="3859729"/>
            <a:ext cx="114984" cy="892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C557339-37D6-4DEA-4A5C-C419C5527367}"/>
              </a:ext>
            </a:extLst>
          </p:cNvPr>
          <p:cNvCxnSpPr>
            <a:cxnSpLocks/>
          </p:cNvCxnSpPr>
          <p:nvPr/>
        </p:nvCxnSpPr>
        <p:spPr>
          <a:xfrm>
            <a:off x="2474888" y="3602688"/>
            <a:ext cx="0" cy="3763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5B7DDAA-AF0C-BC75-34E5-FAC0CE294246}"/>
              </a:ext>
            </a:extLst>
          </p:cNvPr>
          <p:cNvGrpSpPr/>
          <p:nvPr/>
        </p:nvGrpSpPr>
        <p:grpSpPr>
          <a:xfrm rot="16200000">
            <a:off x="2733946" y="140045"/>
            <a:ext cx="1098994" cy="2608554"/>
            <a:chOff x="4453759" y="3377936"/>
            <a:chExt cx="1062296" cy="2346093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9F45AF20-CCDD-BE5A-D294-C158D6A25173}"/>
                </a:ext>
              </a:extLst>
            </p:cNvPr>
            <p:cNvSpPr/>
            <p:nvPr/>
          </p:nvSpPr>
          <p:spPr>
            <a:xfrm>
              <a:off x="4580992" y="3377936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833AA42-5DE4-C62D-2E89-0677D41D7AA7}"/>
                </a:ext>
              </a:extLst>
            </p:cNvPr>
            <p:cNvCxnSpPr>
              <a:cxnSpLocks/>
            </p:cNvCxnSpPr>
            <p:nvPr/>
          </p:nvCxnSpPr>
          <p:spPr>
            <a:xfrm>
              <a:off x="4864583" y="3503759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E99D8D1-792B-B486-1FE2-2971FAD85A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64583" y="3421634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9C8A6D3D-65A0-F174-5479-34913923CD3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64583" y="3969142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A15EFD4-27BB-C33F-B0EB-FCE0B9D7F3F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48523" y="4155204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0ED7F50-C80F-46B9-5B6D-41E0616374E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23262" y="4060085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0F9060A5-A633-099C-B08F-49B83936052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494376" y="4957058"/>
              <a:ext cx="1533943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3430062-5669-565F-167D-9AC63EB2BF4A}"/>
                </a:ext>
              </a:extLst>
            </p:cNvPr>
            <p:cNvCxnSpPr>
              <a:cxnSpLocks/>
            </p:cNvCxnSpPr>
            <p:nvPr/>
          </p:nvCxnSpPr>
          <p:spPr>
            <a:xfrm>
              <a:off x="4453759" y="3854342"/>
              <a:ext cx="40008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BF27304-3FF3-50B0-E183-DF108B05D732}"/>
              </a:ext>
            </a:extLst>
          </p:cNvPr>
          <p:cNvCxnSpPr>
            <a:cxnSpLocks/>
          </p:cNvCxnSpPr>
          <p:nvPr/>
        </p:nvCxnSpPr>
        <p:spPr>
          <a:xfrm>
            <a:off x="696494" y="1189068"/>
            <a:ext cx="13297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266FF14F-ABF8-3EA6-DE78-34F459BBF8C6}"/>
              </a:ext>
            </a:extLst>
          </p:cNvPr>
          <p:cNvCxnSpPr>
            <a:cxnSpLocks/>
          </p:cNvCxnSpPr>
          <p:nvPr/>
        </p:nvCxnSpPr>
        <p:spPr>
          <a:xfrm>
            <a:off x="1196396" y="1184101"/>
            <a:ext cx="0" cy="10159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D86EB6F8-FD9A-EAEA-DE38-2CE63EB0CF53}"/>
              </a:ext>
            </a:extLst>
          </p:cNvPr>
          <p:cNvCxnSpPr>
            <a:cxnSpLocks/>
          </p:cNvCxnSpPr>
          <p:nvPr/>
        </p:nvCxnSpPr>
        <p:spPr>
          <a:xfrm>
            <a:off x="4092515" y="1158331"/>
            <a:ext cx="0" cy="5458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F0A5775-198C-2300-5363-10F39351637A}"/>
              </a:ext>
            </a:extLst>
          </p:cNvPr>
          <p:cNvGrpSpPr/>
          <p:nvPr/>
        </p:nvGrpSpPr>
        <p:grpSpPr>
          <a:xfrm rot="16200000" flipH="1">
            <a:off x="3549376" y="3783878"/>
            <a:ext cx="1030293" cy="289652"/>
            <a:chOff x="4676775" y="1682364"/>
            <a:chExt cx="1619250" cy="693028"/>
          </a:xfrm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DA333E4-4EAB-4B96-4581-CEAD49E4E7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DAE749C2-07CE-0074-ED8D-1FCC309CC10F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24E53F3D-AE58-B192-E63D-10B5D77304F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E64E94CF-9991-770C-F9B3-6C6DA25A47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DA8F29E3-4FDE-661D-A4F8-E558EF0F6F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F9AB8D1-78F4-1033-145F-58663E8609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81959642-5D1F-3A6E-DD47-F0AB671D9BE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51B994B0-1D65-A210-671E-69A7CB0C9E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F91D204A-3A59-CB96-E379-9602E2E20EC1}"/>
              </a:ext>
            </a:extLst>
          </p:cNvPr>
          <p:cNvCxnSpPr>
            <a:cxnSpLocks/>
          </p:cNvCxnSpPr>
          <p:nvPr/>
        </p:nvCxnSpPr>
        <p:spPr>
          <a:xfrm>
            <a:off x="4092515" y="4251096"/>
            <a:ext cx="0" cy="3425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B519DE4F-6769-BCFD-99C7-BCAA77C03684}"/>
              </a:ext>
            </a:extLst>
          </p:cNvPr>
          <p:cNvCxnSpPr>
            <a:cxnSpLocks/>
          </p:cNvCxnSpPr>
          <p:nvPr/>
        </p:nvCxnSpPr>
        <p:spPr>
          <a:xfrm>
            <a:off x="4092515" y="2991979"/>
            <a:ext cx="0" cy="5458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D0C9F651-637C-B480-235B-715E12D33343}"/>
                  </a:ext>
                </a:extLst>
              </p:cNvPr>
              <p:cNvSpPr txBox="1"/>
              <p:nvPr/>
            </p:nvSpPr>
            <p:spPr>
              <a:xfrm>
                <a:off x="4506020" y="958276"/>
                <a:ext cx="4807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D0C9F651-637C-B480-235B-715E12D33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020" y="958276"/>
                <a:ext cx="480773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BE817C29-CB43-8AC1-5871-FAC5DAE5284C}"/>
              </a:ext>
            </a:extLst>
          </p:cNvPr>
          <p:cNvGrpSpPr/>
          <p:nvPr/>
        </p:nvGrpSpPr>
        <p:grpSpPr>
          <a:xfrm rot="16200000" flipH="1">
            <a:off x="651246" y="2564967"/>
            <a:ext cx="1030293" cy="289652"/>
            <a:chOff x="4676775" y="1682364"/>
            <a:chExt cx="1619250" cy="693028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4FDF4908-C177-DD1A-8B62-948E2D9CCA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0DBCA826-6099-1A20-CBBF-EA47F268B114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F087B23D-A237-FABF-A5A9-59509F48F3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87AC69EC-193B-2DF5-7D19-EF1697FD10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1931463F-E7E7-B65B-D889-21F4AF046C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2BE28983-23F8-1669-7405-133F0E0049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CFC27BB9-1FDA-79BA-FF58-715453657C7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E480F291-4B09-A782-67C8-4EA9ACEEA0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AAC2D1E5-E3D2-B999-8AB5-EBA33201B3E0}"/>
              </a:ext>
            </a:extLst>
          </p:cNvPr>
          <p:cNvCxnSpPr>
            <a:cxnSpLocks/>
          </p:cNvCxnSpPr>
          <p:nvPr/>
        </p:nvCxnSpPr>
        <p:spPr>
          <a:xfrm>
            <a:off x="1194785" y="3602688"/>
            <a:ext cx="12730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A7597BCC-CA0A-6BE7-75D1-D98A50584448}"/>
              </a:ext>
            </a:extLst>
          </p:cNvPr>
          <p:cNvCxnSpPr>
            <a:cxnSpLocks/>
          </p:cNvCxnSpPr>
          <p:nvPr/>
        </p:nvCxnSpPr>
        <p:spPr>
          <a:xfrm>
            <a:off x="1194385" y="3159756"/>
            <a:ext cx="0" cy="4429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F03DFE5A-D4A4-4E0D-F86F-AA0F9BD2C75E}"/>
              </a:ext>
            </a:extLst>
          </p:cNvPr>
          <p:cNvSpPr txBox="1"/>
          <p:nvPr/>
        </p:nvSpPr>
        <p:spPr>
          <a:xfrm>
            <a:off x="5047789" y="2623351"/>
            <a:ext cx="393400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highlight>
                  <a:srgbClr val="FFFF00"/>
                </a:highlight>
                <a:uLnTx/>
                <a:uFillTx/>
                <a:latin typeface="Livvic" panose="020B0604020202020204" charset="0"/>
                <a:sym typeface="Arial"/>
              </a:rPr>
              <a:t>How much current needs to flow through Zener? How can we find that?</a:t>
            </a:r>
            <a:endParaRPr lang="en-US" sz="1100" b="1" dirty="0">
              <a:solidFill>
                <a:srgbClr val="080808"/>
              </a:solidFill>
              <a:highlight>
                <a:srgbClr val="FFFF00"/>
              </a:highlight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026EAC05-A1A9-760A-0001-04DFC1E61793}"/>
              </a:ext>
            </a:extLst>
          </p:cNvPr>
          <p:cNvSpPr txBox="1"/>
          <p:nvPr/>
        </p:nvSpPr>
        <p:spPr>
          <a:xfrm>
            <a:off x="1330291" y="2767478"/>
            <a:ext cx="24569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This is biasing the Zener</a:t>
            </a:r>
            <a:endParaRPr lang="en-US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821B32-038C-FCB5-D1C6-C5A8C248E753}"/>
              </a:ext>
            </a:extLst>
          </p:cNvPr>
          <p:cNvSpPr txBox="1"/>
          <p:nvPr/>
        </p:nvSpPr>
        <p:spPr>
          <a:xfrm>
            <a:off x="2678833" y="4007110"/>
            <a:ext cx="7754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5V</a:t>
            </a:r>
            <a:endParaRPr lang="en-US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221DF5-D1F9-0BA6-B2D0-DACAAF1D1185}"/>
              </a:ext>
            </a:extLst>
          </p:cNvPr>
          <p:cNvSpPr txBox="1"/>
          <p:nvPr/>
        </p:nvSpPr>
        <p:spPr>
          <a:xfrm>
            <a:off x="5057930" y="1431618"/>
            <a:ext cx="393400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Assumed 5V Zener. If sufficient current flowing through it, then there will be voltage drop of 5V.</a:t>
            </a:r>
            <a:endParaRPr lang="en-US" sz="11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204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80260" y="4898123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4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659637-FD07-9668-CDA9-64B1AA00A4D8}"/>
              </a:ext>
            </a:extLst>
          </p:cNvPr>
          <p:cNvSpPr txBox="1"/>
          <p:nvPr/>
        </p:nvSpPr>
        <p:spPr>
          <a:xfrm>
            <a:off x="714302" y="-14988"/>
            <a:ext cx="2831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Livvic" panose="020B0604020202020204" charset="0"/>
              </a:rPr>
              <a:t>Voltage regulator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915C32-280D-BD94-125B-8A373C9A3381}"/>
              </a:ext>
            </a:extLst>
          </p:cNvPr>
          <p:cNvSpPr txBox="1"/>
          <p:nvPr/>
        </p:nvSpPr>
        <p:spPr>
          <a:xfrm>
            <a:off x="4986794" y="1228848"/>
            <a:ext cx="41275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highlight>
                  <a:srgbClr val="FFFF00"/>
                </a:highlight>
                <a:uLnTx/>
                <a:uFillTx/>
                <a:latin typeface="Livvic" panose="020B0604020202020204" charset="0"/>
                <a:cs typeface="Arial"/>
                <a:sym typeface="Arial"/>
              </a:rPr>
              <a:t>10mA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 is the knee current of Zener diode then only voltage drop will be 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highlight>
                  <a:srgbClr val="FFFF00"/>
                </a:highlight>
                <a:uLnTx/>
                <a:uFillTx/>
                <a:latin typeface="Livvic" panose="020B0604020202020204" charset="0"/>
                <a:cs typeface="Arial"/>
                <a:sym typeface="Arial"/>
              </a:rPr>
              <a:t>5V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 across Zener diode</a:t>
            </a:r>
            <a:endParaRPr lang="en-US" sz="1100" dirty="0">
              <a:solidFill>
                <a:srgbClr val="080808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5E0A35-51FB-AAA7-9C0D-E6F3061D0C58}"/>
              </a:ext>
            </a:extLst>
          </p:cNvPr>
          <p:cNvGrpSpPr/>
          <p:nvPr/>
        </p:nvGrpSpPr>
        <p:grpSpPr>
          <a:xfrm rot="16200000" flipH="1">
            <a:off x="3549376" y="1950230"/>
            <a:ext cx="1030293" cy="289652"/>
            <a:chOff x="4676775" y="1682364"/>
            <a:chExt cx="1619250" cy="69302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3ED5F9E-6C9D-FC8F-061F-F4C9CD7DC0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EED54E4-E9B5-8CE2-98C0-94952541A41E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928160E-033C-284A-4805-D1E7D72146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A24E767-293B-521C-B578-50BA1FF0F4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252CB9E-7C32-2DAE-3157-EDCDD8DB7E1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3E25916-ADFC-880F-2552-CE757345FD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FF8B004-6342-035A-12A1-184F88C9FDC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D9623A1-6F17-8E48-F3DC-7A822A41BD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B32AD97-B2E5-FF76-8C8A-B1E8C2937D4D}"/>
              </a:ext>
            </a:extLst>
          </p:cNvPr>
          <p:cNvCxnSpPr>
            <a:cxnSpLocks/>
          </p:cNvCxnSpPr>
          <p:nvPr/>
        </p:nvCxnSpPr>
        <p:spPr>
          <a:xfrm>
            <a:off x="4092515" y="2417448"/>
            <a:ext cx="0" cy="6514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2304119-FFE7-7A0D-081B-F778CF02F523}"/>
              </a:ext>
            </a:extLst>
          </p:cNvPr>
          <p:cNvCxnSpPr>
            <a:cxnSpLocks/>
          </p:cNvCxnSpPr>
          <p:nvPr/>
        </p:nvCxnSpPr>
        <p:spPr>
          <a:xfrm>
            <a:off x="2081646" y="4771790"/>
            <a:ext cx="7469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052D375-9EF1-9A6F-7948-C73777E7830E}"/>
              </a:ext>
            </a:extLst>
          </p:cNvPr>
          <p:cNvCxnSpPr>
            <a:cxnSpLocks/>
          </p:cNvCxnSpPr>
          <p:nvPr/>
        </p:nvCxnSpPr>
        <p:spPr>
          <a:xfrm>
            <a:off x="2257695" y="4884775"/>
            <a:ext cx="421138" cy="39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6087E59-C852-C014-B022-09A4C9B9FD4A}"/>
              </a:ext>
            </a:extLst>
          </p:cNvPr>
          <p:cNvCxnSpPr>
            <a:cxnSpLocks/>
          </p:cNvCxnSpPr>
          <p:nvPr/>
        </p:nvCxnSpPr>
        <p:spPr>
          <a:xfrm>
            <a:off x="2394329" y="4981994"/>
            <a:ext cx="2135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3B289CA-4DC0-4377-A4C6-0804DAB7DC98}"/>
              </a:ext>
            </a:extLst>
          </p:cNvPr>
          <p:cNvCxnSpPr>
            <a:cxnSpLocks/>
          </p:cNvCxnSpPr>
          <p:nvPr/>
        </p:nvCxnSpPr>
        <p:spPr>
          <a:xfrm>
            <a:off x="462238" y="3072925"/>
            <a:ext cx="4714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D280480-46F3-0712-72A4-239C286A1B41}"/>
              </a:ext>
            </a:extLst>
          </p:cNvPr>
          <p:cNvCxnSpPr>
            <a:cxnSpLocks/>
          </p:cNvCxnSpPr>
          <p:nvPr/>
        </p:nvCxnSpPr>
        <p:spPr>
          <a:xfrm>
            <a:off x="552510" y="3183695"/>
            <a:ext cx="290928" cy="19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5B671CC-2532-AEDB-6521-7E8A9546C8F3}"/>
              </a:ext>
            </a:extLst>
          </p:cNvPr>
          <p:cNvCxnSpPr>
            <a:cxnSpLocks/>
          </p:cNvCxnSpPr>
          <p:nvPr/>
        </p:nvCxnSpPr>
        <p:spPr>
          <a:xfrm>
            <a:off x="708103" y="3183695"/>
            <a:ext cx="0" cy="14099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988BB92-E408-4089-6A8A-64739B67AB08}"/>
              </a:ext>
            </a:extLst>
          </p:cNvPr>
          <p:cNvCxnSpPr>
            <a:cxnSpLocks/>
          </p:cNvCxnSpPr>
          <p:nvPr/>
        </p:nvCxnSpPr>
        <p:spPr>
          <a:xfrm>
            <a:off x="696494" y="1191397"/>
            <a:ext cx="0" cy="18667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CB95EEF-28BF-FC92-3160-766078173AF2}"/>
              </a:ext>
            </a:extLst>
          </p:cNvPr>
          <p:cNvCxnSpPr>
            <a:cxnSpLocks/>
          </p:cNvCxnSpPr>
          <p:nvPr/>
        </p:nvCxnSpPr>
        <p:spPr>
          <a:xfrm>
            <a:off x="696494" y="4593651"/>
            <a:ext cx="33819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204A091-475F-EC29-E0DA-9BAB2CDEB6DE}"/>
              </a:ext>
            </a:extLst>
          </p:cNvPr>
          <p:cNvSpPr txBox="1"/>
          <p:nvPr/>
        </p:nvSpPr>
        <p:spPr>
          <a:xfrm>
            <a:off x="1009592" y="880542"/>
            <a:ext cx="3376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latin typeface="Livvic" panose="020B0604020202020204" charset="0"/>
              </a:rPr>
              <a:t>P</a:t>
            </a:r>
            <a:endParaRPr lang="en-US" sz="10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A3A9737-D91A-3F47-5AC5-2A0E7D1AAA36}"/>
              </a:ext>
            </a:extLst>
          </p:cNvPr>
          <p:cNvSpPr txBox="1"/>
          <p:nvPr/>
        </p:nvSpPr>
        <p:spPr>
          <a:xfrm rot="16200000">
            <a:off x="-687513" y="2936231"/>
            <a:ext cx="19011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80808"/>
                </a:solidFill>
                <a:latin typeface="Livvic" panose="020B0604020202020204" charset="0"/>
              </a:rPr>
              <a:t>Input 20V DC (15V</a:t>
            </a:r>
            <a:r>
              <a:rPr lang="en-US" sz="1600" b="1" dirty="0">
                <a:solidFill>
                  <a:srgbClr val="FF0000"/>
                </a:solidFill>
                <a:latin typeface="Livvic" panose="020B0604020202020204" charset="0"/>
                <a:sym typeface="Wingdings" panose="05000000000000000000" pitchFamily="2" charset="2"/>
              </a:rPr>
              <a:t></a:t>
            </a:r>
            <a:r>
              <a:rPr lang="en-US" sz="1600" b="1" dirty="0">
                <a:solidFill>
                  <a:srgbClr val="080808"/>
                </a:solidFill>
                <a:latin typeface="Livvic" panose="020B0604020202020204" charset="0"/>
                <a:sym typeface="Wingdings" panose="05000000000000000000" pitchFamily="2" charset="2"/>
              </a:rPr>
              <a:t>20V</a:t>
            </a:r>
            <a:r>
              <a:rPr lang="en-US" sz="1600" b="1" dirty="0">
                <a:solidFill>
                  <a:srgbClr val="FF0000"/>
                </a:solidFill>
                <a:latin typeface="Livvic" panose="020B0604020202020204" charset="0"/>
                <a:sym typeface="Wingdings" panose="05000000000000000000" pitchFamily="2" charset="2"/>
              </a:rPr>
              <a:t></a:t>
            </a:r>
            <a:r>
              <a:rPr lang="en-US" sz="1600" b="1" dirty="0">
                <a:solidFill>
                  <a:srgbClr val="080808"/>
                </a:solidFill>
                <a:latin typeface="Livvic" panose="020B0604020202020204" charset="0"/>
                <a:sym typeface="Wingdings" panose="05000000000000000000" pitchFamily="2" charset="2"/>
              </a:rPr>
              <a:t>28V</a:t>
            </a:r>
            <a:r>
              <a:rPr lang="en-US" sz="1600" b="1" dirty="0">
                <a:solidFill>
                  <a:srgbClr val="080808"/>
                </a:solidFill>
                <a:latin typeface="Livvic" panose="020B0604020202020204" charset="0"/>
              </a:rPr>
              <a:t>)</a:t>
            </a:r>
            <a:endParaRPr lang="en-US" sz="1000" dirty="0">
              <a:solidFill>
                <a:srgbClr val="080808"/>
              </a:solidFill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D7B91601-0174-6D51-D23F-7042A7C0C3BE}"/>
              </a:ext>
            </a:extLst>
          </p:cNvPr>
          <p:cNvSpPr/>
          <p:nvPr/>
        </p:nvSpPr>
        <p:spPr>
          <a:xfrm rot="10800000" flipV="1">
            <a:off x="2195926" y="3948977"/>
            <a:ext cx="543910" cy="391765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211F0C-C432-666E-44E3-422B4854BF4A}"/>
              </a:ext>
            </a:extLst>
          </p:cNvPr>
          <p:cNvCxnSpPr>
            <a:cxnSpLocks/>
          </p:cNvCxnSpPr>
          <p:nvPr/>
        </p:nvCxnSpPr>
        <p:spPr>
          <a:xfrm rot="10800000">
            <a:off x="2274411" y="3945124"/>
            <a:ext cx="3504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D482208-27D2-5B93-7452-ADF3ACBF1A98}"/>
              </a:ext>
            </a:extLst>
          </p:cNvPr>
          <p:cNvCxnSpPr>
            <a:cxnSpLocks/>
          </p:cNvCxnSpPr>
          <p:nvPr/>
        </p:nvCxnSpPr>
        <p:spPr>
          <a:xfrm rot="10800000">
            <a:off x="2467881" y="4337655"/>
            <a:ext cx="0" cy="434134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60674D-1D45-5CF3-CD32-AE43486798E4}"/>
              </a:ext>
            </a:extLst>
          </p:cNvPr>
          <p:cNvCxnSpPr>
            <a:cxnSpLocks/>
          </p:cNvCxnSpPr>
          <p:nvPr/>
        </p:nvCxnSpPr>
        <p:spPr>
          <a:xfrm rot="10800000" flipV="1">
            <a:off x="2159428" y="3948977"/>
            <a:ext cx="114984" cy="892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9311408-5002-D7BB-932C-6CD140E0F667}"/>
              </a:ext>
            </a:extLst>
          </p:cNvPr>
          <p:cNvCxnSpPr>
            <a:cxnSpLocks/>
          </p:cNvCxnSpPr>
          <p:nvPr/>
        </p:nvCxnSpPr>
        <p:spPr>
          <a:xfrm rot="10800000" flipV="1">
            <a:off x="2624853" y="3859729"/>
            <a:ext cx="114984" cy="892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C557339-37D6-4DEA-4A5C-C419C5527367}"/>
              </a:ext>
            </a:extLst>
          </p:cNvPr>
          <p:cNvCxnSpPr>
            <a:cxnSpLocks/>
          </p:cNvCxnSpPr>
          <p:nvPr/>
        </p:nvCxnSpPr>
        <p:spPr>
          <a:xfrm>
            <a:off x="2474888" y="3602688"/>
            <a:ext cx="0" cy="3763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5B7DDAA-AF0C-BC75-34E5-FAC0CE294246}"/>
              </a:ext>
            </a:extLst>
          </p:cNvPr>
          <p:cNvGrpSpPr/>
          <p:nvPr/>
        </p:nvGrpSpPr>
        <p:grpSpPr>
          <a:xfrm rot="16200000">
            <a:off x="2733946" y="140045"/>
            <a:ext cx="1098994" cy="2608554"/>
            <a:chOff x="4453759" y="3377936"/>
            <a:chExt cx="1062296" cy="2346093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9F45AF20-CCDD-BE5A-D294-C158D6A25173}"/>
                </a:ext>
              </a:extLst>
            </p:cNvPr>
            <p:cNvSpPr/>
            <p:nvPr/>
          </p:nvSpPr>
          <p:spPr>
            <a:xfrm>
              <a:off x="4580992" y="3377936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833AA42-5DE4-C62D-2E89-0677D41D7AA7}"/>
                </a:ext>
              </a:extLst>
            </p:cNvPr>
            <p:cNvCxnSpPr>
              <a:cxnSpLocks/>
            </p:cNvCxnSpPr>
            <p:nvPr/>
          </p:nvCxnSpPr>
          <p:spPr>
            <a:xfrm>
              <a:off x="4864583" y="3503759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E99D8D1-792B-B486-1FE2-2971FAD85A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64583" y="3421634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9C8A6D3D-65A0-F174-5479-34913923CD3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64583" y="3969142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A15EFD4-27BB-C33F-B0EB-FCE0B9D7F3F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48523" y="4155204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0ED7F50-C80F-46B9-5B6D-41E0616374E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23262" y="4060085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0F9060A5-A633-099C-B08F-49B83936052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494376" y="4957058"/>
              <a:ext cx="1533943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3430062-5669-565F-167D-9AC63EB2BF4A}"/>
                </a:ext>
              </a:extLst>
            </p:cNvPr>
            <p:cNvCxnSpPr>
              <a:cxnSpLocks/>
            </p:cNvCxnSpPr>
            <p:nvPr/>
          </p:nvCxnSpPr>
          <p:spPr>
            <a:xfrm>
              <a:off x="4453759" y="3854342"/>
              <a:ext cx="40008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BF27304-3FF3-50B0-E183-DF108B05D732}"/>
              </a:ext>
            </a:extLst>
          </p:cNvPr>
          <p:cNvCxnSpPr>
            <a:cxnSpLocks/>
          </p:cNvCxnSpPr>
          <p:nvPr/>
        </p:nvCxnSpPr>
        <p:spPr>
          <a:xfrm>
            <a:off x="696494" y="1189068"/>
            <a:ext cx="13297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266FF14F-ABF8-3EA6-DE78-34F459BBF8C6}"/>
              </a:ext>
            </a:extLst>
          </p:cNvPr>
          <p:cNvCxnSpPr>
            <a:cxnSpLocks/>
          </p:cNvCxnSpPr>
          <p:nvPr/>
        </p:nvCxnSpPr>
        <p:spPr>
          <a:xfrm>
            <a:off x="1196396" y="1184101"/>
            <a:ext cx="0" cy="10159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D86EB6F8-FD9A-EAEA-DE38-2CE63EB0CF53}"/>
              </a:ext>
            </a:extLst>
          </p:cNvPr>
          <p:cNvCxnSpPr>
            <a:cxnSpLocks/>
          </p:cNvCxnSpPr>
          <p:nvPr/>
        </p:nvCxnSpPr>
        <p:spPr>
          <a:xfrm>
            <a:off x="4092515" y="1158331"/>
            <a:ext cx="0" cy="5458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F0A5775-198C-2300-5363-10F39351637A}"/>
              </a:ext>
            </a:extLst>
          </p:cNvPr>
          <p:cNvGrpSpPr/>
          <p:nvPr/>
        </p:nvGrpSpPr>
        <p:grpSpPr>
          <a:xfrm rot="16200000" flipH="1">
            <a:off x="3549376" y="3783878"/>
            <a:ext cx="1030293" cy="289652"/>
            <a:chOff x="4676775" y="1682364"/>
            <a:chExt cx="1619250" cy="693028"/>
          </a:xfrm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DA333E4-4EAB-4B96-4581-CEAD49E4E7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DAE749C2-07CE-0074-ED8D-1FCC309CC10F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24E53F3D-AE58-B192-E63D-10B5D77304F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E64E94CF-9991-770C-F9B3-6C6DA25A47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DA8F29E3-4FDE-661D-A4F8-E558EF0F6F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F9AB8D1-78F4-1033-145F-58663E8609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81959642-5D1F-3A6E-DD47-F0AB671D9BE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51B994B0-1D65-A210-671E-69A7CB0C9E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F91D204A-3A59-CB96-E379-9602E2E20EC1}"/>
              </a:ext>
            </a:extLst>
          </p:cNvPr>
          <p:cNvCxnSpPr>
            <a:cxnSpLocks/>
          </p:cNvCxnSpPr>
          <p:nvPr/>
        </p:nvCxnSpPr>
        <p:spPr>
          <a:xfrm>
            <a:off x="4092515" y="4251096"/>
            <a:ext cx="0" cy="3425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B519DE4F-6769-BCFD-99C7-BCAA77C03684}"/>
              </a:ext>
            </a:extLst>
          </p:cNvPr>
          <p:cNvCxnSpPr>
            <a:cxnSpLocks/>
          </p:cNvCxnSpPr>
          <p:nvPr/>
        </p:nvCxnSpPr>
        <p:spPr>
          <a:xfrm>
            <a:off x="4092515" y="2991979"/>
            <a:ext cx="0" cy="5458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D0C9F651-637C-B480-235B-715E12D33343}"/>
                  </a:ext>
                </a:extLst>
              </p:cNvPr>
              <p:cNvSpPr txBox="1"/>
              <p:nvPr/>
            </p:nvSpPr>
            <p:spPr>
              <a:xfrm>
                <a:off x="4506020" y="958276"/>
                <a:ext cx="4807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D0C9F651-637C-B480-235B-715E12D33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020" y="958276"/>
                <a:ext cx="480773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BE817C29-CB43-8AC1-5871-FAC5DAE5284C}"/>
              </a:ext>
            </a:extLst>
          </p:cNvPr>
          <p:cNvGrpSpPr/>
          <p:nvPr/>
        </p:nvGrpSpPr>
        <p:grpSpPr>
          <a:xfrm rot="16200000" flipH="1">
            <a:off x="651246" y="2564967"/>
            <a:ext cx="1030293" cy="289652"/>
            <a:chOff x="4676775" y="1682364"/>
            <a:chExt cx="1619250" cy="693028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4FDF4908-C177-DD1A-8B62-948E2D9CCA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0DBCA826-6099-1A20-CBBF-EA47F268B114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F087B23D-A237-FABF-A5A9-59509F48F3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87AC69EC-193B-2DF5-7D19-EF1697FD10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1931463F-E7E7-B65B-D889-21F4AF046C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2BE28983-23F8-1669-7405-133F0E0049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CFC27BB9-1FDA-79BA-FF58-715453657C7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E480F291-4B09-A782-67C8-4EA9ACEEA0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AAC2D1E5-E3D2-B999-8AB5-EBA33201B3E0}"/>
              </a:ext>
            </a:extLst>
          </p:cNvPr>
          <p:cNvCxnSpPr>
            <a:cxnSpLocks/>
          </p:cNvCxnSpPr>
          <p:nvPr/>
        </p:nvCxnSpPr>
        <p:spPr>
          <a:xfrm>
            <a:off x="1194785" y="3602688"/>
            <a:ext cx="12730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A7597BCC-CA0A-6BE7-75D1-D98A50584448}"/>
              </a:ext>
            </a:extLst>
          </p:cNvPr>
          <p:cNvCxnSpPr>
            <a:cxnSpLocks/>
          </p:cNvCxnSpPr>
          <p:nvPr/>
        </p:nvCxnSpPr>
        <p:spPr>
          <a:xfrm>
            <a:off x="1194385" y="3159756"/>
            <a:ext cx="0" cy="4429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F03DFE5A-D4A4-4E0D-F86F-AA0F9BD2C75E}"/>
              </a:ext>
            </a:extLst>
          </p:cNvPr>
          <p:cNvSpPr txBox="1"/>
          <p:nvPr/>
        </p:nvSpPr>
        <p:spPr>
          <a:xfrm>
            <a:off x="4985168" y="641513"/>
            <a:ext cx="41622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080808"/>
                </a:solidFill>
                <a:highlight>
                  <a:srgbClr val="FFFF00"/>
                </a:highlight>
                <a:latin typeface="Livvic" panose="020B0604020202020204" charset="0"/>
              </a:rPr>
              <a:t>Data sheet to the Zener Diode</a:t>
            </a:r>
            <a:endParaRPr lang="en-US" sz="1100" b="1" dirty="0">
              <a:solidFill>
                <a:srgbClr val="080808"/>
              </a:solidFill>
              <a:highlight>
                <a:srgbClr val="FFFF00"/>
              </a:highlight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026EAC05-A1A9-760A-0001-04DFC1E61793}"/>
              </a:ext>
            </a:extLst>
          </p:cNvPr>
          <p:cNvSpPr txBox="1"/>
          <p:nvPr/>
        </p:nvSpPr>
        <p:spPr>
          <a:xfrm>
            <a:off x="1330291" y="2767478"/>
            <a:ext cx="24569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This is biasing the Zener</a:t>
            </a:r>
            <a:endParaRPr lang="en-US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821B32-038C-FCB5-D1C6-C5A8C248E753}"/>
              </a:ext>
            </a:extLst>
          </p:cNvPr>
          <p:cNvSpPr txBox="1"/>
          <p:nvPr/>
        </p:nvSpPr>
        <p:spPr>
          <a:xfrm>
            <a:off x="2678833" y="4007110"/>
            <a:ext cx="7754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5V</a:t>
            </a:r>
            <a:endParaRPr lang="en-US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8B725A-6380-60D1-C9BA-4EBBA3F9BFEF}"/>
              </a:ext>
            </a:extLst>
          </p:cNvPr>
          <p:cNvSpPr txBox="1"/>
          <p:nvPr/>
        </p:nvSpPr>
        <p:spPr>
          <a:xfrm>
            <a:off x="4982900" y="2377695"/>
            <a:ext cx="41275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We know the voltage at point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P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 is never going to be below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15V</a:t>
            </a:r>
            <a:endParaRPr lang="en-US" sz="11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54298F0-9E33-CECF-A99E-2017B3363CED}"/>
                  </a:ext>
                </a:extLst>
              </p:cNvPr>
              <p:cNvSpPr txBox="1"/>
              <p:nvPr/>
            </p:nvSpPr>
            <p:spPr>
              <a:xfrm>
                <a:off x="4982900" y="3199216"/>
                <a:ext cx="412757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kumimoji="0" lang="en-US" sz="2000" i="0" u="none" strike="noStrike" kern="0" cap="none" spc="0" normalizeH="0" baseline="0" noProof="0" dirty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Livvic" panose="020B0604020202020204" charset="0"/>
                    <a:cs typeface="Arial"/>
                    <a:sym typeface="Arial"/>
                  </a:rPr>
                  <a:t>Hence there is minimum 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Livvic" panose="020B0604020202020204" charset="0"/>
                    <a:cs typeface="Arial"/>
                    <a:sym typeface="Arial"/>
                  </a:rPr>
                  <a:t>10V</a:t>
                </a:r>
                <a:r>
                  <a:rPr kumimoji="0" lang="en-US" sz="2000" i="0" u="none" strike="noStrike" kern="0" cap="none" spc="0" normalizeH="0" baseline="0" noProof="0" dirty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Livvic" panose="020B0604020202020204" charset="0"/>
                    <a:cs typeface="Arial"/>
                    <a:sym typeface="Arial"/>
                  </a:rPr>
                  <a:t> drop across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Livvic" panose="020B0604020202020204" charset="0"/>
                    <a:sym typeface="Arial"/>
                  </a:rPr>
                  <a:t>  </a:t>
                </a:r>
                <a:endParaRPr lang="en-US" sz="11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54298F0-9E33-CECF-A99E-2017B3363C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900" y="3199216"/>
                <a:ext cx="4127572" cy="707886"/>
              </a:xfrm>
              <a:prstGeom prst="rect">
                <a:avLst/>
              </a:prstGeom>
              <a:blipFill>
                <a:blip r:embed="rId5"/>
                <a:stretch>
                  <a:fillRect l="-1475" t="-5172" r="-1475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033FAFC-A34E-089D-A172-796A55BFB962}"/>
                  </a:ext>
                </a:extLst>
              </p:cNvPr>
              <p:cNvSpPr txBox="1"/>
              <p:nvPr/>
            </p:nvSpPr>
            <p:spPr>
              <a:xfrm>
                <a:off x="637108" y="2435052"/>
                <a:ext cx="3810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033FAFC-A34E-089D-A172-796A55BFB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08" y="2435052"/>
                <a:ext cx="381054" cy="400110"/>
              </a:xfrm>
              <a:prstGeom prst="rect">
                <a:avLst/>
              </a:prstGeom>
              <a:blipFill>
                <a:blip r:embed="rId6"/>
                <a:stretch>
                  <a:fillRect r="-11290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6258180-1419-E8CA-B777-F3CC19583CBB}"/>
                  </a:ext>
                </a:extLst>
              </p:cNvPr>
              <p:cNvSpPr txBox="1"/>
              <p:nvPr/>
            </p:nvSpPr>
            <p:spPr>
              <a:xfrm>
                <a:off x="4990493" y="4076602"/>
                <a:ext cx="412757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kumimoji="0" lang="en-US" sz="2000" i="0" u="none" strike="noStrike" kern="0" cap="none" spc="0" normalizeH="0" baseline="0" noProof="0" dirty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Livvic" panose="020B0604020202020204" charset="0"/>
                    <a:cs typeface="Arial"/>
                    <a:sym typeface="Arial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l-GR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𝜴</m:t>
                    </m:r>
                  </m:oMath>
                </a14:m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Livvic" panose="020B0604020202020204" charset="0"/>
                    <a:sym typeface="Arial"/>
                  </a:rPr>
                  <a:t> </a:t>
                </a:r>
                <a:r>
                  <a:rPr kumimoji="0" lang="en-US" sz="2000" i="0" u="none" strike="noStrike" kern="0" cap="none" spc="0" normalizeH="0" baseline="0" noProof="0" dirty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Livvic" panose="020B0604020202020204" charset="0"/>
                    <a:cs typeface="Arial"/>
                    <a:sym typeface="Arial"/>
                  </a:rPr>
                  <a:t>and 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Livvic" panose="020B0604020202020204" charset="0"/>
                    <a:cs typeface="Arial"/>
                    <a:sym typeface="Arial"/>
                  </a:rPr>
                  <a:t>10mA</a:t>
                </a:r>
                <a:r>
                  <a:rPr kumimoji="0" lang="en-US" sz="2000" i="0" u="none" strike="noStrike" kern="0" cap="none" spc="0" normalizeH="0" baseline="0" noProof="0" dirty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Livvic" panose="020B0604020202020204" charset="0"/>
                    <a:cs typeface="Arial"/>
                    <a:sym typeface="Arial"/>
                  </a:rPr>
                  <a:t> current flows through this,</a:t>
                </a:r>
                <a:r>
                  <a:rPr kumimoji="0" lang="en-US" sz="2000" i="0" u="none" strike="noStrike" kern="0" cap="none" spc="0" normalizeH="0" noProof="0" dirty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Livvic" panose="020B0604020202020204" charset="0"/>
                    <a:cs typeface="Arial"/>
                    <a:sym typeface="Arial"/>
                  </a:rPr>
                  <a:t> then the voltage drop will be </a:t>
                </a:r>
                <a:r>
                  <a:rPr kumimoji="0" lang="en-US" sz="2000" b="1" i="0" u="none" strike="noStrike" kern="0" cap="none" spc="0" normalizeH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Livvic" panose="020B0604020202020204" charset="0"/>
                    <a:cs typeface="Arial"/>
                    <a:sym typeface="Arial"/>
                  </a:rPr>
                  <a:t>1</a:t>
                </a:r>
                <a:r>
                  <a:rPr kumimoji="0" lang="en-US" sz="2000" b="1" i="0" u="none" strike="noStrike" kern="0" cap="none" spc="0" normalizeH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Livvic" panose="020B0604020202020204" charset="0"/>
                    <a:sym typeface="Arial"/>
                  </a:rPr>
                  <a:t>0V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Livvic" panose="020B0604020202020204" charset="0"/>
                    <a:sym typeface="Arial"/>
                  </a:rPr>
                  <a:t> </a:t>
                </a:r>
                <a:endParaRPr lang="en-US" sz="11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6258180-1419-E8CA-B777-F3CC19583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493" y="4076602"/>
                <a:ext cx="4127572" cy="1015663"/>
              </a:xfrm>
              <a:prstGeom prst="rect">
                <a:avLst/>
              </a:prstGeom>
              <a:blipFill>
                <a:blip r:embed="rId7"/>
                <a:stretch>
                  <a:fillRect l="-1625" t="-3614" r="-1477" b="-10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6627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80260" y="4898123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5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659637-FD07-9668-CDA9-64B1AA00A4D8}"/>
              </a:ext>
            </a:extLst>
          </p:cNvPr>
          <p:cNvSpPr txBox="1"/>
          <p:nvPr/>
        </p:nvSpPr>
        <p:spPr>
          <a:xfrm>
            <a:off x="714302" y="-14988"/>
            <a:ext cx="2831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Livvic" panose="020B0604020202020204" charset="0"/>
              </a:rPr>
              <a:t>Voltage regulator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0915C32-280D-BD94-125B-8A373C9A3381}"/>
                  </a:ext>
                </a:extLst>
              </p:cNvPr>
              <p:cNvSpPr txBox="1"/>
              <p:nvPr/>
            </p:nvSpPr>
            <p:spPr>
              <a:xfrm>
                <a:off x="4927260" y="1958282"/>
                <a:ext cx="4127572" cy="2246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kumimoji="0" lang="en-US" sz="2000" i="0" u="none" strike="noStrike" kern="0" cap="none" spc="0" normalizeH="0" baseline="0" noProof="0" dirty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Livvic" panose="020B0604020202020204" charset="0"/>
                    <a:cs typeface="Arial"/>
                    <a:sym typeface="Arial"/>
                  </a:rPr>
                  <a:t>If the input voltage increase to 28V then more current will flow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US" sz="2000" i="0" u="none" strike="noStrike" kern="0" cap="none" spc="0" normalizeH="0" noProof="0" dirty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Livvic" panose="020B0604020202020204" charset="0"/>
                    <a:cs typeface="Arial"/>
                    <a:sym typeface="Arial"/>
                  </a:rPr>
                  <a:t>, and more voltage drop across it. </a:t>
                </a:r>
                <a:r>
                  <a:rPr lang="en-US" sz="2000" dirty="0">
                    <a:solidFill>
                      <a:srgbClr val="080808"/>
                    </a:solidFill>
                    <a:latin typeface="Livvic" panose="020B0604020202020204" charset="0"/>
                  </a:rPr>
                  <a:t>More current will be flowing through Zener and slight increase in Zener voltage which is harmless.</a:t>
                </a:r>
                <a:endParaRPr lang="en-US" sz="2000" dirty="0">
                  <a:solidFill>
                    <a:srgbClr val="080808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0915C32-280D-BD94-125B-8A373C9A3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260" y="1958282"/>
                <a:ext cx="4127572" cy="2246769"/>
              </a:xfrm>
              <a:prstGeom prst="rect">
                <a:avLst/>
              </a:prstGeom>
              <a:blipFill>
                <a:blip r:embed="rId4"/>
                <a:stretch>
                  <a:fillRect l="-1477" t="-1355" r="-1625" b="-3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415E0A35-51FB-AAA7-9C0D-E6F3061D0C58}"/>
              </a:ext>
            </a:extLst>
          </p:cNvPr>
          <p:cNvGrpSpPr/>
          <p:nvPr/>
        </p:nvGrpSpPr>
        <p:grpSpPr>
          <a:xfrm rot="16200000" flipH="1">
            <a:off x="3549376" y="1950230"/>
            <a:ext cx="1030293" cy="289652"/>
            <a:chOff x="4676775" y="1682364"/>
            <a:chExt cx="1619250" cy="69302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3ED5F9E-6C9D-FC8F-061F-F4C9CD7DC0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EED54E4-E9B5-8CE2-98C0-94952541A41E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928160E-033C-284A-4805-D1E7D72146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A24E767-293B-521C-B578-50BA1FF0F4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252CB9E-7C32-2DAE-3157-EDCDD8DB7E1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3E25916-ADFC-880F-2552-CE757345FD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FF8B004-6342-035A-12A1-184F88C9FDC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D9623A1-6F17-8E48-F3DC-7A822A41BD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B32AD97-B2E5-FF76-8C8A-B1E8C2937D4D}"/>
              </a:ext>
            </a:extLst>
          </p:cNvPr>
          <p:cNvCxnSpPr>
            <a:cxnSpLocks/>
          </p:cNvCxnSpPr>
          <p:nvPr/>
        </p:nvCxnSpPr>
        <p:spPr>
          <a:xfrm>
            <a:off x="4092515" y="2417448"/>
            <a:ext cx="0" cy="6514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2304119-FFE7-7A0D-081B-F778CF02F523}"/>
              </a:ext>
            </a:extLst>
          </p:cNvPr>
          <p:cNvCxnSpPr>
            <a:cxnSpLocks/>
          </p:cNvCxnSpPr>
          <p:nvPr/>
        </p:nvCxnSpPr>
        <p:spPr>
          <a:xfrm>
            <a:off x="2081646" y="4771790"/>
            <a:ext cx="7469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052D375-9EF1-9A6F-7948-C73777E7830E}"/>
              </a:ext>
            </a:extLst>
          </p:cNvPr>
          <p:cNvCxnSpPr>
            <a:cxnSpLocks/>
          </p:cNvCxnSpPr>
          <p:nvPr/>
        </p:nvCxnSpPr>
        <p:spPr>
          <a:xfrm>
            <a:off x="2257695" y="4884775"/>
            <a:ext cx="421138" cy="39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6087E59-C852-C014-B022-09A4C9B9FD4A}"/>
              </a:ext>
            </a:extLst>
          </p:cNvPr>
          <p:cNvCxnSpPr>
            <a:cxnSpLocks/>
          </p:cNvCxnSpPr>
          <p:nvPr/>
        </p:nvCxnSpPr>
        <p:spPr>
          <a:xfrm>
            <a:off x="2394329" y="4981994"/>
            <a:ext cx="2135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3B289CA-4DC0-4377-A4C6-0804DAB7DC98}"/>
              </a:ext>
            </a:extLst>
          </p:cNvPr>
          <p:cNvCxnSpPr>
            <a:cxnSpLocks/>
          </p:cNvCxnSpPr>
          <p:nvPr/>
        </p:nvCxnSpPr>
        <p:spPr>
          <a:xfrm>
            <a:off x="462238" y="3072925"/>
            <a:ext cx="4714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D280480-46F3-0712-72A4-239C286A1B41}"/>
              </a:ext>
            </a:extLst>
          </p:cNvPr>
          <p:cNvCxnSpPr>
            <a:cxnSpLocks/>
          </p:cNvCxnSpPr>
          <p:nvPr/>
        </p:nvCxnSpPr>
        <p:spPr>
          <a:xfrm>
            <a:off x="552510" y="3183695"/>
            <a:ext cx="290928" cy="19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5B671CC-2532-AEDB-6521-7E8A9546C8F3}"/>
              </a:ext>
            </a:extLst>
          </p:cNvPr>
          <p:cNvCxnSpPr>
            <a:cxnSpLocks/>
          </p:cNvCxnSpPr>
          <p:nvPr/>
        </p:nvCxnSpPr>
        <p:spPr>
          <a:xfrm>
            <a:off x="708103" y="3183695"/>
            <a:ext cx="0" cy="14099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988BB92-E408-4089-6A8A-64739B67AB08}"/>
              </a:ext>
            </a:extLst>
          </p:cNvPr>
          <p:cNvCxnSpPr>
            <a:cxnSpLocks/>
          </p:cNvCxnSpPr>
          <p:nvPr/>
        </p:nvCxnSpPr>
        <p:spPr>
          <a:xfrm>
            <a:off x="696494" y="1191397"/>
            <a:ext cx="0" cy="18667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CB95EEF-28BF-FC92-3160-766078173AF2}"/>
              </a:ext>
            </a:extLst>
          </p:cNvPr>
          <p:cNvCxnSpPr>
            <a:cxnSpLocks/>
          </p:cNvCxnSpPr>
          <p:nvPr/>
        </p:nvCxnSpPr>
        <p:spPr>
          <a:xfrm>
            <a:off x="696494" y="4593651"/>
            <a:ext cx="33819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204A091-475F-EC29-E0DA-9BAB2CDEB6DE}"/>
              </a:ext>
            </a:extLst>
          </p:cNvPr>
          <p:cNvSpPr txBox="1"/>
          <p:nvPr/>
        </p:nvSpPr>
        <p:spPr>
          <a:xfrm>
            <a:off x="1009592" y="880542"/>
            <a:ext cx="3376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latin typeface="Livvic" panose="020B0604020202020204" charset="0"/>
              </a:rPr>
              <a:t>P</a:t>
            </a:r>
            <a:endParaRPr lang="en-US" sz="10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A3A9737-D91A-3F47-5AC5-2A0E7D1AAA36}"/>
              </a:ext>
            </a:extLst>
          </p:cNvPr>
          <p:cNvSpPr txBox="1"/>
          <p:nvPr/>
        </p:nvSpPr>
        <p:spPr>
          <a:xfrm rot="16200000">
            <a:off x="-687513" y="2936231"/>
            <a:ext cx="19011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80808"/>
                </a:solidFill>
                <a:latin typeface="Livvic" panose="020B0604020202020204" charset="0"/>
              </a:rPr>
              <a:t>Input 20V DC (15V</a:t>
            </a:r>
            <a:r>
              <a:rPr lang="en-US" sz="1600" b="1" dirty="0">
                <a:solidFill>
                  <a:srgbClr val="FF0000"/>
                </a:solidFill>
                <a:latin typeface="Livvic" panose="020B0604020202020204" charset="0"/>
                <a:sym typeface="Wingdings" panose="05000000000000000000" pitchFamily="2" charset="2"/>
              </a:rPr>
              <a:t></a:t>
            </a:r>
            <a:r>
              <a:rPr lang="en-US" sz="1600" b="1" dirty="0">
                <a:solidFill>
                  <a:srgbClr val="080808"/>
                </a:solidFill>
                <a:latin typeface="Livvic" panose="020B0604020202020204" charset="0"/>
                <a:sym typeface="Wingdings" panose="05000000000000000000" pitchFamily="2" charset="2"/>
              </a:rPr>
              <a:t>20V</a:t>
            </a:r>
            <a:r>
              <a:rPr lang="en-US" sz="1600" b="1" dirty="0">
                <a:solidFill>
                  <a:srgbClr val="FF0000"/>
                </a:solidFill>
                <a:latin typeface="Livvic" panose="020B0604020202020204" charset="0"/>
                <a:sym typeface="Wingdings" panose="05000000000000000000" pitchFamily="2" charset="2"/>
              </a:rPr>
              <a:t></a:t>
            </a:r>
            <a:r>
              <a:rPr lang="en-US" sz="1600" b="1" dirty="0">
                <a:solidFill>
                  <a:srgbClr val="080808"/>
                </a:solidFill>
                <a:latin typeface="Livvic" panose="020B0604020202020204" charset="0"/>
                <a:sym typeface="Wingdings" panose="05000000000000000000" pitchFamily="2" charset="2"/>
              </a:rPr>
              <a:t>28V</a:t>
            </a:r>
            <a:r>
              <a:rPr lang="en-US" sz="1600" b="1" dirty="0">
                <a:solidFill>
                  <a:srgbClr val="080808"/>
                </a:solidFill>
                <a:latin typeface="Livvic" panose="020B0604020202020204" charset="0"/>
              </a:rPr>
              <a:t>)</a:t>
            </a:r>
            <a:endParaRPr lang="en-US" sz="1000" dirty="0">
              <a:solidFill>
                <a:srgbClr val="080808"/>
              </a:solidFill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D7B91601-0174-6D51-D23F-7042A7C0C3BE}"/>
              </a:ext>
            </a:extLst>
          </p:cNvPr>
          <p:cNvSpPr/>
          <p:nvPr/>
        </p:nvSpPr>
        <p:spPr>
          <a:xfrm rot="10800000" flipV="1">
            <a:off x="2195926" y="3948977"/>
            <a:ext cx="543910" cy="391765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211F0C-C432-666E-44E3-422B4854BF4A}"/>
              </a:ext>
            </a:extLst>
          </p:cNvPr>
          <p:cNvCxnSpPr>
            <a:cxnSpLocks/>
          </p:cNvCxnSpPr>
          <p:nvPr/>
        </p:nvCxnSpPr>
        <p:spPr>
          <a:xfrm rot="10800000">
            <a:off x="2274411" y="3945124"/>
            <a:ext cx="3504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D482208-27D2-5B93-7452-ADF3ACBF1A98}"/>
              </a:ext>
            </a:extLst>
          </p:cNvPr>
          <p:cNvCxnSpPr>
            <a:cxnSpLocks/>
          </p:cNvCxnSpPr>
          <p:nvPr/>
        </p:nvCxnSpPr>
        <p:spPr>
          <a:xfrm rot="10800000">
            <a:off x="2467881" y="4337655"/>
            <a:ext cx="0" cy="434134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60674D-1D45-5CF3-CD32-AE43486798E4}"/>
              </a:ext>
            </a:extLst>
          </p:cNvPr>
          <p:cNvCxnSpPr>
            <a:cxnSpLocks/>
          </p:cNvCxnSpPr>
          <p:nvPr/>
        </p:nvCxnSpPr>
        <p:spPr>
          <a:xfrm rot="10800000" flipV="1">
            <a:off x="2159428" y="3948977"/>
            <a:ext cx="114984" cy="892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9311408-5002-D7BB-932C-6CD140E0F667}"/>
              </a:ext>
            </a:extLst>
          </p:cNvPr>
          <p:cNvCxnSpPr>
            <a:cxnSpLocks/>
          </p:cNvCxnSpPr>
          <p:nvPr/>
        </p:nvCxnSpPr>
        <p:spPr>
          <a:xfrm rot="10800000" flipV="1">
            <a:off x="2624853" y="3859729"/>
            <a:ext cx="114984" cy="892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C557339-37D6-4DEA-4A5C-C419C5527367}"/>
              </a:ext>
            </a:extLst>
          </p:cNvPr>
          <p:cNvCxnSpPr>
            <a:cxnSpLocks/>
          </p:cNvCxnSpPr>
          <p:nvPr/>
        </p:nvCxnSpPr>
        <p:spPr>
          <a:xfrm>
            <a:off x="2474888" y="3602688"/>
            <a:ext cx="0" cy="3763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5B7DDAA-AF0C-BC75-34E5-FAC0CE294246}"/>
              </a:ext>
            </a:extLst>
          </p:cNvPr>
          <p:cNvGrpSpPr/>
          <p:nvPr/>
        </p:nvGrpSpPr>
        <p:grpSpPr>
          <a:xfrm rot="16200000">
            <a:off x="2733946" y="140045"/>
            <a:ext cx="1098994" cy="2608554"/>
            <a:chOff x="4453759" y="3377936"/>
            <a:chExt cx="1062296" cy="2346093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9F45AF20-CCDD-BE5A-D294-C158D6A25173}"/>
                </a:ext>
              </a:extLst>
            </p:cNvPr>
            <p:cNvSpPr/>
            <p:nvPr/>
          </p:nvSpPr>
          <p:spPr>
            <a:xfrm>
              <a:off x="4580992" y="3377936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833AA42-5DE4-C62D-2E89-0677D41D7AA7}"/>
                </a:ext>
              </a:extLst>
            </p:cNvPr>
            <p:cNvCxnSpPr>
              <a:cxnSpLocks/>
            </p:cNvCxnSpPr>
            <p:nvPr/>
          </p:nvCxnSpPr>
          <p:spPr>
            <a:xfrm>
              <a:off x="4864583" y="3503759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E99D8D1-792B-B486-1FE2-2971FAD85A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64583" y="3421634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9C8A6D3D-65A0-F174-5479-34913923CD3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64583" y="3969142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A15EFD4-27BB-C33F-B0EB-FCE0B9D7F3F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48523" y="4155204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0ED7F50-C80F-46B9-5B6D-41E0616374E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23262" y="4060085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0F9060A5-A633-099C-B08F-49B83936052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494376" y="4957058"/>
              <a:ext cx="1533943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3430062-5669-565F-167D-9AC63EB2BF4A}"/>
                </a:ext>
              </a:extLst>
            </p:cNvPr>
            <p:cNvCxnSpPr>
              <a:cxnSpLocks/>
            </p:cNvCxnSpPr>
            <p:nvPr/>
          </p:nvCxnSpPr>
          <p:spPr>
            <a:xfrm>
              <a:off x="4453759" y="3854342"/>
              <a:ext cx="40008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BF27304-3FF3-50B0-E183-DF108B05D732}"/>
              </a:ext>
            </a:extLst>
          </p:cNvPr>
          <p:cNvCxnSpPr>
            <a:cxnSpLocks/>
          </p:cNvCxnSpPr>
          <p:nvPr/>
        </p:nvCxnSpPr>
        <p:spPr>
          <a:xfrm>
            <a:off x="696494" y="1189068"/>
            <a:ext cx="13297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266FF14F-ABF8-3EA6-DE78-34F459BBF8C6}"/>
              </a:ext>
            </a:extLst>
          </p:cNvPr>
          <p:cNvCxnSpPr>
            <a:cxnSpLocks/>
          </p:cNvCxnSpPr>
          <p:nvPr/>
        </p:nvCxnSpPr>
        <p:spPr>
          <a:xfrm>
            <a:off x="1196396" y="1184101"/>
            <a:ext cx="0" cy="10159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D86EB6F8-FD9A-EAEA-DE38-2CE63EB0CF53}"/>
              </a:ext>
            </a:extLst>
          </p:cNvPr>
          <p:cNvCxnSpPr>
            <a:cxnSpLocks/>
          </p:cNvCxnSpPr>
          <p:nvPr/>
        </p:nvCxnSpPr>
        <p:spPr>
          <a:xfrm>
            <a:off x="4092515" y="1158331"/>
            <a:ext cx="0" cy="5458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F0A5775-198C-2300-5363-10F39351637A}"/>
              </a:ext>
            </a:extLst>
          </p:cNvPr>
          <p:cNvGrpSpPr/>
          <p:nvPr/>
        </p:nvGrpSpPr>
        <p:grpSpPr>
          <a:xfrm rot="16200000" flipH="1">
            <a:off x="3549376" y="3783878"/>
            <a:ext cx="1030293" cy="289652"/>
            <a:chOff x="4676775" y="1682364"/>
            <a:chExt cx="1619250" cy="693028"/>
          </a:xfrm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DA333E4-4EAB-4B96-4581-CEAD49E4E7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DAE749C2-07CE-0074-ED8D-1FCC309CC10F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24E53F3D-AE58-B192-E63D-10B5D77304F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E64E94CF-9991-770C-F9B3-6C6DA25A47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DA8F29E3-4FDE-661D-A4F8-E558EF0F6F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F9AB8D1-78F4-1033-145F-58663E8609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81959642-5D1F-3A6E-DD47-F0AB671D9BE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51B994B0-1D65-A210-671E-69A7CB0C9E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F91D204A-3A59-CB96-E379-9602E2E20EC1}"/>
              </a:ext>
            </a:extLst>
          </p:cNvPr>
          <p:cNvCxnSpPr>
            <a:cxnSpLocks/>
          </p:cNvCxnSpPr>
          <p:nvPr/>
        </p:nvCxnSpPr>
        <p:spPr>
          <a:xfrm>
            <a:off x="4092515" y="4251096"/>
            <a:ext cx="0" cy="3425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B519DE4F-6769-BCFD-99C7-BCAA77C03684}"/>
              </a:ext>
            </a:extLst>
          </p:cNvPr>
          <p:cNvCxnSpPr>
            <a:cxnSpLocks/>
          </p:cNvCxnSpPr>
          <p:nvPr/>
        </p:nvCxnSpPr>
        <p:spPr>
          <a:xfrm>
            <a:off x="4092515" y="2991979"/>
            <a:ext cx="0" cy="5458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D0C9F651-637C-B480-235B-715E12D33343}"/>
                  </a:ext>
                </a:extLst>
              </p:cNvPr>
              <p:cNvSpPr txBox="1"/>
              <p:nvPr/>
            </p:nvSpPr>
            <p:spPr>
              <a:xfrm>
                <a:off x="4506020" y="958276"/>
                <a:ext cx="4807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D0C9F651-637C-B480-235B-715E12D33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020" y="958276"/>
                <a:ext cx="480773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BE817C29-CB43-8AC1-5871-FAC5DAE5284C}"/>
              </a:ext>
            </a:extLst>
          </p:cNvPr>
          <p:cNvGrpSpPr/>
          <p:nvPr/>
        </p:nvGrpSpPr>
        <p:grpSpPr>
          <a:xfrm rot="16200000" flipH="1">
            <a:off x="651246" y="2564967"/>
            <a:ext cx="1030293" cy="289652"/>
            <a:chOff x="4676775" y="1682364"/>
            <a:chExt cx="1619250" cy="693028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4FDF4908-C177-DD1A-8B62-948E2D9CCA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0DBCA826-6099-1A20-CBBF-EA47F268B114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F087B23D-A237-FABF-A5A9-59509F48F3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87AC69EC-193B-2DF5-7D19-EF1697FD10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1931463F-E7E7-B65B-D889-21F4AF046C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2BE28983-23F8-1669-7405-133F0E0049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CFC27BB9-1FDA-79BA-FF58-715453657C7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E480F291-4B09-A782-67C8-4EA9ACEEA0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AAC2D1E5-E3D2-B999-8AB5-EBA33201B3E0}"/>
              </a:ext>
            </a:extLst>
          </p:cNvPr>
          <p:cNvCxnSpPr>
            <a:cxnSpLocks/>
          </p:cNvCxnSpPr>
          <p:nvPr/>
        </p:nvCxnSpPr>
        <p:spPr>
          <a:xfrm>
            <a:off x="1194785" y="3602688"/>
            <a:ext cx="12730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A7597BCC-CA0A-6BE7-75D1-D98A50584448}"/>
              </a:ext>
            </a:extLst>
          </p:cNvPr>
          <p:cNvCxnSpPr>
            <a:cxnSpLocks/>
          </p:cNvCxnSpPr>
          <p:nvPr/>
        </p:nvCxnSpPr>
        <p:spPr>
          <a:xfrm>
            <a:off x="1194385" y="3159756"/>
            <a:ext cx="0" cy="4429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>
            <a:extLst>
              <a:ext uri="{FF2B5EF4-FFF2-40B4-BE49-F238E27FC236}">
                <a16:creationId xmlns:a16="http://schemas.microsoft.com/office/drawing/2014/main" id="{026EAC05-A1A9-760A-0001-04DFC1E61793}"/>
              </a:ext>
            </a:extLst>
          </p:cNvPr>
          <p:cNvSpPr txBox="1"/>
          <p:nvPr/>
        </p:nvSpPr>
        <p:spPr>
          <a:xfrm>
            <a:off x="1330291" y="2767478"/>
            <a:ext cx="24569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This is biasing the Zener</a:t>
            </a:r>
            <a:endParaRPr lang="en-US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821B32-038C-FCB5-D1C6-C5A8C248E753}"/>
              </a:ext>
            </a:extLst>
          </p:cNvPr>
          <p:cNvSpPr txBox="1"/>
          <p:nvPr/>
        </p:nvSpPr>
        <p:spPr>
          <a:xfrm>
            <a:off x="2678833" y="4007110"/>
            <a:ext cx="7754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5V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033FAFC-A34E-089D-A172-796A55BFB962}"/>
                  </a:ext>
                </a:extLst>
              </p:cNvPr>
              <p:cNvSpPr txBox="1"/>
              <p:nvPr/>
            </p:nvSpPr>
            <p:spPr>
              <a:xfrm>
                <a:off x="637108" y="2435052"/>
                <a:ext cx="3810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033FAFC-A34E-089D-A172-796A55BFB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08" y="2435052"/>
                <a:ext cx="381054" cy="400110"/>
              </a:xfrm>
              <a:prstGeom prst="rect">
                <a:avLst/>
              </a:prstGeom>
              <a:blipFill>
                <a:blip r:embed="rId6"/>
                <a:stretch>
                  <a:fillRect r="-11290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8245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80260" y="4898123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6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659637-FD07-9668-CDA9-64B1AA00A4D8}"/>
              </a:ext>
            </a:extLst>
          </p:cNvPr>
          <p:cNvSpPr txBox="1"/>
          <p:nvPr/>
        </p:nvSpPr>
        <p:spPr>
          <a:xfrm>
            <a:off x="714302" y="-14988"/>
            <a:ext cx="2831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Livvic" panose="020B0604020202020204" charset="0"/>
              </a:rPr>
              <a:t>Voltage regulator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0915C32-280D-BD94-125B-8A373C9A3381}"/>
                  </a:ext>
                </a:extLst>
              </p:cNvPr>
              <p:cNvSpPr txBox="1"/>
              <p:nvPr/>
            </p:nvSpPr>
            <p:spPr>
              <a:xfrm>
                <a:off x="4961149" y="711264"/>
                <a:ext cx="412757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kumimoji="0" lang="en-US" sz="2000" i="0" u="none" strike="noStrike" kern="0" cap="none" spc="0" normalizeH="0" baseline="0" noProof="0" dirty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Livvic" panose="020B0604020202020204" charset="0"/>
                    <a:cs typeface="Arial"/>
                    <a:sym typeface="Arial"/>
                  </a:rPr>
                  <a:t>The register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2000" i="0" u="none" strike="noStrike" kern="0" cap="none" spc="0" normalizeH="0" noProof="0" dirty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Livvic" panose="020B0604020202020204" charset="0"/>
                    <a:cs typeface="Arial"/>
                    <a:sym typeface="Arial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US" sz="2000" i="0" u="none" strike="noStrike" kern="0" cap="none" spc="0" normalizeH="0" noProof="0" dirty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Livvic" panose="020B0604020202020204" charset="0"/>
                    <a:cs typeface="Arial"/>
                    <a:sym typeface="Arial"/>
                  </a:rPr>
                  <a:t> are used as a volage divider. </a:t>
                </a:r>
                <a:r>
                  <a:rPr lang="en-US" sz="2000" dirty="0">
                    <a:solidFill>
                      <a:srgbClr val="080808"/>
                    </a:solidFill>
                    <a:latin typeface="Livvic" panose="020B0604020202020204" charset="0"/>
                  </a:rPr>
                  <a:t>It will give the divided voltage at point Q</a:t>
                </a:r>
                <a:endParaRPr lang="en-US" sz="2000" dirty="0">
                  <a:solidFill>
                    <a:srgbClr val="080808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0915C32-280D-BD94-125B-8A373C9A3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149" y="711264"/>
                <a:ext cx="4127572" cy="1015663"/>
              </a:xfrm>
              <a:prstGeom prst="rect">
                <a:avLst/>
              </a:prstGeom>
              <a:blipFill>
                <a:blip r:embed="rId4"/>
                <a:stretch>
                  <a:fillRect l="-1625" t="-3614" r="-1477" b="-10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415E0A35-51FB-AAA7-9C0D-E6F3061D0C58}"/>
              </a:ext>
            </a:extLst>
          </p:cNvPr>
          <p:cNvGrpSpPr/>
          <p:nvPr/>
        </p:nvGrpSpPr>
        <p:grpSpPr>
          <a:xfrm rot="16200000" flipH="1">
            <a:off x="3549376" y="1950230"/>
            <a:ext cx="1030293" cy="289652"/>
            <a:chOff x="4676775" y="1682364"/>
            <a:chExt cx="1619250" cy="69302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3ED5F9E-6C9D-FC8F-061F-F4C9CD7DC0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EED54E4-E9B5-8CE2-98C0-94952541A41E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928160E-033C-284A-4805-D1E7D72146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A24E767-293B-521C-B578-50BA1FF0F4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252CB9E-7C32-2DAE-3157-EDCDD8DB7E1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3E25916-ADFC-880F-2552-CE757345FD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FF8B004-6342-035A-12A1-184F88C9FDC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D9623A1-6F17-8E48-F3DC-7A822A41BD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B32AD97-B2E5-FF76-8C8A-B1E8C2937D4D}"/>
              </a:ext>
            </a:extLst>
          </p:cNvPr>
          <p:cNvCxnSpPr>
            <a:cxnSpLocks/>
          </p:cNvCxnSpPr>
          <p:nvPr/>
        </p:nvCxnSpPr>
        <p:spPr>
          <a:xfrm>
            <a:off x="4092515" y="2417448"/>
            <a:ext cx="0" cy="6514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2304119-FFE7-7A0D-081B-F778CF02F523}"/>
              </a:ext>
            </a:extLst>
          </p:cNvPr>
          <p:cNvCxnSpPr>
            <a:cxnSpLocks/>
          </p:cNvCxnSpPr>
          <p:nvPr/>
        </p:nvCxnSpPr>
        <p:spPr>
          <a:xfrm>
            <a:off x="2081646" y="4771790"/>
            <a:ext cx="7469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052D375-9EF1-9A6F-7948-C73777E7830E}"/>
              </a:ext>
            </a:extLst>
          </p:cNvPr>
          <p:cNvCxnSpPr>
            <a:cxnSpLocks/>
          </p:cNvCxnSpPr>
          <p:nvPr/>
        </p:nvCxnSpPr>
        <p:spPr>
          <a:xfrm>
            <a:off x="2257695" y="4884775"/>
            <a:ext cx="421138" cy="39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6087E59-C852-C014-B022-09A4C9B9FD4A}"/>
              </a:ext>
            </a:extLst>
          </p:cNvPr>
          <p:cNvCxnSpPr>
            <a:cxnSpLocks/>
          </p:cNvCxnSpPr>
          <p:nvPr/>
        </p:nvCxnSpPr>
        <p:spPr>
          <a:xfrm>
            <a:off x="2394329" y="4981994"/>
            <a:ext cx="2135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3B289CA-4DC0-4377-A4C6-0804DAB7DC98}"/>
              </a:ext>
            </a:extLst>
          </p:cNvPr>
          <p:cNvCxnSpPr>
            <a:cxnSpLocks/>
          </p:cNvCxnSpPr>
          <p:nvPr/>
        </p:nvCxnSpPr>
        <p:spPr>
          <a:xfrm>
            <a:off x="462238" y="3072925"/>
            <a:ext cx="4714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D280480-46F3-0712-72A4-239C286A1B41}"/>
              </a:ext>
            </a:extLst>
          </p:cNvPr>
          <p:cNvCxnSpPr>
            <a:cxnSpLocks/>
          </p:cNvCxnSpPr>
          <p:nvPr/>
        </p:nvCxnSpPr>
        <p:spPr>
          <a:xfrm>
            <a:off x="552510" y="3183695"/>
            <a:ext cx="290928" cy="19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5B671CC-2532-AEDB-6521-7E8A9546C8F3}"/>
              </a:ext>
            </a:extLst>
          </p:cNvPr>
          <p:cNvCxnSpPr>
            <a:cxnSpLocks/>
          </p:cNvCxnSpPr>
          <p:nvPr/>
        </p:nvCxnSpPr>
        <p:spPr>
          <a:xfrm>
            <a:off x="708103" y="3183695"/>
            <a:ext cx="0" cy="14099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988BB92-E408-4089-6A8A-64739B67AB08}"/>
              </a:ext>
            </a:extLst>
          </p:cNvPr>
          <p:cNvCxnSpPr>
            <a:cxnSpLocks/>
          </p:cNvCxnSpPr>
          <p:nvPr/>
        </p:nvCxnSpPr>
        <p:spPr>
          <a:xfrm>
            <a:off x="696494" y="1191397"/>
            <a:ext cx="0" cy="18667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CB95EEF-28BF-FC92-3160-766078173AF2}"/>
              </a:ext>
            </a:extLst>
          </p:cNvPr>
          <p:cNvCxnSpPr>
            <a:cxnSpLocks/>
          </p:cNvCxnSpPr>
          <p:nvPr/>
        </p:nvCxnSpPr>
        <p:spPr>
          <a:xfrm>
            <a:off x="696494" y="4593651"/>
            <a:ext cx="33819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204A091-475F-EC29-E0DA-9BAB2CDEB6DE}"/>
              </a:ext>
            </a:extLst>
          </p:cNvPr>
          <p:cNvSpPr txBox="1"/>
          <p:nvPr/>
        </p:nvSpPr>
        <p:spPr>
          <a:xfrm>
            <a:off x="1009592" y="880542"/>
            <a:ext cx="3376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latin typeface="Livvic" panose="020B0604020202020204" charset="0"/>
              </a:rPr>
              <a:t>P</a:t>
            </a:r>
            <a:endParaRPr lang="en-US" sz="10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A3A9737-D91A-3F47-5AC5-2A0E7D1AAA36}"/>
              </a:ext>
            </a:extLst>
          </p:cNvPr>
          <p:cNvSpPr txBox="1"/>
          <p:nvPr/>
        </p:nvSpPr>
        <p:spPr>
          <a:xfrm rot="16200000">
            <a:off x="-687513" y="2936231"/>
            <a:ext cx="19011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80808"/>
                </a:solidFill>
                <a:latin typeface="Livvic" panose="020B0604020202020204" charset="0"/>
              </a:rPr>
              <a:t>Input 20V DC (15V</a:t>
            </a:r>
            <a:r>
              <a:rPr lang="en-US" sz="1600" b="1" dirty="0">
                <a:solidFill>
                  <a:srgbClr val="FF0000"/>
                </a:solidFill>
                <a:latin typeface="Livvic" panose="020B0604020202020204" charset="0"/>
                <a:sym typeface="Wingdings" panose="05000000000000000000" pitchFamily="2" charset="2"/>
              </a:rPr>
              <a:t></a:t>
            </a:r>
            <a:r>
              <a:rPr lang="en-US" sz="1600" b="1" dirty="0">
                <a:solidFill>
                  <a:srgbClr val="080808"/>
                </a:solidFill>
                <a:latin typeface="Livvic" panose="020B0604020202020204" charset="0"/>
                <a:sym typeface="Wingdings" panose="05000000000000000000" pitchFamily="2" charset="2"/>
              </a:rPr>
              <a:t>20V</a:t>
            </a:r>
            <a:r>
              <a:rPr lang="en-US" sz="1600" b="1" dirty="0">
                <a:solidFill>
                  <a:srgbClr val="FF0000"/>
                </a:solidFill>
                <a:latin typeface="Livvic" panose="020B0604020202020204" charset="0"/>
                <a:sym typeface="Wingdings" panose="05000000000000000000" pitchFamily="2" charset="2"/>
              </a:rPr>
              <a:t></a:t>
            </a:r>
            <a:r>
              <a:rPr lang="en-US" sz="1600" b="1" dirty="0">
                <a:solidFill>
                  <a:srgbClr val="080808"/>
                </a:solidFill>
                <a:latin typeface="Livvic" panose="020B0604020202020204" charset="0"/>
                <a:sym typeface="Wingdings" panose="05000000000000000000" pitchFamily="2" charset="2"/>
              </a:rPr>
              <a:t>28V</a:t>
            </a:r>
            <a:r>
              <a:rPr lang="en-US" sz="1600" b="1" dirty="0">
                <a:solidFill>
                  <a:srgbClr val="080808"/>
                </a:solidFill>
                <a:latin typeface="Livvic" panose="020B0604020202020204" charset="0"/>
              </a:rPr>
              <a:t>)</a:t>
            </a:r>
            <a:endParaRPr lang="en-US" sz="1000" dirty="0">
              <a:solidFill>
                <a:srgbClr val="080808"/>
              </a:solidFill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D7B91601-0174-6D51-D23F-7042A7C0C3BE}"/>
              </a:ext>
            </a:extLst>
          </p:cNvPr>
          <p:cNvSpPr/>
          <p:nvPr/>
        </p:nvSpPr>
        <p:spPr>
          <a:xfrm rot="10800000" flipV="1">
            <a:off x="2195926" y="3948977"/>
            <a:ext cx="543910" cy="391765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211F0C-C432-666E-44E3-422B4854BF4A}"/>
              </a:ext>
            </a:extLst>
          </p:cNvPr>
          <p:cNvCxnSpPr>
            <a:cxnSpLocks/>
          </p:cNvCxnSpPr>
          <p:nvPr/>
        </p:nvCxnSpPr>
        <p:spPr>
          <a:xfrm rot="10800000">
            <a:off x="2274411" y="3945124"/>
            <a:ext cx="3504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D482208-27D2-5B93-7452-ADF3ACBF1A98}"/>
              </a:ext>
            </a:extLst>
          </p:cNvPr>
          <p:cNvCxnSpPr>
            <a:cxnSpLocks/>
          </p:cNvCxnSpPr>
          <p:nvPr/>
        </p:nvCxnSpPr>
        <p:spPr>
          <a:xfrm rot="10800000">
            <a:off x="2467881" y="4337655"/>
            <a:ext cx="0" cy="434134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60674D-1D45-5CF3-CD32-AE43486798E4}"/>
              </a:ext>
            </a:extLst>
          </p:cNvPr>
          <p:cNvCxnSpPr>
            <a:cxnSpLocks/>
          </p:cNvCxnSpPr>
          <p:nvPr/>
        </p:nvCxnSpPr>
        <p:spPr>
          <a:xfrm rot="10800000" flipV="1">
            <a:off x="2159428" y="3948977"/>
            <a:ext cx="114984" cy="892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9311408-5002-D7BB-932C-6CD140E0F667}"/>
              </a:ext>
            </a:extLst>
          </p:cNvPr>
          <p:cNvCxnSpPr>
            <a:cxnSpLocks/>
          </p:cNvCxnSpPr>
          <p:nvPr/>
        </p:nvCxnSpPr>
        <p:spPr>
          <a:xfrm rot="10800000" flipV="1">
            <a:off x="2624853" y="3859729"/>
            <a:ext cx="114984" cy="892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C557339-37D6-4DEA-4A5C-C419C5527367}"/>
              </a:ext>
            </a:extLst>
          </p:cNvPr>
          <p:cNvCxnSpPr>
            <a:cxnSpLocks/>
          </p:cNvCxnSpPr>
          <p:nvPr/>
        </p:nvCxnSpPr>
        <p:spPr>
          <a:xfrm>
            <a:off x="2474888" y="3602688"/>
            <a:ext cx="0" cy="3763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5B7DDAA-AF0C-BC75-34E5-FAC0CE294246}"/>
              </a:ext>
            </a:extLst>
          </p:cNvPr>
          <p:cNvGrpSpPr/>
          <p:nvPr/>
        </p:nvGrpSpPr>
        <p:grpSpPr>
          <a:xfrm rot="16200000">
            <a:off x="2733946" y="140045"/>
            <a:ext cx="1098994" cy="2608554"/>
            <a:chOff x="4453759" y="3377936"/>
            <a:chExt cx="1062296" cy="2346093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9F45AF20-CCDD-BE5A-D294-C158D6A25173}"/>
                </a:ext>
              </a:extLst>
            </p:cNvPr>
            <p:cNvSpPr/>
            <p:nvPr/>
          </p:nvSpPr>
          <p:spPr>
            <a:xfrm>
              <a:off x="4580992" y="3377936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833AA42-5DE4-C62D-2E89-0677D41D7AA7}"/>
                </a:ext>
              </a:extLst>
            </p:cNvPr>
            <p:cNvCxnSpPr>
              <a:cxnSpLocks/>
            </p:cNvCxnSpPr>
            <p:nvPr/>
          </p:nvCxnSpPr>
          <p:spPr>
            <a:xfrm>
              <a:off x="4864583" y="3503759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E99D8D1-792B-B486-1FE2-2971FAD85A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64583" y="3421634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9C8A6D3D-65A0-F174-5479-34913923CD3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64583" y="3969142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A15EFD4-27BB-C33F-B0EB-FCE0B9D7F3F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48523" y="4155204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0ED7F50-C80F-46B9-5B6D-41E0616374E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23262" y="4060085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0F9060A5-A633-099C-B08F-49B83936052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494376" y="4957058"/>
              <a:ext cx="1533943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3430062-5669-565F-167D-9AC63EB2BF4A}"/>
                </a:ext>
              </a:extLst>
            </p:cNvPr>
            <p:cNvCxnSpPr>
              <a:cxnSpLocks/>
            </p:cNvCxnSpPr>
            <p:nvPr/>
          </p:nvCxnSpPr>
          <p:spPr>
            <a:xfrm>
              <a:off x="4453759" y="3854342"/>
              <a:ext cx="40008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BF27304-3FF3-50B0-E183-DF108B05D732}"/>
              </a:ext>
            </a:extLst>
          </p:cNvPr>
          <p:cNvCxnSpPr>
            <a:cxnSpLocks/>
          </p:cNvCxnSpPr>
          <p:nvPr/>
        </p:nvCxnSpPr>
        <p:spPr>
          <a:xfrm>
            <a:off x="696494" y="1189068"/>
            <a:ext cx="13297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266FF14F-ABF8-3EA6-DE78-34F459BBF8C6}"/>
              </a:ext>
            </a:extLst>
          </p:cNvPr>
          <p:cNvCxnSpPr>
            <a:cxnSpLocks/>
          </p:cNvCxnSpPr>
          <p:nvPr/>
        </p:nvCxnSpPr>
        <p:spPr>
          <a:xfrm>
            <a:off x="1196396" y="1184101"/>
            <a:ext cx="0" cy="10159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D86EB6F8-FD9A-EAEA-DE38-2CE63EB0CF53}"/>
              </a:ext>
            </a:extLst>
          </p:cNvPr>
          <p:cNvCxnSpPr>
            <a:cxnSpLocks/>
          </p:cNvCxnSpPr>
          <p:nvPr/>
        </p:nvCxnSpPr>
        <p:spPr>
          <a:xfrm>
            <a:off x="4092515" y="1158331"/>
            <a:ext cx="0" cy="5458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F0A5775-198C-2300-5363-10F39351637A}"/>
              </a:ext>
            </a:extLst>
          </p:cNvPr>
          <p:cNvGrpSpPr/>
          <p:nvPr/>
        </p:nvGrpSpPr>
        <p:grpSpPr>
          <a:xfrm rot="16200000" flipH="1">
            <a:off x="3549376" y="3783878"/>
            <a:ext cx="1030293" cy="289652"/>
            <a:chOff x="4676775" y="1682364"/>
            <a:chExt cx="1619250" cy="693028"/>
          </a:xfrm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DA333E4-4EAB-4B96-4581-CEAD49E4E7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DAE749C2-07CE-0074-ED8D-1FCC309CC10F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24E53F3D-AE58-B192-E63D-10B5D77304F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E64E94CF-9991-770C-F9B3-6C6DA25A47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DA8F29E3-4FDE-661D-A4F8-E558EF0F6F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F9AB8D1-78F4-1033-145F-58663E8609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81959642-5D1F-3A6E-DD47-F0AB671D9BE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51B994B0-1D65-A210-671E-69A7CB0C9E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F91D204A-3A59-CB96-E379-9602E2E20EC1}"/>
              </a:ext>
            </a:extLst>
          </p:cNvPr>
          <p:cNvCxnSpPr>
            <a:cxnSpLocks/>
          </p:cNvCxnSpPr>
          <p:nvPr/>
        </p:nvCxnSpPr>
        <p:spPr>
          <a:xfrm>
            <a:off x="4092515" y="4251096"/>
            <a:ext cx="0" cy="3425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B519DE4F-6769-BCFD-99C7-BCAA77C03684}"/>
              </a:ext>
            </a:extLst>
          </p:cNvPr>
          <p:cNvCxnSpPr>
            <a:cxnSpLocks/>
          </p:cNvCxnSpPr>
          <p:nvPr/>
        </p:nvCxnSpPr>
        <p:spPr>
          <a:xfrm>
            <a:off x="4092515" y="2991979"/>
            <a:ext cx="0" cy="5458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D0C9F651-637C-B480-235B-715E12D33343}"/>
                  </a:ext>
                </a:extLst>
              </p:cNvPr>
              <p:cNvSpPr txBox="1"/>
              <p:nvPr/>
            </p:nvSpPr>
            <p:spPr>
              <a:xfrm>
                <a:off x="4506020" y="958276"/>
                <a:ext cx="4807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D0C9F651-637C-B480-235B-715E12D33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020" y="958276"/>
                <a:ext cx="480773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BE817C29-CB43-8AC1-5871-FAC5DAE5284C}"/>
              </a:ext>
            </a:extLst>
          </p:cNvPr>
          <p:cNvGrpSpPr/>
          <p:nvPr/>
        </p:nvGrpSpPr>
        <p:grpSpPr>
          <a:xfrm rot="16200000" flipH="1">
            <a:off x="651246" y="2564967"/>
            <a:ext cx="1030293" cy="289652"/>
            <a:chOff x="4676775" y="1682364"/>
            <a:chExt cx="1619250" cy="693028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4FDF4908-C177-DD1A-8B62-948E2D9CCA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0DBCA826-6099-1A20-CBBF-EA47F268B114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F087B23D-A237-FABF-A5A9-59509F48F3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87AC69EC-193B-2DF5-7D19-EF1697FD10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1931463F-E7E7-B65B-D889-21F4AF046C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2BE28983-23F8-1669-7405-133F0E0049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CFC27BB9-1FDA-79BA-FF58-715453657C7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E480F291-4B09-A782-67C8-4EA9ACEEA0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AAC2D1E5-E3D2-B999-8AB5-EBA33201B3E0}"/>
              </a:ext>
            </a:extLst>
          </p:cNvPr>
          <p:cNvCxnSpPr>
            <a:cxnSpLocks/>
          </p:cNvCxnSpPr>
          <p:nvPr/>
        </p:nvCxnSpPr>
        <p:spPr>
          <a:xfrm>
            <a:off x="1194785" y="3602688"/>
            <a:ext cx="12730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A7597BCC-CA0A-6BE7-75D1-D98A50584448}"/>
              </a:ext>
            </a:extLst>
          </p:cNvPr>
          <p:cNvCxnSpPr>
            <a:cxnSpLocks/>
          </p:cNvCxnSpPr>
          <p:nvPr/>
        </p:nvCxnSpPr>
        <p:spPr>
          <a:xfrm>
            <a:off x="1194385" y="3159756"/>
            <a:ext cx="0" cy="4429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>
            <a:extLst>
              <a:ext uri="{FF2B5EF4-FFF2-40B4-BE49-F238E27FC236}">
                <a16:creationId xmlns:a16="http://schemas.microsoft.com/office/drawing/2014/main" id="{026EAC05-A1A9-760A-0001-04DFC1E61793}"/>
              </a:ext>
            </a:extLst>
          </p:cNvPr>
          <p:cNvSpPr txBox="1"/>
          <p:nvPr/>
        </p:nvSpPr>
        <p:spPr>
          <a:xfrm>
            <a:off x="1202268" y="3332514"/>
            <a:ext cx="24569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This is biasing the Zener</a:t>
            </a:r>
            <a:endParaRPr lang="en-US" sz="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821B32-038C-FCB5-D1C6-C5A8C248E753}"/>
              </a:ext>
            </a:extLst>
          </p:cNvPr>
          <p:cNvSpPr txBox="1"/>
          <p:nvPr/>
        </p:nvSpPr>
        <p:spPr>
          <a:xfrm>
            <a:off x="2678833" y="4007110"/>
            <a:ext cx="7754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5V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033FAFC-A34E-089D-A172-796A55BFB962}"/>
                  </a:ext>
                </a:extLst>
              </p:cNvPr>
              <p:cNvSpPr txBox="1"/>
              <p:nvPr/>
            </p:nvSpPr>
            <p:spPr>
              <a:xfrm>
                <a:off x="637108" y="2435052"/>
                <a:ext cx="3810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033FAFC-A34E-089D-A172-796A55BFB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08" y="2435052"/>
                <a:ext cx="381054" cy="400110"/>
              </a:xfrm>
              <a:prstGeom prst="rect">
                <a:avLst/>
              </a:prstGeom>
              <a:blipFill>
                <a:blip r:embed="rId6"/>
                <a:stretch>
                  <a:fillRect r="-11290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14D9347-3B42-44AE-B4EF-CFE02C446D27}"/>
                  </a:ext>
                </a:extLst>
              </p:cNvPr>
              <p:cNvSpPr txBox="1"/>
              <p:nvPr/>
            </p:nvSpPr>
            <p:spPr>
              <a:xfrm>
                <a:off x="4128834" y="1831481"/>
                <a:ext cx="3810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14D9347-3B42-44AE-B4EF-CFE02C446D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834" y="1831481"/>
                <a:ext cx="381054" cy="400110"/>
              </a:xfrm>
              <a:prstGeom prst="rect">
                <a:avLst/>
              </a:prstGeom>
              <a:blipFill>
                <a:blip r:embed="rId7"/>
                <a:stretch>
                  <a:fillRect r="-7937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BA79C99-76A2-481E-4209-0E54A0393C9B}"/>
                  </a:ext>
                </a:extLst>
              </p:cNvPr>
              <p:cNvSpPr txBox="1"/>
              <p:nvPr/>
            </p:nvSpPr>
            <p:spPr>
              <a:xfrm>
                <a:off x="4201110" y="3688618"/>
                <a:ext cx="3810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BA79C99-76A2-481E-4209-0E54A0393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110" y="3688618"/>
                <a:ext cx="381054" cy="400110"/>
              </a:xfrm>
              <a:prstGeom prst="rect">
                <a:avLst/>
              </a:prstGeom>
              <a:blipFill>
                <a:blip r:embed="rId8"/>
                <a:stretch>
                  <a:fillRect r="-11111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2AB584F-CD81-DE75-C436-691A852B4155}"/>
              </a:ext>
            </a:extLst>
          </p:cNvPr>
          <p:cNvCxnSpPr>
            <a:cxnSpLocks/>
          </p:cNvCxnSpPr>
          <p:nvPr/>
        </p:nvCxnSpPr>
        <p:spPr>
          <a:xfrm>
            <a:off x="2882173" y="2942380"/>
            <a:ext cx="1210343" cy="19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89F25C8-92FE-1EF6-3231-5E40FC14C940}"/>
              </a:ext>
            </a:extLst>
          </p:cNvPr>
          <p:cNvSpPr txBox="1"/>
          <p:nvPr/>
        </p:nvSpPr>
        <p:spPr>
          <a:xfrm>
            <a:off x="2753083" y="2613950"/>
            <a:ext cx="3376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latin typeface="Livvic" panose="020B0604020202020204" charset="0"/>
              </a:rPr>
              <a:t>Q</a:t>
            </a:r>
            <a:endParaRPr lang="en-US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C640451-E082-2810-2084-3036FF60BDE0}"/>
                  </a:ext>
                </a:extLst>
              </p:cNvPr>
              <p:cNvSpPr txBox="1"/>
              <p:nvPr/>
            </p:nvSpPr>
            <p:spPr>
              <a:xfrm>
                <a:off x="4988576" y="1829227"/>
                <a:ext cx="412757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kumimoji="0" lang="en-US" sz="2000" i="0" u="none" strike="noStrike" kern="0" cap="none" spc="0" normalizeH="0" baseline="0" noProof="0" dirty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Livvic" panose="020B0604020202020204" charset="0"/>
                    <a:cs typeface="Arial"/>
                    <a:sym typeface="Arial"/>
                  </a:rPr>
                  <a:t>If we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=10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sty m:val="p"/>
                      </m:rPr>
                      <a:rPr lang="el-GR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kumimoji="0" lang="en-US" sz="2000" i="0" u="none" strike="noStrike" kern="0" cap="none" spc="0" normalizeH="0" noProof="0" dirty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Livvic" panose="020B0604020202020204" charset="0"/>
                    <a:cs typeface="Arial"/>
                    <a:sym typeface="Arial"/>
                  </a:rPr>
                  <a:t> and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=10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sty m:val="p"/>
                      </m:rPr>
                      <a:rPr lang="el-GR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kumimoji="0" lang="en-US" sz="2000" i="0" u="none" strike="noStrike" kern="0" cap="none" spc="0" normalizeH="0" noProof="0" dirty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Livvic" panose="020B0604020202020204" charset="0"/>
                    <a:cs typeface="Arial"/>
                    <a:sym typeface="Arial"/>
                  </a:rPr>
                  <a:t>, then the voltage at Q would be </a:t>
                </a:r>
                <a:r>
                  <a:rPr kumimoji="0" lang="en-US" sz="2000" b="1" i="0" u="none" strike="noStrike" kern="0" cap="none" spc="0" normalizeH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Livvic" panose="020B0604020202020204" charset="0"/>
                    <a:cs typeface="Arial"/>
                    <a:sym typeface="Arial"/>
                  </a:rPr>
                  <a:t>5V</a:t>
                </a:r>
                <a:r>
                  <a:rPr kumimoji="0" lang="en-US" sz="2000" i="0" u="none" strike="noStrike" kern="0" cap="none" spc="0" normalizeH="0" noProof="0" dirty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Livvic" panose="020B0604020202020204" charset="0"/>
                    <a:cs typeface="Arial"/>
                    <a:sym typeface="Arial"/>
                  </a:rPr>
                  <a:t>.</a:t>
                </a:r>
                <a:endParaRPr lang="en-US" sz="2000" dirty="0">
                  <a:solidFill>
                    <a:srgbClr val="080808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C640451-E082-2810-2084-3036FF60B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8576" y="1829227"/>
                <a:ext cx="4127572" cy="1015663"/>
              </a:xfrm>
              <a:prstGeom prst="rect">
                <a:avLst/>
              </a:prstGeom>
              <a:blipFill>
                <a:blip r:embed="rId9"/>
                <a:stretch>
                  <a:fillRect l="-1477" t="-2994" r="-1625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95303747-422B-2559-314A-974EECF82F2D}"/>
              </a:ext>
            </a:extLst>
          </p:cNvPr>
          <p:cNvSpPr txBox="1"/>
          <p:nvPr/>
        </p:nvSpPr>
        <p:spPr>
          <a:xfrm>
            <a:off x="4986793" y="3094615"/>
            <a:ext cx="41275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Now if we add transistor?</a:t>
            </a:r>
            <a:endParaRPr lang="en-US" sz="20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08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7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659637-FD07-9668-CDA9-64B1AA00A4D8}"/>
              </a:ext>
            </a:extLst>
          </p:cNvPr>
          <p:cNvSpPr txBox="1"/>
          <p:nvPr/>
        </p:nvSpPr>
        <p:spPr>
          <a:xfrm>
            <a:off x="714302" y="-14988"/>
            <a:ext cx="2831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Livvic" panose="020B0604020202020204" charset="0"/>
              </a:rPr>
              <a:t>Voltage regulator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915C32-280D-BD94-125B-8A373C9A3381}"/>
              </a:ext>
            </a:extLst>
          </p:cNvPr>
          <p:cNvSpPr txBox="1"/>
          <p:nvPr/>
        </p:nvSpPr>
        <p:spPr>
          <a:xfrm>
            <a:off x="4904594" y="929787"/>
            <a:ext cx="40772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The 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FFFF00"/>
                </a:highlight>
                <a:uLnTx/>
                <a:uFillTx/>
                <a:latin typeface="Livvic" panose="020B0604020202020204" charset="0"/>
                <a:cs typeface="Arial"/>
                <a:sym typeface="Arial"/>
              </a:rPr>
              <a:t>E1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 point will be always sitting at 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FFFF00"/>
                </a:highlight>
                <a:uLnTx/>
                <a:uFillTx/>
                <a:latin typeface="Livvic" panose="020B0604020202020204" charset="0"/>
                <a:cs typeface="Arial"/>
                <a:sym typeface="Arial"/>
              </a:rPr>
              <a:t>5V</a:t>
            </a:r>
            <a:endParaRPr lang="en-US" sz="1100" dirty="0">
              <a:solidFill>
                <a:srgbClr val="7030A0"/>
              </a:solidFill>
              <a:highlight>
                <a:srgbClr val="FFFF00"/>
              </a:highlight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5E0A35-51FB-AAA7-9C0D-E6F3061D0C58}"/>
              </a:ext>
            </a:extLst>
          </p:cNvPr>
          <p:cNvGrpSpPr/>
          <p:nvPr/>
        </p:nvGrpSpPr>
        <p:grpSpPr>
          <a:xfrm rot="16200000" flipH="1">
            <a:off x="3549376" y="1950230"/>
            <a:ext cx="1030293" cy="289652"/>
            <a:chOff x="4676775" y="1682364"/>
            <a:chExt cx="1619250" cy="69302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3ED5F9E-6C9D-FC8F-061F-F4C9CD7DC0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EED54E4-E9B5-8CE2-98C0-94952541A41E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928160E-033C-284A-4805-D1E7D72146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A24E767-293B-521C-B578-50BA1FF0F4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252CB9E-7C32-2DAE-3157-EDCDD8DB7E1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3E25916-ADFC-880F-2552-CE757345FD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FF8B004-6342-035A-12A1-184F88C9FDC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D9623A1-6F17-8E48-F3DC-7A822A41BD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B32AD97-B2E5-FF76-8C8A-B1E8C2937D4D}"/>
              </a:ext>
            </a:extLst>
          </p:cNvPr>
          <p:cNvCxnSpPr>
            <a:cxnSpLocks/>
          </p:cNvCxnSpPr>
          <p:nvPr/>
        </p:nvCxnSpPr>
        <p:spPr>
          <a:xfrm>
            <a:off x="4092515" y="2417448"/>
            <a:ext cx="0" cy="6514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75D76C9-9968-62CC-3EDC-3B4BFFC979A0}"/>
              </a:ext>
            </a:extLst>
          </p:cNvPr>
          <p:cNvGrpSpPr/>
          <p:nvPr/>
        </p:nvGrpSpPr>
        <p:grpSpPr>
          <a:xfrm flipH="1">
            <a:off x="2227913" y="2466931"/>
            <a:ext cx="1033704" cy="1463596"/>
            <a:chOff x="4453759" y="3377936"/>
            <a:chExt cx="1062296" cy="1463596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5D1C01C-8082-DE30-DB45-3246D64A9A1B}"/>
                </a:ext>
              </a:extLst>
            </p:cNvPr>
            <p:cNvSpPr/>
            <p:nvPr/>
          </p:nvSpPr>
          <p:spPr>
            <a:xfrm>
              <a:off x="4580992" y="3377936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CD266DB-FC2B-A153-FEB7-2A3D6AC1D7FF}"/>
                </a:ext>
              </a:extLst>
            </p:cNvPr>
            <p:cNvCxnSpPr>
              <a:cxnSpLocks/>
            </p:cNvCxnSpPr>
            <p:nvPr/>
          </p:nvCxnSpPr>
          <p:spPr>
            <a:xfrm>
              <a:off x="4864583" y="3503759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FAB907A-FA2E-4362-CF16-5E31F772FB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64583" y="3421634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39ED567C-89D6-A055-D2C9-C902174D859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64583" y="3969142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8E1B0A9-34D4-4C6F-AF8D-C172C5E4291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48523" y="4155204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457BC36-9877-30FD-E2C2-4227CE9E7C6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23262" y="4060085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8482F78-3784-58D9-15F3-BB4AC06F9239}"/>
                </a:ext>
              </a:extLst>
            </p:cNvPr>
            <p:cNvCxnSpPr>
              <a:cxnSpLocks/>
            </p:cNvCxnSpPr>
            <p:nvPr/>
          </p:nvCxnSpPr>
          <p:spPr>
            <a:xfrm>
              <a:off x="5261348" y="4190087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D439C49-36AA-9C58-DFAE-98DFB4AA6E0D}"/>
                </a:ext>
              </a:extLst>
            </p:cNvPr>
            <p:cNvCxnSpPr>
              <a:cxnSpLocks/>
            </p:cNvCxnSpPr>
            <p:nvPr/>
          </p:nvCxnSpPr>
          <p:spPr>
            <a:xfrm>
              <a:off x="4453759" y="3854342"/>
              <a:ext cx="40008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C08653B-8070-380C-9376-FFA1147804B3}"/>
              </a:ext>
            </a:extLst>
          </p:cNvPr>
          <p:cNvGrpSpPr/>
          <p:nvPr/>
        </p:nvGrpSpPr>
        <p:grpSpPr>
          <a:xfrm>
            <a:off x="1180557" y="2047824"/>
            <a:ext cx="932553" cy="254543"/>
            <a:chOff x="4676775" y="1682364"/>
            <a:chExt cx="1619250" cy="693028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1B2795E-27D6-5E7D-DF12-BE9DDA9889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071FD03-8615-5639-C254-4857796145AD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43F4F107-E2BB-C73F-B07C-6ABBE5510CA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A3237F2-0D4D-EB00-D1D3-68894F8610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55B075C-A5C6-37A4-B303-A42928C3E0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EA19783-049E-87E9-8E80-3D9EF56CAB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F07F175-3B97-BFC9-2E48-7983909847D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23BCAF0-8342-69C3-4B09-CE210AB428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2304119-FFE7-7A0D-081B-F778CF02F523}"/>
              </a:ext>
            </a:extLst>
          </p:cNvPr>
          <p:cNvCxnSpPr>
            <a:cxnSpLocks/>
          </p:cNvCxnSpPr>
          <p:nvPr/>
        </p:nvCxnSpPr>
        <p:spPr>
          <a:xfrm>
            <a:off x="2081646" y="4771790"/>
            <a:ext cx="7469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052D375-9EF1-9A6F-7948-C73777E7830E}"/>
              </a:ext>
            </a:extLst>
          </p:cNvPr>
          <p:cNvCxnSpPr>
            <a:cxnSpLocks/>
          </p:cNvCxnSpPr>
          <p:nvPr/>
        </p:nvCxnSpPr>
        <p:spPr>
          <a:xfrm>
            <a:off x="2257695" y="4884775"/>
            <a:ext cx="421138" cy="39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6087E59-C852-C014-B022-09A4C9B9FD4A}"/>
              </a:ext>
            </a:extLst>
          </p:cNvPr>
          <p:cNvCxnSpPr>
            <a:cxnSpLocks/>
          </p:cNvCxnSpPr>
          <p:nvPr/>
        </p:nvCxnSpPr>
        <p:spPr>
          <a:xfrm>
            <a:off x="2394329" y="4981994"/>
            <a:ext cx="2135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3B289CA-4DC0-4377-A4C6-0804DAB7DC98}"/>
              </a:ext>
            </a:extLst>
          </p:cNvPr>
          <p:cNvCxnSpPr>
            <a:cxnSpLocks/>
          </p:cNvCxnSpPr>
          <p:nvPr/>
        </p:nvCxnSpPr>
        <p:spPr>
          <a:xfrm>
            <a:off x="462238" y="3072925"/>
            <a:ext cx="4714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D280480-46F3-0712-72A4-239C286A1B41}"/>
              </a:ext>
            </a:extLst>
          </p:cNvPr>
          <p:cNvCxnSpPr>
            <a:cxnSpLocks/>
          </p:cNvCxnSpPr>
          <p:nvPr/>
        </p:nvCxnSpPr>
        <p:spPr>
          <a:xfrm>
            <a:off x="552510" y="3183695"/>
            <a:ext cx="290928" cy="19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5B671CC-2532-AEDB-6521-7E8A9546C8F3}"/>
              </a:ext>
            </a:extLst>
          </p:cNvPr>
          <p:cNvCxnSpPr>
            <a:cxnSpLocks/>
          </p:cNvCxnSpPr>
          <p:nvPr/>
        </p:nvCxnSpPr>
        <p:spPr>
          <a:xfrm>
            <a:off x="708103" y="3183695"/>
            <a:ext cx="0" cy="14099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988BB92-E408-4089-6A8A-64739B67AB08}"/>
              </a:ext>
            </a:extLst>
          </p:cNvPr>
          <p:cNvCxnSpPr>
            <a:cxnSpLocks/>
          </p:cNvCxnSpPr>
          <p:nvPr/>
        </p:nvCxnSpPr>
        <p:spPr>
          <a:xfrm>
            <a:off x="696494" y="1191397"/>
            <a:ext cx="0" cy="18667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CB95EEF-28BF-FC92-3160-766078173AF2}"/>
              </a:ext>
            </a:extLst>
          </p:cNvPr>
          <p:cNvCxnSpPr>
            <a:cxnSpLocks/>
          </p:cNvCxnSpPr>
          <p:nvPr/>
        </p:nvCxnSpPr>
        <p:spPr>
          <a:xfrm>
            <a:off x="696494" y="4593651"/>
            <a:ext cx="33819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FA3A9737-D91A-3F47-5AC5-2A0E7D1AAA36}"/>
              </a:ext>
            </a:extLst>
          </p:cNvPr>
          <p:cNvSpPr txBox="1"/>
          <p:nvPr/>
        </p:nvSpPr>
        <p:spPr>
          <a:xfrm rot="16200000">
            <a:off x="-687513" y="2936231"/>
            <a:ext cx="19011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80808"/>
                </a:solidFill>
                <a:latin typeface="Livvic" panose="020B0604020202020204" charset="0"/>
              </a:rPr>
              <a:t>Input 20V DC (15V</a:t>
            </a:r>
            <a:r>
              <a:rPr lang="en-US" sz="1600" b="1" dirty="0">
                <a:solidFill>
                  <a:srgbClr val="FF0000"/>
                </a:solidFill>
                <a:latin typeface="Livvic" panose="020B0604020202020204" charset="0"/>
                <a:sym typeface="Wingdings" panose="05000000000000000000" pitchFamily="2" charset="2"/>
              </a:rPr>
              <a:t></a:t>
            </a:r>
            <a:r>
              <a:rPr lang="en-US" sz="1600" b="1" dirty="0">
                <a:solidFill>
                  <a:srgbClr val="080808"/>
                </a:solidFill>
                <a:latin typeface="Livvic" panose="020B0604020202020204" charset="0"/>
                <a:sym typeface="Wingdings" panose="05000000000000000000" pitchFamily="2" charset="2"/>
              </a:rPr>
              <a:t>20V</a:t>
            </a:r>
            <a:r>
              <a:rPr lang="en-US" sz="1600" b="1" dirty="0">
                <a:solidFill>
                  <a:srgbClr val="FF0000"/>
                </a:solidFill>
                <a:latin typeface="Livvic" panose="020B0604020202020204" charset="0"/>
                <a:sym typeface="Wingdings" panose="05000000000000000000" pitchFamily="2" charset="2"/>
              </a:rPr>
              <a:t></a:t>
            </a:r>
            <a:r>
              <a:rPr lang="en-US" sz="1600" b="1" dirty="0">
                <a:solidFill>
                  <a:srgbClr val="080808"/>
                </a:solidFill>
                <a:latin typeface="Livvic" panose="020B0604020202020204" charset="0"/>
                <a:sym typeface="Wingdings" panose="05000000000000000000" pitchFamily="2" charset="2"/>
              </a:rPr>
              <a:t>28V</a:t>
            </a:r>
            <a:r>
              <a:rPr lang="en-US" sz="1600" b="1" dirty="0">
                <a:solidFill>
                  <a:srgbClr val="080808"/>
                </a:solidFill>
                <a:latin typeface="Livvic" panose="020B0604020202020204" charset="0"/>
              </a:rPr>
              <a:t>)</a:t>
            </a:r>
            <a:endParaRPr lang="en-US" sz="1000" dirty="0">
              <a:solidFill>
                <a:srgbClr val="080808"/>
              </a:solidFill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D7B91601-0174-6D51-D23F-7042A7C0C3BE}"/>
              </a:ext>
            </a:extLst>
          </p:cNvPr>
          <p:cNvSpPr/>
          <p:nvPr/>
        </p:nvSpPr>
        <p:spPr>
          <a:xfrm rot="10800000" flipV="1">
            <a:off x="2195926" y="3948977"/>
            <a:ext cx="543910" cy="391765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211F0C-C432-666E-44E3-422B4854BF4A}"/>
              </a:ext>
            </a:extLst>
          </p:cNvPr>
          <p:cNvCxnSpPr>
            <a:cxnSpLocks/>
          </p:cNvCxnSpPr>
          <p:nvPr/>
        </p:nvCxnSpPr>
        <p:spPr>
          <a:xfrm rot="10800000">
            <a:off x="2274411" y="3945124"/>
            <a:ext cx="3504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D482208-27D2-5B93-7452-ADF3ACBF1A98}"/>
              </a:ext>
            </a:extLst>
          </p:cNvPr>
          <p:cNvCxnSpPr>
            <a:cxnSpLocks/>
          </p:cNvCxnSpPr>
          <p:nvPr/>
        </p:nvCxnSpPr>
        <p:spPr>
          <a:xfrm rot="10800000">
            <a:off x="2467881" y="4337655"/>
            <a:ext cx="0" cy="434134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60674D-1D45-5CF3-CD32-AE43486798E4}"/>
              </a:ext>
            </a:extLst>
          </p:cNvPr>
          <p:cNvCxnSpPr>
            <a:cxnSpLocks/>
          </p:cNvCxnSpPr>
          <p:nvPr/>
        </p:nvCxnSpPr>
        <p:spPr>
          <a:xfrm rot="10800000" flipV="1">
            <a:off x="2159428" y="3948977"/>
            <a:ext cx="114984" cy="892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9311408-5002-D7BB-932C-6CD140E0F667}"/>
              </a:ext>
            </a:extLst>
          </p:cNvPr>
          <p:cNvCxnSpPr>
            <a:cxnSpLocks/>
          </p:cNvCxnSpPr>
          <p:nvPr/>
        </p:nvCxnSpPr>
        <p:spPr>
          <a:xfrm rot="10800000" flipV="1">
            <a:off x="2624853" y="3859729"/>
            <a:ext cx="114984" cy="892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C557339-37D6-4DEA-4A5C-C419C5527367}"/>
              </a:ext>
            </a:extLst>
          </p:cNvPr>
          <p:cNvCxnSpPr>
            <a:cxnSpLocks/>
          </p:cNvCxnSpPr>
          <p:nvPr/>
        </p:nvCxnSpPr>
        <p:spPr>
          <a:xfrm>
            <a:off x="2474888" y="3640147"/>
            <a:ext cx="0" cy="3389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139EC7F-ABCE-8D45-8FA4-CB0D39CADBD5}"/>
              </a:ext>
            </a:extLst>
          </p:cNvPr>
          <p:cNvCxnSpPr>
            <a:cxnSpLocks/>
          </p:cNvCxnSpPr>
          <p:nvPr/>
        </p:nvCxnSpPr>
        <p:spPr>
          <a:xfrm>
            <a:off x="2503607" y="1859184"/>
            <a:ext cx="0" cy="6514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5B7DDAA-AF0C-BC75-34E5-FAC0CE294246}"/>
              </a:ext>
            </a:extLst>
          </p:cNvPr>
          <p:cNvGrpSpPr/>
          <p:nvPr/>
        </p:nvGrpSpPr>
        <p:grpSpPr>
          <a:xfrm rot="16200000">
            <a:off x="2733946" y="140045"/>
            <a:ext cx="1098994" cy="2608554"/>
            <a:chOff x="4453759" y="3377936"/>
            <a:chExt cx="1062296" cy="2346093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9F45AF20-CCDD-BE5A-D294-C158D6A25173}"/>
                </a:ext>
              </a:extLst>
            </p:cNvPr>
            <p:cNvSpPr/>
            <p:nvPr/>
          </p:nvSpPr>
          <p:spPr>
            <a:xfrm>
              <a:off x="4580992" y="3377936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833AA42-5DE4-C62D-2E89-0677D41D7AA7}"/>
                </a:ext>
              </a:extLst>
            </p:cNvPr>
            <p:cNvCxnSpPr>
              <a:cxnSpLocks/>
            </p:cNvCxnSpPr>
            <p:nvPr/>
          </p:nvCxnSpPr>
          <p:spPr>
            <a:xfrm>
              <a:off x="4864583" y="3503759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E99D8D1-792B-B486-1FE2-2971FAD85A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64583" y="3421634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9C8A6D3D-65A0-F174-5479-34913923CD3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64583" y="3969142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A15EFD4-27BB-C33F-B0EB-FCE0B9D7F3F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48523" y="4155204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0ED7F50-C80F-46B9-5B6D-41E0616374E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23262" y="4060085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0F9060A5-A633-099C-B08F-49B83936052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494376" y="4957058"/>
              <a:ext cx="1533943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3430062-5669-565F-167D-9AC63EB2BF4A}"/>
                </a:ext>
              </a:extLst>
            </p:cNvPr>
            <p:cNvCxnSpPr>
              <a:cxnSpLocks/>
            </p:cNvCxnSpPr>
            <p:nvPr/>
          </p:nvCxnSpPr>
          <p:spPr>
            <a:xfrm>
              <a:off x="4453759" y="3854342"/>
              <a:ext cx="40008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BF27304-3FF3-50B0-E183-DF108B05D732}"/>
              </a:ext>
            </a:extLst>
          </p:cNvPr>
          <p:cNvCxnSpPr>
            <a:cxnSpLocks/>
          </p:cNvCxnSpPr>
          <p:nvPr/>
        </p:nvCxnSpPr>
        <p:spPr>
          <a:xfrm>
            <a:off x="696494" y="1189068"/>
            <a:ext cx="13297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266FF14F-ABF8-3EA6-DE78-34F459BBF8C6}"/>
              </a:ext>
            </a:extLst>
          </p:cNvPr>
          <p:cNvCxnSpPr>
            <a:cxnSpLocks/>
          </p:cNvCxnSpPr>
          <p:nvPr/>
        </p:nvCxnSpPr>
        <p:spPr>
          <a:xfrm>
            <a:off x="1196396" y="1184101"/>
            <a:ext cx="0" cy="10159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DEAAB53D-B4E4-E210-50A4-CBA18B326FD3}"/>
              </a:ext>
            </a:extLst>
          </p:cNvPr>
          <p:cNvCxnSpPr>
            <a:cxnSpLocks/>
          </p:cNvCxnSpPr>
          <p:nvPr/>
        </p:nvCxnSpPr>
        <p:spPr>
          <a:xfrm>
            <a:off x="2103354" y="2198740"/>
            <a:ext cx="4055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D86EB6F8-FD9A-EAEA-DE38-2CE63EB0CF53}"/>
              </a:ext>
            </a:extLst>
          </p:cNvPr>
          <p:cNvCxnSpPr>
            <a:cxnSpLocks/>
          </p:cNvCxnSpPr>
          <p:nvPr/>
        </p:nvCxnSpPr>
        <p:spPr>
          <a:xfrm>
            <a:off x="4092515" y="1158331"/>
            <a:ext cx="0" cy="5458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F0A5775-198C-2300-5363-10F39351637A}"/>
              </a:ext>
            </a:extLst>
          </p:cNvPr>
          <p:cNvGrpSpPr/>
          <p:nvPr/>
        </p:nvGrpSpPr>
        <p:grpSpPr>
          <a:xfrm rot="16200000" flipH="1">
            <a:off x="3549376" y="3783878"/>
            <a:ext cx="1030293" cy="289652"/>
            <a:chOff x="4676775" y="1682364"/>
            <a:chExt cx="1619250" cy="693028"/>
          </a:xfrm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DA333E4-4EAB-4B96-4581-CEAD49E4E7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DAE749C2-07CE-0074-ED8D-1FCC309CC10F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24E53F3D-AE58-B192-E63D-10B5D77304F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E64E94CF-9991-770C-F9B3-6C6DA25A47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DA8F29E3-4FDE-661D-A4F8-E558EF0F6F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F9AB8D1-78F4-1033-145F-58663E8609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81959642-5D1F-3A6E-DD47-F0AB671D9BE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51B994B0-1D65-A210-671E-69A7CB0C9E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F91D204A-3A59-CB96-E379-9602E2E20EC1}"/>
              </a:ext>
            </a:extLst>
          </p:cNvPr>
          <p:cNvCxnSpPr>
            <a:cxnSpLocks/>
          </p:cNvCxnSpPr>
          <p:nvPr/>
        </p:nvCxnSpPr>
        <p:spPr>
          <a:xfrm>
            <a:off x="4092515" y="4251096"/>
            <a:ext cx="0" cy="3425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B519DE4F-6769-BCFD-99C7-BCAA77C03684}"/>
              </a:ext>
            </a:extLst>
          </p:cNvPr>
          <p:cNvCxnSpPr>
            <a:cxnSpLocks/>
          </p:cNvCxnSpPr>
          <p:nvPr/>
        </p:nvCxnSpPr>
        <p:spPr>
          <a:xfrm>
            <a:off x="4092515" y="2991979"/>
            <a:ext cx="0" cy="5458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DF67E622-82AB-0F69-80BD-11A27CC1A7EB}"/>
              </a:ext>
            </a:extLst>
          </p:cNvPr>
          <p:cNvCxnSpPr>
            <a:cxnSpLocks/>
          </p:cNvCxnSpPr>
          <p:nvPr/>
        </p:nvCxnSpPr>
        <p:spPr>
          <a:xfrm>
            <a:off x="2882173" y="2942380"/>
            <a:ext cx="1210343" cy="19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D0C9F651-637C-B480-235B-715E12D33343}"/>
                  </a:ext>
                </a:extLst>
              </p:cNvPr>
              <p:cNvSpPr txBox="1"/>
              <p:nvPr/>
            </p:nvSpPr>
            <p:spPr>
              <a:xfrm>
                <a:off x="4506020" y="958276"/>
                <a:ext cx="4807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D0C9F651-637C-B480-235B-715E12D33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020" y="958276"/>
                <a:ext cx="480773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BE817C29-CB43-8AC1-5871-FAC5DAE5284C}"/>
              </a:ext>
            </a:extLst>
          </p:cNvPr>
          <p:cNvGrpSpPr/>
          <p:nvPr/>
        </p:nvGrpSpPr>
        <p:grpSpPr>
          <a:xfrm rot="16200000" flipH="1">
            <a:off x="651246" y="2564967"/>
            <a:ext cx="1030293" cy="289652"/>
            <a:chOff x="4676775" y="1682364"/>
            <a:chExt cx="1619250" cy="693028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4FDF4908-C177-DD1A-8B62-948E2D9CCA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0DBCA826-6099-1A20-CBBF-EA47F268B114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F087B23D-A237-FABF-A5A9-59509F48F3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87AC69EC-193B-2DF5-7D19-EF1697FD10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1931463F-E7E7-B65B-D889-21F4AF046C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2BE28983-23F8-1669-7405-133F0E0049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CFC27BB9-1FDA-79BA-FF58-715453657C7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E480F291-4B09-A782-67C8-4EA9ACEEA0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AAC2D1E5-E3D2-B999-8AB5-EBA33201B3E0}"/>
              </a:ext>
            </a:extLst>
          </p:cNvPr>
          <p:cNvCxnSpPr>
            <a:cxnSpLocks/>
          </p:cNvCxnSpPr>
          <p:nvPr/>
        </p:nvCxnSpPr>
        <p:spPr>
          <a:xfrm>
            <a:off x="1194785" y="3602688"/>
            <a:ext cx="12730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A7597BCC-CA0A-6BE7-75D1-D98A50584448}"/>
              </a:ext>
            </a:extLst>
          </p:cNvPr>
          <p:cNvCxnSpPr>
            <a:cxnSpLocks/>
          </p:cNvCxnSpPr>
          <p:nvPr/>
        </p:nvCxnSpPr>
        <p:spPr>
          <a:xfrm>
            <a:off x="1194385" y="3159756"/>
            <a:ext cx="0" cy="4429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>
            <a:extLst>
              <a:ext uri="{FF2B5EF4-FFF2-40B4-BE49-F238E27FC236}">
                <a16:creationId xmlns:a16="http://schemas.microsoft.com/office/drawing/2014/main" id="{026EAC05-A1A9-760A-0001-04DFC1E61793}"/>
              </a:ext>
            </a:extLst>
          </p:cNvPr>
          <p:cNvSpPr txBox="1"/>
          <p:nvPr/>
        </p:nvSpPr>
        <p:spPr>
          <a:xfrm>
            <a:off x="4904593" y="2061430"/>
            <a:ext cx="4123795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What happened if the output voltage increases more than 10 V?</a:t>
            </a:r>
            <a:endParaRPr lang="en-US" dirty="0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EA77138-B957-9DF7-DCC0-713DB13A3B49}"/>
              </a:ext>
            </a:extLst>
          </p:cNvPr>
          <p:cNvCxnSpPr>
            <a:cxnSpLocks/>
          </p:cNvCxnSpPr>
          <p:nvPr/>
        </p:nvCxnSpPr>
        <p:spPr>
          <a:xfrm>
            <a:off x="552510" y="3183695"/>
            <a:ext cx="290928" cy="19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CEEB9E72-5063-8867-B0F7-4CBDED22A6A3}"/>
              </a:ext>
            </a:extLst>
          </p:cNvPr>
          <p:cNvSpPr txBox="1"/>
          <p:nvPr/>
        </p:nvSpPr>
        <p:spPr>
          <a:xfrm>
            <a:off x="1009592" y="880542"/>
            <a:ext cx="3376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Livvic" panose="020B0604020202020204" charset="0"/>
              </a:rPr>
              <a:t>P</a:t>
            </a:r>
            <a:endParaRPr lang="en-US" sz="1000" dirty="0"/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646CCDAF-9883-35C0-7E42-B8ABE789C4AE}"/>
              </a:ext>
            </a:extLst>
          </p:cNvPr>
          <p:cNvCxnSpPr>
            <a:cxnSpLocks/>
          </p:cNvCxnSpPr>
          <p:nvPr/>
        </p:nvCxnSpPr>
        <p:spPr>
          <a:xfrm>
            <a:off x="4092515" y="4251096"/>
            <a:ext cx="0" cy="3425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4685357D-8B99-E428-3BB7-9A39C04B673C}"/>
                  </a:ext>
                </a:extLst>
              </p:cNvPr>
              <p:cNvSpPr txBox="1"/>
              <p:nvPr/>
            </p:nvSpPr>
            <p:spPr>
              <a:xfrm>
                <a:off x="4506020" y="958276"/>
                <a:ext cx="4807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4685357D-8B99-E428-3BB7-9A39C04B6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020" y="958276"/>
                <a:ext cx="480773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85BCA255-4A31-387C-1D7D-A21EC9DB5FAF}"/>
              </a:ext>
            </a:extLst>
          </p:cNvPr>
          <p:cNvCxnSpPr>
            <a:cxnSpLocks/>
          </p:cNvCxnSpPr>
          <p:nvPr/>
        </p:nvCxnSpPr>
        <p:spPr>
          <a:xfrm>
            <a:off x="1194785" y="3602688"/>
            <a:ext cx="12730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8AC924BA-D338-D3FA-826C-D4F20418CF0C}"/>
              </a:ext>
            </a:extLst>
          </p:cNvPr>
          <p:cNvCxnSpPr>
            <a:cxnSpLocks/>
          </p:cNvCxnSpPr>
          <p:nvPr/>
        </p:nvCxnSpPr>
        <p:spPr>
          <a:xfrm>
            <a:off x="1194385" y="3159756"/>
            <a:ext cx="0" cy="4429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>
            <a:extLst>
              <a:ext uri="{FF2B5EF4-FFF2-40B4-BE49-F238E27FC236}">
                <a16:creationId xmlns:a16="http://schemas.microsoft.com/office/drawing/2014/main" id="{42516595-D982-2E32-9FCA-86052B1626BA}"/>
              </a:ext>
            </a:extLst>
          </p:cNvPr>
          <p:cNvSpPr txBox="1"/>
          <p:nvPr/>
        </p:nvSpPr>
        <p:spPr>
          <a:xfrm>
            <a:off x="1219970" y="3159015"/>
            <a:ext cx="1306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This is biasing the Zener</a:t>
            </a:r>
            <a:endParaRPr lang="en-US" sz="800" dirty="0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D50F28F7-F4CD-F3BF-D55F-4A30D5E5A8D6}"/>
              </a:ext>
            </a:extLst>
          </p:cNvPr>
          <p:cNvSpPr txBox="1"/>
          <p:nvPr/>
        </p:nvSpPr>
        <p:spPr>
          <a:xfrm>
            <a:off x="2678833" y="4007110"/>
            <a:ext cx="7754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5V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23E01B4D-931E-6E44-D37E-BC38B686654A}"/>
                  </a:ext>
                </a:extLst>
              </p:cNvPr>
              <p:cNvSpPr txBox="1"/>
              <p:nvPr/>
            </p:nvSpPr>
            <p:spPr>
              <a:xfrm>
                <a:off x="637108" y="2435052"/>
                <a:ext cx="3810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23E01B4D-931E-6E44-D37E-BC38B6866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08" y="2435052"/>
                <a:ext cx="381054" cy="400110"/>
              </a:xfrm>
              <a:prstGeom prst="rect">
                <a:avLst/>
              </a:prstGeom>
              <a:blipFill>
                <a:blip r:embed="rId5"/>
                <a:stretch>
                  <a:fillRect r="-11290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2A2D95F6-DD0E-F08B-7CED-11CB6F9CBABE}"/>
                  </a:ext>
                </a:extLst>
              </p:cNvPr>
              <p:cNvSpPr txBox="1"/>
              <p:nvPr/>
            </p:nvSpPr>
            <p:spPr>
              <a:xfrm>
                <a:off x="4128834" y="1831481"/>
                <a:ext cx="3810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2A2D95F6-DD0E-F08B-7CED-11CB6F9CB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834" y="1831481"/>
                <a:ext cx="381054" cy="400110"/>
              </a:xfrm>
              <a:prstGeom prst="rect">
                <a:avLst/>
              </a:prstGeom>
              <a:blipFill>
                <a:blip r:embed="rId6"/>
                <a:stretch>
                  <a:fillRect r="-7937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205FBB30-FA46-7400-89BF-A42F36BB83F9}"/>
                  </a:ext>
                </a:extLst>
              </p:cNvPr>
              <p:cNvSpPr txBox="1"/>
              <p:nvPr/>
            </p:nvSpPr>
            <p:spPr>
              <a:xfrm>
                <a:off x="4201110" y="3688618"/>
                <a:ext cx="3810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205FBB30-FA46-7400-89BF-A42F36BB8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110" y="3688618"/>
                <a:ext cx="381054" cy="400110"/>
              </a:xfrm>
              <a:prstGeom prst="rect">
                <a:avLst/>
              </a:prstGeom>
              <a:blipFill>
                <a:blip r:embed="rId7"/>
                <a:stretch>
                  <a:fillRect r="-11111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69352E6E-2C57-7603-E445-BA2273AAEDF0}"/>
              </a:ext>
            </a:extLst>
          </p:cNvPr>
          <p:cNvCxnSpPr>
            <a:cxnSpLocks/>
          </p:cNvCxnSpPr>
          <p:nvPr/>
        </p:nvCxnSpPr>
        <p:spPr>
          <a:xfrm>
            <a:off x="2882173" y="2942380"/>
            <a:ext cx="1210343" cy="19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>
            <a:extLst>
              <a:ext uri="{FF2B5EF4-FFF2-40B4-BE49-F238E27FC236}">
                <a16:creationId xmlns:a16="http://schemas.microsoft.com/office/drawing/2014/main" id="{C1219481-4824-0A84-4224-623D0F47C6B6}"/>
              </a:ext>
            </a:extLst>
          </p:cNvPr>
          <p:cNvSpPr txBox="1"/>
          <p:nvPr/>
        </p:nvSpPr>
        <p:spPr>
          <a:xfrm>
            <a:off x="3771746" y="2629470"/>
            <a:ext cx="3376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Livvic" panose="020B0604020202020204" charset="0"/>
              </a:rPr>
              <a:t>Q</a:t>
            </a:r>
            <a:endParaRPr lang="en-US" sz="1000" dirty="0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0772B77F-99DE-347C-9294-1D3A2F09D104}"/>
              </a:ext>
            </a:extLst>
          </p:cNvPr>
          <p:cNvSpPr txBox="1"/>
          <p:nvPr/>
        </p:nvSpPr>
        <p:spPr>
          <a:xfrm>
            <a:off x="2298855" y="2751654"/>
            <a:ext cx="4496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Livvic" panose="020B0604020202020204" charset="0"/>
              </a:rPr>
              <a:t>T1</a:t>
            </a:r>
            <a:endParaRPr lang="en-US" sz="1000" dirty="0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36F8CB48-A64B-96EC-370A-7B72239F8982}"/>
              </a:ext>
            </a:extLst>
          </p:cNvPr>
          <p:cNvSpPr txBox="1"/>
          <p:nvPr/>
        </p:nvSpPr>
        <p:spPr>
          <a:xfrm>
            <a:off x="2279995" y="1020689"/>
            <a:ext cx="4496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Livvic" panose="020B0604020202020204" charset="0"/>
              </a:rPr>
              <a:t>T2</a:t>
            </a:r>
            <a:endParaRPr lang="en-US" sz="1000" dirty="0"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6882FD7-A204-0BBA-B03A-B2099EE774F7}"/>
              </a:ext>
            </a:extLst>
          </p:cNvPr>
          <p:cNvSpPr txBox="1"/>
          <p:nvPr/>
        </p:nvSpPr>
        <p:spPr>
          <a:xfrm>
            <a:off x="2474888" y="3380508"/>
            <a:ext cx="3995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Livvic" panose="020B0604020202020204" charset="0"/>
              </a:rPr>
              <a:t>E1</a:t>
            </a:r>
            <a:endParaRPr lang="en-US" sz="900" dirty="0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6C79B4DC-6094-39BF-19E3-970291FBF461}"/>
              </a:ext>
            </a:extLst>
          </p:cNvPr>
          <p:cNvSpPr txBox="1"/>
          <p:nvPr/>
        </p:nvSpPr>
        <p:spPr>
          <a:xfrm>
            <a:off x="3102137" y="2886519"/>
            <a:ext cx="3995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Livvic" panose="020B0604020202020204" charset="0"/>
              </a:rPr>
              <a:t>B1</a:t>
            </a:r>
            <a:endParaRPr lang="en-US" sz="900" dirty="0"/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3D818EA8-35D7-557B-B300-0C2BEECC242D}"/>
              </a:ext>
            </a:extLst>
          </p:cNvPr>
          <p:cNvSpPr txBox="1"/>
          <p:nvPr/>
        </p:nvSpPr>
        <p:spPr>
          <a:xfrm>
            <a:off x="2449631" y="2112785"/>
            <a:ext cx="4724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Livvic" panose="020B0604020202020204" charset="0"/>
              </a:rPr>
              <a:t>C1</a:t>
            </a:r>
            <a:endParaRPr lang="en-US" sz="900" dirty="0"/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58FC9E64-F8B7-2A99-40FC-013A4274D9CB}"/>
              </a:ext>
            </a:extLst>
          </p:cNvPr>
          <p:cNvSpPr txBox="1"/>
          <p:nvPr/>
        </p:nvSpPr>
        <p:spPr>
          <a:xfrm>
            <a:off x="2474888" y="1840611"/>
            <a:ext cx="3995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Livvic" panose="020B0604020202020204" charset="0"/>
              </a:rPr>
              <a:t>B2</a:t>
            </a:r>
            <a:endParaRPr lang="en-US" sz="900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6C54C93A-EB53-3840-43B6-AC41229DC224}"/>
              </a:ext>
            </a:extLst>
          </p:cNvPr>
          <p:cNvSpPr txBox="1"/>
          <p:nvPr/>
        </p:nvSpPr>
        <p:spPr>
          <a:xfrm>
            <a:off x="2879490" y="832755"/>
            <a:ext cx="3995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Livvic" panose="020B0604020202020204" charset="0"/>
              </a:rPr>
              <a:t>E2</a:t>
            </a:r>
            <a:endParaRPr lang="en-US" sz="900" dirty="0"/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5A1AF9E5-3C9C-2DE2-FA86-464DC162B92D}"/>
              </a:ext>
            </a:extLst>
          </p:cNvPr>
          <p:cNvSpPr txBox="1"/>
          <p:nvPr/>
        </p:nvSpPr>
        <p:spPr>
          <a:xfrm>
            <a:off x="1687146" y="910913"/>
            <a:ext cx="5259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Livvic" panose="020B0604020202020204" charset="0"/>
              </a:rPr>
              <a:t>C2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70002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8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659637-FD07-9668-CDA9-64B1AA00A4D8}"/>
              </a:ext>
            </a:extLst>
          </p:cNvPr>
          <p:cNvSpPr txBox="1"/>
          <p:nvPr/>
        </p:nvSpPr>
        <p:spPr>
          <a:xfrm>
            <a:off x="714302" y="-14988"/>
            <a:ext cx="2831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Livvic" panose="020B0604020202020204" charset="0"/>
              </a:rPr>
              <a:t>Voltage regulator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915C32-280D-BD94-125B-8A373C9A3381}"/>
              </a:ext>
            </a:extLst>
          </p:cNvPr>
          <p:cNvSpPr txBox="1"/>
          <p:nvPr/>
        </p:nvSpPr>
        <p:spPr>
          <a:xfrm>
            <a:off x="4941232" y="685593"/>
            <a:ext cx="40772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If </a:t>
            </a:r>
            <a:r>
              <a:rPr lang="en-US" sz="2000" dirty="0">
                <a:solidFill>
                  <a:srgbClr val="0000FF"/>
                </a:solidFill>
                <a:latin typeface="Livvic" panose="020B0604020202020204" charset="0"/>
              </a:rPr>
              <a:t>E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1 is at 5V then B1 should be 5.6V</a:t>
            </a:r>
            <a:endParaRPr lang="en-US" sz="1100" dirty="0">
              <a:solidFill>
                <a:srgbClr val="0000FF"/>
              </a:solidFill>
              <a:highlight>
                <a:srgbClr val="FFFF00"/>
              </a:highlight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5E0A35-51FB-AAA7-9C0D-E6F3061D0C58}"/>
              </a:ext>
            </a:extLst>
          </p:cNvPr>
          <p:cNvGrpSpPr/>
          <p:nvPr/>
        </p:nvGrpSpPr>
        <p:grpSpPr>
          <a:xfrm rot="16200000" flipH="1">
            <a:off x="3549376" y="1950230"/>
            <a:ext cx="1030293" cy="289652"/>
            <a:chOff x="4676775" y="1682364"/>
            <a:chExt cx="1619250" cy="69302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3ED5F9E-6C9D-FC8F-061F-F4C9CD7DC0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EED54E4-E9B5-8CE2-98C0-94952541A41E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928160E-033C-284A-4805-D1E7D72146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A24E767-293B-521C-B578-50BA1FF0F4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252CB9E-7C32-2DAE-3157-EDCDD8DB7E1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3E25916-ADFC-880F-2552-CE757345FD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FF8B004-6342-035A-12A1-184F88C9FDC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D9623A1-6F17-8E48-F3DC-7A822A41BD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B32AD97-B2E5-FF76-8C8A-B1E8C2937D4D}"/>
              </a:ext>
            </a:extLst>
          </p:cNvPr>
          <p:cNvCxnSpPr>
            <a:cxnSpLocks/>
          </p:cNvCxnSpPr>
          <p:nvPr/>
        </p:nvCxnSpPr>
        <p:spPr>
          <a:xfrm>
            <a:off x="4092515" y="2417448"/>
            <a:ext cx="0" cy="6514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75D76C9-9968-62CC-3EDC-3B4BFFC979A0}"/>
              </a:ext>
            </a:extLst>
          </p:cNvPr>
          <p:cNvGrpSpPr/>
          <p:nvPr/>
        </p:nvGrpSpPr>
        <p:grpSpPr>
          <a:xfrm flipH="1">
            <a:off x="2227913" y="2466931"/>
            <a:ext cx="1033704" cy="1463596"/>
            <a:chOff x="4453759" y="3377936"/>
            <a:chExt cx="1062296" cy="1463596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5D1C01C-8082-DE30-DB45-3246D64A9A1B}"/>
                </a:ext>
              </a:extLst>
            </p:cNvPr>
            <p:cNvSpPr/>
            <p:nvPr/>
          </p:nvSpPr>
          <p:spPr>
            <a:xfrm>
              <a:off x="4580992" y="3377936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CD266DB-FC2B-A153-FEB7-2A3D6AC1D7FF}"/>
                </a:ext>
              </a:extLst>
            </p:cNvPr>
            <p:cNvCxnSpPr>
              <a:cxnSpLocks/>
            </p:cNvCxnSpPr>
            <p:nvPr/>
          </p:nvCxnSpPr>
          <p:spPr>
            <a:xfrm>
              <a:off x="4864583" y="3503759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FAB907A-FA2E-4362-CF16-5E31F772FB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64583" y="3421634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39ED567C-89D6-A055-D2C9-C902174D859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64583" y="3969142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8E1B0A9-34D4-4C6F-AF8D-C172C5E4291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48523" y="4155204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457BC36-9877-30FD-E2C2-4227CE9E7C6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23262" y="4060085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8482F78-3784-58D9-15F3-BB4AC06F9239}"/>
                </a:ext>
              </a:extLst>
            </p:cNvPr>
            <p:cNvCxnSpPr>
              <a:cxnSpLocks/>
            </p:cNvCxnSpPr>
            <p:nvPr/>
          </p:nvCxnSpPr>
          <p:spPr>
            <a:xfrm>
              <a:off x="5261348" y="4190087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D439C49-36AA-9C58-DFAE-98DFB4AA6E0D}"/>
                </a:ext>
              </a:extLst>
            </p:cNvPr>
            <p:cNvCxnSpPr>
              <a:cxnSpLocks/>
            </p:cNvCxnSpPr>
            <p:nvPr/>
          </p:nvCxnSpPr>
          <p:spPr>
            <a:xfrm>
              <a:off x="4453759" y="3854342"/>
              <a:ext cx="40008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C08653B-8070-380C-9376-FFA1147804B3}"/>
              </a:ext>
            </a:extLst>
          </p:cNvPr>
          <p:cNvGrpSpPr/>
          <p:nvPr/>
        </p:nvGrpSpPr>
        <p:grpSpPr>
          <a:xfrm>
            <a:off x="1180557" y="2047824"/>
            <a:ext cx="932553" cy="254543"/>
            <a:chOff x="4676775" y="1682364"/>
            <a:chExt cx="1619250" cy="693028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1B2795E-27D6-5E7D-DF12-BE9DDA9889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071FD03-8615-5639-C254-4857796145AD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43F4F107-E2BB-C73F-B07C-6ABBE5510CA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A3237F2-0D4D-EB00-D1D3-68894F8610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55B075C-A5C6-37A4-B303-A42928C3E0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EA19783-049E-87E9-8E80-3D9EF56CAB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F07F175-3B97-BFC9-2E48-7983909847D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23BCAF0-8342-69C3-4B09-CE210AB428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2304119-FFE7-7A0D-081B-F778CF02F523}"/>
              </a:ext>
            </a:extLst>
          </p:cNvPr>
          <p:cNvCxnSpPr>
            <a:cxnSpLocks/>
          </p:cNvCxnSpPr>
          <p:nvPr/>
        </p:nvCxnSpPr>
        <p:spPr>
          <a:xfrm>
            <a:off x="2081646" y="4771790"/>
            <a:ext cx="7469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052D375-9EF1-9A6F-7948-C73777E7830E}"/>
              </a:ext>
            </a:extLst>
          </p:cNvPr>
          <p:cNvCxnSpPr>
            <a:cxnSpLocks/>
          </p:cNvCxnSpPr>
          <p:nvPr/>
        </p:nvCxnSpPr>
        <p:spPr>
          <a:xfrm>
            <a:off x="2257695" y="4884775"/>
            <a:ext cx="421138" cy="39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6087E59-C852-C014-B022-09A4C9B9FD4A}"/>
              </a:ext>
            </a:extLst>
          </p:cNvPr>
          <p:cNvCxnSpPr>
            <a:cxnSpLocks/>
          </p:cNvCxnSpPr>
          <p:nvPr/>
        </p:nvCxnSpPr>
        <p:spPr>
          <a:xfrm>
            <a:off x="2394329" y="4981994"/>
            <a:ext cx="2135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3B289CA-4DC0-4377-A4C6-0804DAB7DC98}"/>
              </a:ext>
            </a:extLst>
          </p:cNvPr>
          <p:cNvCxnSpPr>
            <a:cxnSpLocks/>
          </p:cNvCxnSpPr>
          <p:nvPr/>
        </p:nvCxnSpPr>
        <p:spPr>
          <a:xfrm>
            <a:off x="462238" y="3072925"/>
            <a:ext cx="4714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D280480-46F3-0712-72A4-239C286A1B41}"/>
              </a:ext>
            </a:extLst>
          </p:cNvPr>
          <p:cNvCxnSpPr>
            <a:cxnSpLocks/>
          </p:cNvCxnSpPr>
          <p:nvPr/>
        </p:nvCxnSpPr>
        <p:spPr>
          <a:xfrm>
            <a:off x="552510" y="3183695"/>
            <a:ext cx="290928" cy="19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5B671CC-2532-AEDB-6521-7E8A9546C8F3}"/>
              </a:ext>
            </a:extLst>
          </p:cNvPr>
          <p:cNvCxnSpPr>
            <a:cxnSpLocks/>
          </p:cNvCxnSpPr>
          <p:nvPr/>
        </p:nvCxnSpPr>
        <p:spPr>
          <a:xfrm>
            <a:off x="708103" y="3183695"/>
            <a:ext cx="0" cy="14099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988BB92-E408-4089-6A8A-64739B67AB08}"/>
              </a:ext>
            </a:extLst>
          </p:cNvPr>
          <p:cNvCxnSpPr>
            <a:cxnSpLocks/>
          </p:cNvCxnSpPr>
          <p:nvPr/>
        </p:nvCxnSpPr>
        <p:spPr>
          <a:xfrm>
            <a:off x="696494" y="1191397"/>
            <a:ext cx="0" cy="18667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CB95EEF-28BF-FC92-3160-766078173AF2}"/>
              </a:ext>
            </a:extLst>
          </p:cNvPr>
          <p:cNvCxnSpPr>
            <a:cxnSpLocks/>
          </p:cNvCxnSpPr>
          <p:nvPr/>
        </p:nvCxnSpPr>
        <p:spPr>
          <a:xfrm>
            <a:off x="696494" y="4593651"/>
            <a:ext cx="33819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FA3A9737-D91A-3F47-5AC5-2A0E7D1AAA36}"/>
              </a:ext>
            </a:extLst>
          </p:cNvPr>
          <p:cNvSpPr txBox="1"/>
          <p:nvPr/>
        </p:nvSpPr>
        <p:spPr>
          <a:xfrm rot="16200000">
            <a:off x="-687513" y="2936231"/>
            <a:ext cx="19011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80808"/>
                </a:solidFill>
                <a:latin typeface="Livvic" panose="020B0604020202020204" charset="0"/>
              </a:rPr>
              <a:t>Input 20V DC (15V</a:t>
            </a:r>
            <a:r>
              <a:rPr lang="en-US" sz="1600" b="1" dirty="0">
                <a:solidFill>
                  <a:srgbClr val="FF0000"/>
                </a:solidFill>
                <a:latin typeface="Livvic" panose="020B0604020202020204" charset="0"/>
                <a:sym typeface="Wingdings" panose="05000000000000000000" pitchFamily="2" charset="2"/>
              </a:rPr>
              <a:t></a:t>
            </a:r>
            <a:r>
              <a:rPr lang="en-US" sz="1600" b="1" dirty="0">
                <a:solidFill>
                  <a:srgbClr val="080808"/>
                </a:solidFill>
                <a:latin typeface="Livvic" panose="020B0604020202020204" charset="0"/>
                <a:sym typeface="Wingdings" panose="05000000000000000000" pitchFamily="2" charset="2"/>
              </a:rPr>
              <a:t>20V</a:t>
            </a:r>
            <a:r>
              <a:rPr lang="en-US" sz="1600" b="1" dirty="0">
                <a:solidFill>
                  <a:srgbClr val="FF0000"/>
                </a:solidFill>
                <a:latin typeface="Livvic" panose="020B0604020202020204" charset="0"/>
                <a:sym typeface="Wingdings" panose="05000000000000000000" pitchFamily="2" charset="2"/>
              </a:rPr>
              <a:t></a:t>
            </a:r>
            <a:r>
              <a:rPr lang="en-US" sz="1600" b="1" dirty="0">
                <a:solidFill>
                  <a:srgbClr val="080808"/>
                </a:solidFill>
                <a:latin typeface="Livvic" panose="020B0604020202020204" charset="0"/>
                <a:sym typeface="Wingdings" panose="05000000000000000000" pitchFamily="2" charset="2"/>
              </a:rPr>
              <a:t>28V</a:t>
            </a:r>
            <a:r>
              <a:rPr lang="en-US" sz="1600" b="1" dirty="0">
                <a:solidFill>
                  <a:srgbClr val="080808"/>
                </a:solidFill>
                <a:latin typeface="Livvic" panose="020B0604020202020204" charset="0"/>
              </a:rPr>
              <a:t>)</a:t>
            </a:r>
            <a:endParaRPr lang="en-US" sz="1000" dirty="0">
              <a:solidFill>
                <a:srgbClr val="080808"/>
              </a:solidFill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D7B91601-0174-6D51-D23F-7042A7C0C3BE}"/>
              </a:ext>
            </a:extLst>
          </p:cNvPr>
          <p:cNvSpPr/>
          <p:nvPr/>
        </p:nvSpPr>
        <p:spPr>
          <a:xfrm rot="10800000" flipV="1">
            <a:off x="2195926" y="3948977"/>
            <a:ext cx="543910" cy="391765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211F0C-C432-666E-44E3-422B4854BF4A}"/>
              </a:ext>
            </a:extLst>
          </p:cNvPr>
          <p:cNvCxnSpPr>
            <a:cxnSpLocks/>
          </p:cNvCxnSpPr>
          <p:nvPr/>
        </p:nvCxnSpPr>
        <p:spPr>
          <a:xfrm rot="10800000">
            <a:off x="2274411" y="3945124"/>
            <a:ext cx="3504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D482208-27D2-5B93-7452-ADF3ACBF1A98}"/>
              </a:ext>
            </a:extLst>
          </p:cNvPr>
          <p:cNvCxnSpPr>
            <a:cxnSpLocks/>
          </p:cNvCxnSpPr>
          <p:nvPr/>
        </p:nvCxnSpPr>
        <p:spPr>
          <a:xfrm rot="10800000">
            <a:off x="2467881" y="4337655"/>
            <a:ext cx="0" cy="434134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60674D-1D45-5CF3-CD32-AE43486798E4}"/>
              </a:ext>
            </a:extLst>
          </p:cNvPr>
          <p:cNvCxnSpPr>
            <a:cxnSpLocks/>
          </p:cNvCxnSpPr>
          <p:nvPr/>
        </p:nvCxnSpPr>
        <p:spPr>
          <a:xfrm rot="10800000" flipV="1">
            <a:off x="2159428" y="3948977"/>
            <a:ext cx="114984" cy="892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9311408-5002-D7BB-932C-6CD140E0F667}"/>
              </a:ext>
            </a:extLst>
          </p:cNvPr>
          <p:cNvCxnSpPr>
            <a:cxnSpLocks/>
          </p:cNvCxnSpPr>
          <p:nvPr/>
        </p:nvCxnSpPr>
        <p:spPr>
          <a:xfrm rot="10800000" flipV="1">
            <a:off x="2624853" y="3859729"/>
            <a:ext cx="114984" cy="892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C557339-37D6-4DEA-4A5C-C419C5527367}"/>
              </a:ext>
            </a:extLst>
          </p:cNvPr>
          <p:cNvCxnSpPr>
            <a:cxnSpLocks/>
          </p:cNvCxnSpPr>
          <p:nvPr/>
        </p:nvCxnSpPr>
        <p:spPr>
          <a:xfrm>
            <a:off x="2474888" y="3640147"/>
            <a:ext cx="0" cy="3389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139EC7F-ABCE-8D45-8FA4-CB0D39CADBD5}"/>
              </a:ext>
            </a:extLst>
          </p:cNvPr>
          <p:cNvCxnSpPr>
            <a:cxnSpLocks/>
          </p:cNvCxnSpPr>
          <p:nvPr/>
        </p:nvCxnSpPr>
        <p:spPr>
          <a:xfrm>
            <a:off x="2503607" y="1859184"/>
            <a:ext cx="0" cy="6514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5B7DDAA-AF0C-BC75-34E5-FAC0CE294246}"/>
              </a:ext>
            </a:extLst>
          </p:cNvPr>
          <p:cNvGrpSpPr/>
          <p:nvPr/>
        </p:nvGrpSpPr>
        <p:grpSpPr>
          <a:xfrm rot="16200000">
            <a:off x="2733946" y="140045"/>
            <a:ext cx="1098994" cy="2608554"/>
            <a:chOff x="4453759" y="3377936"/>
            <a:chExt cx="1062296" cy="2346093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9F45AF20-CCDD-BE5A-D294-C158D6A25173}"/>
                </a:ext>
              </a:extLst>
            </p:cNvPr>
            <p:cNvSpPr/>
            <p:nvPr/>
          </p:nvSpPr>
          <p:spPr>
            <a:xfrm>
              <a:off x="4580992" y="3377936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833AA42-5DE4-C62D-2E89-0677D41D7AA7}"/>
                </a:ext>
              </a:extLst>
            </p:cNvPr>
            <p:cNvCxnSpPr>
              <a:cxnSpLocks/>
            </p:cNvCxnSpPr>
            <p:nvPr/>
          </p:nvCxnSpPr>
          <p:spPr>
            <a:xfrm>
              <a:off x="4864583" y="3503759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E99D8D1-792B-B486-1FE2-2971FAD85A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64583" y="3421634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9C8A6D3D-65A0-F174-5479-34913923CD3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64583" y="3969142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A15EFD4-27BB-C33F-B0EB-FCE0B9D7F3F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48523" y="4155204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0ED7F50-C80F-46B9-5B6D-41E0616374E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23262" y="4060085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0F9060A5-A633-099C-B08F-49B83936052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494376" y="4957058"/>
              <a:ext cx="1533943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3430062-5669-565F-167D-9AC63EB2BF4A}"/>
                </a:ext>
              </a:extLst>
            </p:cNvPr>
            <p:cNvCxnSpPr>
              <a:cxnSpLocks/>
            </p:cNvCxnSpPr>
            <p:nvPr/>
          </p:nvCxnSpPr>
          <p:spPr>
            <a:xfrm>
              <a:off x="4453759" y="3854342"/>
              <a:ext cx="40008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BF27304-3FF3-50B0-E183-DF108B05D732}"/>
              </a:ext>
            </a:extLst>
          </p:cNvPr>
          <p:cNvCxnSpPr>
            <a:cxnSpLocks/>
          </p:cNvCxnSpPr>
          <p:nvPr/>
        </p:nvCxnSpPr>
        <p:spPr>
          <a:xfrm>
            <a:off x="696494" y="1189068"/>
            <a:ext cx="13297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266FF14F-ABF8-3EA6-DE78-34F459BBF8C6}"/>
              </a:ext>
            </a:extLst>
          </p:cNvPr>
          <p:cNvCxnSpPr>
            <a:cxnSpLocks/>
          </p:cNvCxnSpPr>
          <p:nvPr/>
        </p:nvCxnSpPr>
        <p:spPr>
          <a:xfrm>
            <a:off x="1196396" y="1184101"/>
            <a:ext cx="0" cy="10159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DEAAB53D-B4E4-E210-50A4-CBA18B326FD3}"/>
              </a:ext>
            </a:extLst>
          </p:cNvPr>
          <p:cNvCxnSpPr>
            <a:cxnSpLocks/>
          </p:cNvCxnSpPr>
          <p:nvPr/>
        </p:nvCxnSpPr>
        <p:spPr>
          <a:xfrm>
            <a:off x="2103354" y="2198740"/>
            <a:ext cx="4055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D86EB6F8-FD9A-EAEA-DE38-2CE63EB0CF53}"/>
              </a:ext>
            </a:extLst>
          </p:cNvPr>
          <p:cNvCxnSpPr>
            <a:cxnSpLocks/>
          </p:cNvCxnSpPr>
          <p:nvPr/>
        </p:nvCxnSpPr>
        <p:spPr>
          <a:xfrm>
            <a:off x="4092515" y="1158331"/>
            <a:ext cx="0" cy="5458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F0A5775-198C-2300-5363-10F39351637A}"/>
              </a:ext>
            </a:extLst>
          </p:cNvPr>
          <p:cNvGrpSpPr/>
          <p:nvPr/>
        </p:nvGrpSpPr>
        <p:grpSpPr>
          <a:xfrm rot="16200000" flipH="1">
            <a:off x="3549376" y="3783878"/>
            <a:ext cx="1030293" cy="289652"/>
            <a:chOff x="4676775" y="1682364"/>
            <a:chExt cx="1619250" cy="693028"/>
          </a:xfrm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DA333E4-4EAB-4B96-4581-CEAD49E4E7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DAE749C2-07CE-0074-ED8D-1FCC309CC10F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24E53F3D-AE58-B192-E63D-10B5D77304F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E64E94CF-9991-770C-F9B3-6C6DA25A47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DA8F29E3-4FDE-661D-A4F8-E558EF0F6F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F9AB8D1-78F4-1033-145F-58663E8609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81959642-5D1F-3A6E-DD47-F0AB671D9BE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51B994B0-1D65-A210-671E-69A7CB0C9E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F91D204A-3A59-CB96-E379-9602E2E20EC1}"/>
              </a:ext>
            </a:extLst>
          </p:cNvPr>
          <p:cNvCxnSpPr>
            <a:cxnSpLocks/>
          </p:cNvCxnSpPr>
          <p:nvPr/>
        </p:nvCxnSpPr>
        <p:spPr>
          <a:xfrm>
            <a:off x="4092515" y="4251096"/>
            <a:ext cx="0" cy="3425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B519DE4F-6769-BCFD-99C7-BCAA77C03684}"/>
              </a:ext>
            </a:extLst>
          </p:cNvPr>
          <p:cNvCxnSpPr>
            <a:cxnSpLocks/>
          </p:cNvCxnSpPr>
          <p:nvPr/>
        </p:nvCxnSpPr>
        <p:spPr>
          <a:xfrm>
            <a:off x="4092515" y="2991979"/>
            <a:ext cx="0" cy="5458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DF67E622-82AB-0F69-80BD-11A27CC1A7EB}"/>
              </a:ext>
            </a:extLst>
          </p:cNvPr>
          <p:cNvCxnSpPr>
            <a:cxnSpLocks/>
          </p:cNvCxnSpPr>
          <p:nvPr/>
        </p:nvCxnSpPr>
        <p:spPr>
          <a:xfrm>
            <a:off x="2882173" y="2942380"/>
            <a:ext cx="1210343" cy="19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D0C9F651-637C-B480-235B-715E12D33343}"/>
                  </a:ext>
                </a:extLst>
              </p:cNvPr>
              <p:cNvSpPr txBox="1"/>
              <p:nvPr/>
            </p:nvSpPr>
            <p:spPr>
              <a:xfrm>
                <a:off x="4506020" y="958276"/>
                <a:ext cx="4807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D0C9F651-637C-B480-235B-715E12D33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020" y="958276"/>
                <a:ext cx="480773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BE817C29-CB43-8AC1-5871-FAC5DAE5284C}"/>
              </a:ext>
            </a:extLst>
          </p:cNvPr>
          <p:cNvGrpSpPr/>
          <p:nvPr/>
        </p:nvGrpSpPr>
        <p:grpSpPr>
          <a:xfrm rot="16200000" flipH="1">
            <a:off x="651246" y="2564967"/>
            <a:ext cx="1030293" cy="289652"/>
            <a:chOff x="4676775" y="1682364"/>
            <a:chExt cx="1619250" cy="693028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4FDF4908-C177-DD1A-8B62-948E2D9CCA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0DBCA826-6099-1A20-CBBF-EA47F268B114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F087B23D-A237-FABF-A5A9-59509F48F3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87AC69EC-193B-2DF5-7D19-EF1697FD10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1931463F-E7E7-B65B-D889-21F4AF046C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2BE28983-23F8-1669-7405-133F0E0049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CFC27BB9-1FDA-79BA-FF58-715453657C7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E480F291-4B09-A782-67C8-4EA9ACEEA0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AAC2D1E5-E3D2-B999-8AB5-EBA33201B3E0}"/>
              </a:ext>
            </a:extLst>
          </p:cNvPr>
          <p:cNvCxnSpPr>
            <a:cxnSpLocks/>
          </p:cNvCxnSpPr>
          <p:nvPr/>
        </p:nvCxnSpPr>
        <p:spPr>
          <a:xfrm>
            <a:off x="1194785" y="3602688"/>
            <a:ext cx="12730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A7597BCC-CA0A-6BE7-75D1-D98A50584448}"/>
              </a:ext>
            </a:extLst>
          </p:cNvPr>
          <p:cNvCxnSpPr>
            <a:cxnSpLocks/>
          </p:cNvCxnSpPr>
          <p:nvPr/>
        </p:nvCxnSpPr>
        <p:spPr>
          <a:xfrm>
            <a:off x="1194385" y="3159756"/>
            <a:ext cx="0" cy="4429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EA77138-B957-9DF7-DCC0-713DB13A3B49}"/>
              </a:ext>
            </a:extLst>
          </p:cNvPr>
          <p:cNvCxnSpPr>
            <a:cxnSpLocks/>
          </p:cNvCxnSpPr>
          <p:nvPr/>
        </p:nvCxnSpPr>
        <p:spPr>
          <a:xfrm>
            <a:off x="552510" y="3183695"/>
            <a:ext cx="290928" cy="19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CEEB9E72-5063-8867-B0F7-4CBDED22A6A3}"/>
              </a:ext>
            </a:extLst>
          </p:cNvPr>
          <p:cNvSpPr txBox="1"/>
          <p:nvPr/>
        </p:nvSpPr>
        <p:spPr>
          <a:xfrm>
            <a:off x="1009592" y="880542"/>
            <a:ext cx="3376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Livvic" panose="020B0604020202020204" charset="0"/>
              </a:rPr>
              <a:t>P</a:t>
            </a:r>
            <a:endParaRPr lang="en-US" sz="1000" dirty="0"/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646CCDAF-9883-35C0-7E42-B8ABE789C4AE}"/>
              </a:ext>
            </a:extLst>
          </p:cNvPr>
          <p:cNvCxnSpPr>
            <a:cxnSpLocks/>
          </p:cNvCxnSpPr>
          <p:nvPr/>
        </p:nvCxnSpPr>
        <p:spPr>
          <a:xfrm>
            <a:off x="4092515" y="4251096"/>
            <a:ext cx="0" cy="3425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4685357D-8B99-E428-3BB7-9A39C04B673C}"/>
                  </a:ext>
                </a:extLst>
              </p:cNvPr>
              <p:cNvSpPr txBox="1"/>
              <p:nvPr/>
            </p:nvSpPr>
            <p:spPr>
              <a:xfrm>
                <a:off x="4506020" y="958276"/>
                <a:ext cx="4807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4685357D-8B99-E428-3BB7-9A39C04B6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020" y="958276"/>
                <a:ext cx="480773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85BCA255-4A31-387C-1D7D-A21EC9DB5FAF}"/>
              </a:ext>
            </a:extLst>
          </p:cNvPr>
          <p:cNvCxnSpPr>
            <a:cxnSpLocks/>
          </p:cNvCxnSpPr>
          <p:nvPr/>
        </p:nvCxnSpPr>
        <p:spPr>
          <a:xfrm>
            <a:off x="1194785" y="3602688"/>
            <a:ext cx="12730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8AC924BA-D338-D3FA-826C-D4F20418CF0C}"/>
              </a:ext>
            </a:extLst>
          </p:cNvPr>
          <p:cNvCxnSpPr>
            <a:cxnSpLocks/>
          </p:cNvCxnSpPr>
          <p:nvPr/>
        </p:nvCxnSpPr>
        <p:spPr>
          <a:xfrm>
            <a:off x="1194385" y="3159756"/>
            <a:ext cx="0" cy="4429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>
            <a:extLst>
              <a:ext uri="{FF2B5EF4-FFF2-40B4-BE49-F238E27FC236}">
                <a16:creationId xmlns:a16="http://schemas.microsoft.com/office/drawing/2014/main" id="{42516595-D982-2E32-9FCA-86052B1626BA}"/>
              </a:ext>
            </a:extLst>
          </p:cNvPr>
          <p:cNvSpPr txBox="1"/>
          <p:nvPr/>
        </p:nvSpPr>
        <p:spPr>
          <a:xfrm>
            <a:off x="1219970" y="3159015"/>
            <a:ext cx="1306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This is biasing the Zener</a:t>
            </a:r>
            <a:endParaRPr lang="en-US" sz="800" dirty="0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D50F28F7-F4CD-F3BF-D55F-4A30D5E5A8D6}"/>
              </a:ext>
            </a:extLst>
          </p:cNvPr>
          <p:cNvSpPr txBox="1"/>
          <p:nvPr/>
        </p:nvSpPr>
        <p:spPr>
          <a:xfrm>
            <a:off x="2678833" y="4007110"/>
            <a:ext cx="7754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5V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23E01B4D-931E-6E44-D37E-BC38B686654A}"/>
                  </a:ext>
                </a:extLst>
              </p:cNvPr>
              <p:cNvSpPr txBox="1"/>
              <p:nvPr/>
            </p:nvSpPr>
            <p:spPr>
              <a:xfrm>
                <a:off x="637108" y="2435052"/>
                <a:ext cx="3810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23E01B4D-931E-6E44-D37E-BC38B6866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08" y="2435052"/>
                <a:ext cx="381054" cy="400110"/>
              </a:xfrm>
              <a:prstGeom prst="rect">
                <a:avLst/>
              </a:prstGeom>
              <a:blipFill>
                <a:blip r:embed="rId5"/>
                <a:stretch>
                  <a:fillRect r="-11290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2A2D95F6-DD0E-F08B-7CED-11CB6F9CBABE}"/>
                  </a:ext>
                </a:extLst>
              </p:cNvPr>
              <p:cNvSpPr txBox="1"/>
              <p:nvPr/>
            </p:nvSpPr>
            <p:spPr>
              <a:xfrm>
                <a:off x="4128834" y="1831481"/>
                <a:ext cx="3810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2A2D95F6-DD0E-F08B-7CED-11CB6F9CB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834" y="1831481"/>
                <a:ext cx="381054" cy="400110"/>
              </a:xfrm>
              <a:prstGeom prst="rect">
                <a:avLst/>
              </a:prstGeom>
              <a:blipFill>
                <a:blip r:embed="rId6"/>
                <a:stretch>
                  <a:fillRect r="-7937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205FBB30-FA46-7400-89BF-A42F36BB83F9}"/>
                  </a:ext>
                </a:extLst>
              </p:cNvPr>
              <p:cNvSpPr txBox="1"/>
              <p:nvPr/>
            </p:nvSpPr>
            <p:spPr>
              <a:xfrm>
                <a:off x="4201110" y="3688618"/>
                <a:ext cx="3810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205FBB30-FA46-7400-89BF-A42F36BB8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110" y="3688618"/>
                <a:ext cx="381054" cy="400110"/>
              </a:xfrm>
              <a:prstGeom prst="rect">
                <a:avLst/>
              </a:prstGeom>
              <a:blipFill>
                <a:blip r:embed="rId7"/>
                <a:stretch>
                  <a:fillRect r="-11111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69352E6E-2C57-7603-E445-BA2273AAEDF0}"/>
              </a:ext>
            </a:extLst>
          </p:cNvPr>
          <p:cNvCxnSpPr>
            <a:cxnSpLocks/>
          </p:cNvCxnSpPr>
          <p:nvPr/>
        </p:nvCxnSpPr>
        <p:spPr>
          <a:xfrm>
            <a:off x="2882173" y="2942380"/>
            <a:ext cx="1210343" cy="19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>
            <a:extLst>
              <a:ext uri="{FF2B5EF4-FFF2-40B4-BE49-F238E27FC236}">
                <a16:creationId xmlns:a16="http://schemas.microsoft.com/office/drawing/2014/main" id="{C1219481-4824-0A84-4224-623D0F47C6B6}"/>
              </a:ext>
            </a:extLst>
          </p:cNvPr>
          <p:cNvSpPr txBox="1"/>
          <p:nvPr/>
        </p:nvSpPr>
        <p:spPr>
          <a:xfrm>
            <a:off x="3771746" y="2629470"/>
            <a:ext cx="3376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Livvic" panose="020B0604020202020204" charset="0"/>
              </a:rPr>
              <a:t>Q</a:t>
            </a:r>
            <a:endParaRPr lang="en-US" sz="1000" dirty="0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0772B77F-99DE-347C-9294-1D3A2F09D104}"/>
              </a:ext>
            </a:extLst>
          </p:cNvPr>
          <p:cNvSpPr txBox="1"/>
          <p:nvPr/>
        </p:nvSpPr>
        <p:spPr>
          <a:xfrm>
            <a:off x="2298855" y="2751654"/>
            <a:ext cx="4496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Livvic" panose="020B0604020202020204" charset="0"/>
              </a:rPr>
              <a:t>T1</a:t>
            </a:r>
            <a:endParaRPr lang="en-US" sz="1000" dirty="0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36F8CB48-A64B-96EC-370A-7B72239F8982}"/>
              </a:ext>
            </a:extLst>
          </p:cNvPr>
          <p:cNvSpPr txBox="1"/>
          <p:nvPr/>
        </p:nvSpPr>
        <p:spPr>
          <a:xfrm>
            <a:off x="2279995" y="1020689"/>
            <a:ext cx="4496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Livvic" panose="020B0604020202020204" charset="0"/>
              </a:rPr>
              <a:t>T2</a:t>
            </a:r>
            <a:endParaRPr lang="en-US" sz="1000" dirty="0"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6882FD7-A204-0BBA-B03A-B2099EE774F7}"/>
              </a:ext>
            </a:extLst>
          </p:cNvPr>
          <p:cNvSpPr txBox="1"/>
          <p:nvPr/>
        </p:nvSpPr>
        <p:spPr>
          <a:xfrm>
            <a:off x="2474888" y="3380508"/>
            <a:ext cx="3995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Livvic" panose="020B0604020202020204" charset="0"/>
              </a:rPr>
              <a:t>E1</a:t>
            </a:r>
            <a:endParaRPr lang="en-US" sz="900" dirty="0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6C79B4DC-6094-39BF-19E3-970291FBF461}"/>
              </a:ext>
            </a:extLst>
          </p:cNvPr>
          <p:cNvSpPr txBox="1"/>
          <p:nvPr/>
        </p:nvSpPr>
        <p:spPr>
          <a:xfrm>
            <a:off x="3102137" y="2886519"/>
            <a:ext cx="3995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Livvic" panose="020B0604020202020204" charset="0"/>
              </a:rPr>
              <a:t>B1</a:t>
            </a:r>
            <a:endParaRPr lang="en-US" sz="900" dirty="0"/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3D818EA8-35D7-557B-B300-0C2BEECC242D}"/>
              </a:ext>
            </a:extLst>
          </p:cNvPr>
          <p:cNvSpPr txBox="1"/>
          <p:nvPr/>
        </p:nvSpPr>
        <p:spPr>
          <a:xfrm>
            <a:off x="2449631" y="2112785"/>
            <a:ext cx="4724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Livvic" panose="020B0604020202020204" charset="0"/>
              </a:rPr>
              <a:t>C1</a:t>
            </a:r>
            <a:endParaRPr lang="en-US" sz="900" dirty="0"/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58FC9E64-F8B7-2A99-40FC-013A4274D9CB}"/>
              </a:ext>
            </a:extLst>
          </p:cNvPr>
          <p:cNvSpPr txBox="1"/>
          <p:nvPr/>
        </p:nvSpPr>
        <p:spPr>
          <a:xfrm>
            <a:off x="2474888" y="1840611"/>
            <a:ext cx="3995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Livvic" panose="020B0604020202020204" charset="0"/>
              </a:rPr>
              <a:t>B2</a:t>
            </a:r>
            <a:endParaRPr lang="en-US" sz="900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6C54C93A-EB53-3840-43B6-AC41229DC224}"/>
              </a:ext>
            </a:extLst>
          </p:cNvPr>
          <p:cNvSpPr txBox="1"/>
          <p:nvPr/>
        </p:nvSpPr>
        <p:spPr>
          <a:xfrm>
            <a:off x="2879490" y="832755"/>
            <a:ext cx="3995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Livvic" panose="020B0604020202020204" charset="0"/>
              </a:rPr>
              <a:t>E2</a:t>
            </a:r>
            <a:endParaRPr lang="en-US" sz="900" dirty="0"/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5A1AF9E5-3C9C-2DE2-FA86-464DC162B92D}"/>
              </a:ext>
            </a:extLst>
          </p:cNvPr>
          <p:cNvSpPr txBox="1"/>
          <p:nvPr/>
        </p:nvSpPr>
        <p:spPr>
          <a:xfrm>
            <a:off x="1687146" y="910913"/>
            <a:ext cx="5259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Livvic" panose="020B0604020202020204" charset="0"/>
              </a:rPr>
              <a:t>C2</a:t>
            </a:r>
            <a:endParaRPr lang="en-US" sz="9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A25D4F-D22D-3E06-7AF3-BA60A72FC441}"/>
              </a:ext>
            </a:extLst>
          </p:cNvPr>
          <p:cNvSpPr txBox="1"/>
          <p:nvPr/>
        </p:nvSpPr>
        <p:spPr>
          <a:xfrm>
            <a:off x="3120570" y="2678363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5.6V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AAB72A-9117-5CDD-7B2A-96EA14D061AF}"/>
              </a:ext>
            </a:extLst>
          </p:cNvPr>
          <p:cNvSpPr txBox="1"/>
          <p:nvPr/>
        </p:nvSpPr>
        <p:spPr>
          <a:xfrm>
            <a:off x="2429698" y="3579215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5V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F7A682-D6B2-0923-56DB-EC589E81E18F}"/>
              </a:ext>
            </a:extLst>
          </p:cNvPr>
          <p:cNvSpPr txBox="1"/>
          <p:nvPr/>
        </p:nvSpPr>
        <p:spPr>
          <a:xfrm>
            <a:off x="4941232" y="1471124"/>
            <a:ext cx="40772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If B1 increase more than 5.6V then T1 will conduct heavily through P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Wingdings" panose="05000000000000000000" pitchFamily="2" charset="2"/>
              </a:rPr>
              <a:t>SC1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 </a:t>
            </a:r>
            <a:endParaRPr lang="en-US" sz="1100" dirty="0">
              <a:solidFill>
                <a:srgbClr val="0000FF"/>
              </a:solidFill>
              <a:highlight>
                <a:srgbClr val="FFFF00"/>
              </a:highligh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AFF381-599F-C400-C3F4-06F83E98D0DF}"/>
              </a:ext>
            </a:extLst>
          </p:cNvPr>
          <p:cNvSpPr txBox="1"/>
          <p:nvPr/>
        </p:nvSpPr>
        <p:spPr>
          <a:xfrm>
            <a:off x="925753" y="1978956"/>
            <a:ext cx="3376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Livvic" panose="020B0604020202020204" charset="0"/>
              </a:rPr>
              <a:t>S</a:t>
            </a:r>
            <a:endParaRPr lang="en-US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A57ACC6-3D4A-DB16-EFF1-F3B8A339703B}"/>
                  </a:ext>
                </a:extLst>
              </p:cNvPr>
              <p:cNvSpPr txBox="1"/>
              <p:nvPr/>
            </p:nvSpPr>
            <p:spPr>
              <a:xfrm>
                <a:off x="1397254" y="1624551"/>
                <a:ext cx="3810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A57ACC6-3D4A-DB16-EFF1-F3B8A3397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254" y="1624551"/>
                <a:ext cx="381054" cy="400110"/>
              </a:xfrm>
              <a:prstGeom prst="rect">
                <a:avLst/>
              </a:prstGeom>
              <a:blipFill>
                <a:blip r:embed="rId8"/>
                <a:stretch>
                  <a:fillRect r="-9524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99CD3BC-C3AC-1941-C801-07BB01AF9E07}"/>
                  </a:ext>
                </a:extLst>
              </p:cNvPr>
              <p:cNvSpPr txBox="1"/>
              <p:nvPr/>
            </p:nvSpPr>
            <p:spPr>
              <a:xfrm>
                <a:off x="4941232" y="2573284"/>
                <a:ext cx="407720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kumimoji="0" lang="en-US" sz="20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Livvic" panose="020B0604020202020204" charset="0"/>
                    <a:cs typeface="Arial"/>
                    <a:sym typeface="Arial"/>
                  </a:rPr>
                  <a:t>Then the voltage drop across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0" lang="en-US" sz="20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Livvic" panose="020B0604020202020204" charset="0"/>
                    <a:cs typeface="Arial"/>
                    <a:sym typeface="Arial"/>
                  </a:rPr>
                  <a:t> will increase</a:t>
                </a:r>
                <a:endParaRPr lang="en-US" sz="1100" dirty="0">
                  <a:solidFill>
                    <a:srgbClr val="0000FF"/>
                  </a:solidFill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99CD3BC-C3AC-1941-C801-07BB01AF9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1232" y="2573284"/>
                <a:ext cx="4077206" cy="707886"/>
              </a:xfrm>
              <a:prstGeom prst="rect">
                <a:avLst/>
              </a:prstGeom>
              <a:blipFill>
                <a:blip r:embed="rId9"/>
                <a:stretch>
                  <a:fillRect l="-1647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66B8FC4-D1B6-2F3F-C474-A6542C0515A5}"/>
                  </a:ext>
                </a:extLst>
              </p:cNvPr>
              <p:cNvSpPr txBox="1"/>
              <p:nvPr/>
            </p:nvSpPr>
            <p:spPr>
              <a:xfrm>
                <a:off x="4941232" y="3369459"/>
                <a:ext cx="407720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0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Livvic" panose="020B0604020202020204" charset="0"/>
                    <a:cs typeface="Arial"/>
                    <a:sym typeface="Arial"/>
                  </a:rPr>
                  <a:t>The voltage at point C1=Voltage at P – Voltage drop across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𝑅</m:t>
                        </m:r>
                      </m:e>
                      <m:sub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4</m:t>
                        </m:r>
                      </m:sub>
                    </m:sSub>
                  </m:oMath>
                </a14:m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66B8FC4-D1B6-2F3F-C474-A6542C051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1232" y="3369459"/>
                <a:ext cx="4077206" cy="707886"/>
              </a:xfrm>
              <a:prstGeom prst="rect">
                <a:avLst/>
              </a:prstGeom>
              <a:blipFill>
                <a:blip r:embed="rId10"/>
                <a:stretch>
                  <a:fillRect l="-1647" t="-5172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39834BFD-3714-157C-1E89-EED28510A868}"/>
              </a:ext>
            </a:extLst>
          </p:cNvPr>
          <p:cNvSpPr txBox="1"/>
          <p:nvPr/>
        </p:nvSpPr>
        <p:spPr>
          <a:xfrm>
            <a:off x="4943382" y="4281115"/>
            <a:ext cx="40772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Voltage at E2 =Voltage at C1-0.6V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9274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9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659637-FD07-9668-CDA9-64B1AA00A4D8}"/>
              </a:ext>
            </a:extLst>
          </p:cNvPr>
          <p:cNvSpPr txBox="1"/>
          <p:nvPr/>
        </p:nvSpPr>
        <p:spPr>
          <a:xfrm>
            <a:off x="714302" y="-14988"/>
            <a:ext cx="2831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Livvic" panose="020B0604020202020204" charset="0"/>
              </a:rPr>
              <a:t>Voltage regulator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915C32-280D-BD94-125B-8A373C9A3381}"/>
              </a:ext>
            </a:extLst>
          </p:cNvPr>
          <p:cNvSpPr txBox="1"/>
          <p:nvPr/>
        </p:nvSpPr>
        <p:spPr>
          <a:xfrm>
            <a:off x="4941232" y="685593"/>
            <a:ext cx="40772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Assume P is sitting at 20V at any given time.</a:t>
            </a:r>
            <a:endParaRPr lang="en-US" sz="1100" dirty="0">
              <a:solidFill>
                <a:srgbClr val="0000FF"/>
              </a:solidFill>
              <a:highlight>
                <a:srgbClr val="FFFF00"/>
              </a:highlight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5E0A35-51FB-AAA7-9C0D-E6F3061D0C58}"/>
              </a:ext>
            </a:extLst>
          </p:cNvPr>
          <p:cNvGrpSpPr/>
          <p:nvPr/>
        </p:nvGrpSpPr>
        <p:grpSpPr>
          <a:xfrm rot="16200000" flipH="1">
            <a:off x="3549376" y="1950230"/>
            <a:ext cx="1030293" cy="289652"/>
            <a:chOff x="4676775" y="1682364"/>
            <a:chExt cx="1619250" cy="69302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3ED5F9E-6C9D-FC8F-061F-F4C9CD7DC0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EED54E4-E9B5-8CE2-98C0-94952541A41E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928160E-033C-284A-4805-D1E7D72146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A24E767-293B-521C-B578-50BA1FF0F4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252CB9E-7C32-2DAE-3157-EDCDD8DB7E1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3E25916-ADFC-880F-2552-CE757345FD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FF8B004-6342-035A-12A1-184F88C9FDC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D9623A1-6F17-8E48-F3DC-7A822A41BD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B32AD97-B2E5-FF76-8C8A-B1E8C2937D4D}"/>
              </a:ext>
            </a:extLst>
          </p:cNvPr>
          <p:cNvCxnSpPr>
            <a:cxnSpLocks/>
          </p:cNvCxnSpPr>
          <p:nvPr/>
        </p:nvCxnSpPr>
        <p:spPr>
          <a:xfrm>
            <a:off x="4092515" y="2417448"/>
            <a:ext cx="0" cy="6514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75D76C9-9968-62CC-3EDC-3B4BFFC979A0}"/>
              </a:ext>
            </a:extLst>
          </p:cNvPr>
          <p:cNvGrpSpPr/>
          <p:nvPr/>
        </p:nvGrpSpPr>
        <p:grpSpPr>
          <a:xfrm flipH="1">
            <a:off x="2227913" y="2466931"/>
            <a:ext cx="1033704" cy="1463596"/>
            <a:chOff x="4453759" y="3377936"/>
            <a:chExt cx="1062296" cy="1463596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5D1C01C-8082-DE30-DB45-3246D64A9A1B}"/>
                </a:ext>
              </a:extLst>
            </p:cNvPr>
            <p:cNvSpPr/>
            <p:nvPr/>
          </p:nvSpPr>
          <p:spPr>
            <a:xfrm>
              <a:off x="4580992" y="3377936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CD266DB-FC2B-A153-FEB7-2A3D6AC1D7FF}"/>
                </a:ext>
              </a:extLst>
            </p:cNvPr>
            <p:cNvCxnSpPr>
              <a:cxnSpLocks/>
            </p:cNvCxnSpPr>
            <p:nvPr/>
          </p:nvCxnSpPr>
          <p:spPr>
            <a:xfrm>
              <a:off x="4864583" y="3503759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FAB907A-FA2E-4362-CF16-5E31F772FB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64583" y="3421634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39ED567C-89D6-A055-D2C9-C902174D859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64583" y="3969142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8E1B0A9-34D4-4C6F-AF8D-C172C5E4291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48523" y="4155204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457BC36-9877-30FD-E2C2-4227CE9E7C6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23262" y="4060085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8482F78-3784-58D9-15F3-BB4AC06F9239}"/>
                </a:ext>
              </a:extLst>
            </p:cNvPr>
            <p:cNvCxnSpPr>
              <a:cxnSpLocks/>
            </p:cNvCxnSpPr>
            <p:nvPr/>
          </p:nvCxnSpPr>
          <p:spPr>
            <a:xfrm>
              <a:off x="5261348" y="4190087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D439C49-36AA-9C58-DFAE-98DFB4AA6E0D}"/>
                </a:ext>
              </a:extLst>
            </p:cNvPr>
            <p:cNvCxnSpPr>
              <a:cxnSpLocks/>
            </p:cNvCxnSpPr>
            <p:nvPr/>
          </p:nvCxnSpPr>
          <p:spPr>
            <a:xfrm>
              <a:off x="4453759" y="3854342"/>
              <a:ext cx="40008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C08653B-8070-380C-9376-FFA1147804B3}"/>
              </a:ext>
            </a:extLst>
          </p:cNvPr>
          <p:cNvGrpSpPr/>
          <p:nvPr/>
        </p:nvGrpSpPr>
        <p:grpSpPr>
          <a:xfrm>
            <a:off x="1180557" y="2047824"/>
            <a:ext cx="932553" cy="254543"/>
            <a:chOff x="4676775" y="1682364"/>
            <a:chExt cx="1619250" cy="693028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1B2795E-27D6-5E7D-DF12-BE9DDA9889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071FD03-8615-5639-C254-4857796145AD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43F4F107-E2BB-C73F-B07C-6ABBE5510CA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A3237F2-0D4D-EB00-D1D3-68894F8610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55B075C-A5C6-37A4-B303-A42928C3E0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EA19783-049E-87E9-8E80-3D9EF56CAB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F07F175-3B97-BFC9-2E48-7983909847D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23BCAF0-8342-69C3-4B09-CE210AB428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2304119-FFE7-7A0D-081B-F778CF02F523}"/>
              </a:ext>
            </a:extLst>
          </p:cNvPr>
          <p:cNvCxnSpPr>
            <a:cxnSpLocks/>
          </p:cNvCxnSpPr>
          <p:nvPr/>
        </p:nvCxnSpPr>
        <p:spPr>
          <a:xfrm>
            <a:off x="2081646" y="4771790"/>
            <a:ext cx="7469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052D375-9EF1-9A6F-7948-C73777E7830E}"/>
              </a:ext>
            </a:extLst>
          </p:cNvPr>
          <p:cNvCxnSpPr>
            <a:cxnSpLocks/>
          </p:cNvCxnSpPr>
          <p:nvPr/>
        </p:nvCxnSpPr>
        <p:spPr>
          <a:xfrm>
            <a:off x="2257695" y="4884775"/>
            <a:ext cx="421138" cy="39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6087E59-C852-C014-B022-09A4C9B9FD4A}"/>
              </a:ext>
            </a:extLst>
          </p:cNvPr>
          <p:cNvCxnSpPr>
            <a:cxnSpLocks/>
          </p:cNvCxnSpPr>
          <p:nvPr/>
        </p:nvCxnSpPr>
        <p:spPr>
          <a:xfrm>
            <a:off x="2394329" y="4981994"/>
            <a:ext cx="2135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3B289CA-4DC0-4377-A4C6-0804DAB7DC98}"/>
              </a:ext>
            </a:extLst>
          </p:cNvPr>
          <p:cNvCxnSpPr>
            <a:cxnSpLocks/>
          </p:cNvCxnSpPr>
          <p:nvPr/>
        </p:nvCxnSpPr>
        <p:spPr>
          <a:xfrm>
            <a:off x="462238" y="3072925"/>
            <a:ext cx="4714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D280480-46F3-0712-72A4-239C286A1B41}"/>
              </a:ext>
            </a:extLst>
          </p:cNvPr>
          <p:cNvCxnSpPr>
            <a:cxnSpLocks/>
          </p:cNvCxnSpPr>
          <p:nvPr/>
        </p:nvCxnSpPr>
        <p:spPr>
          <a:xfrm>
            <a:off x="552510" y="3183695"/>
            <a:ext cx="290928" cy="19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5B671CC-2532-AEDB-6521-7E8A9546C8F3}"/>
              </a:ext>
            </a:extLst>
          </p:cNvPr>
          <p:cNvCxnSpPr>
            <a:cxnSpLocks/>
          </p:cNvCxnSpPr>
          <p:nvPr/>
        </p:nvCxnSpPr>
        <p:spPr>
          <a:xfrm>
            <a:off x="708103" y="3183695"/>
            <a:ext cx="0" cy="14099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988BB92-E408-4089-6A8A-64739B67AB08}"/>
              </a:ext>
            </a:extLst>
          </p:cNvPr>
          <p:cNvCxnSpPr>
            <a:cxnSpLocks/>
          </p:cNvCxnSpPr>
          <p:nvPr/>
        </p:nvCxnSpPr>
        <p:spPr>
          <a:xfrm>
            <a:off x="696494" y="1191397"/>
            <a:ext cx="0" cy="18667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CB95EEF-28BF-FC92-3160-766078173AF2}"/>
              </a:ext>
            </a:extLst>
          </p:cNvPr>
          <p:cNvCxnSpPr>
            <a:cxnSpLocks/>
          </p:cNvCxnSpPr>
          <p:nvPr/>
        </p:nvCxnSpPr>
        <p:spPr>
          <a:xfrm>
            <a:off x="696494" y="4593651"/>
            <a:ext cx="33819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FA3A9737-D91A-3F47-5AC5-2A0E7D1AAA36}"/>
              </a:ext>
            </a:extLst>
          </p:cNvPr>
          <p:cNvSpPr txBox="1"/>
          <p:nvPr/>
        </p:nvSpPr>
        <p:spPr>
          <a:xfrm rot="16200000">
            <a:off x="-687513" y="2936231"/>
            <a:ext cx="19011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80808"/>
                </a:solidFill>
                <a:latin typeface="Livvic" panose="020B0604020202020204" charset="0"/>
              </a:rPr>
              <a:t>Input 20V DC (15V</a:t>
            </a:r>
            <a:r>
              <a:rPr lang="en-US" sz="1600" b="1" dirty="0">
                <a:solidFill>
                  <a:srgbClr val="FF0000"/>
                </a:solidFill>
                <a:latin typeface="Livvic" panose="020B0604020202020204" charset="0"/>
                <a:sym typeface="Wingdings" panose="05000000000000000000" pitchFamily="2" charset="2"/>
              </a:rPr>
              <a:t></a:t>
            </a:r>
            <a:r>
              <a:rPr lang="en-US" sz="1600" b="1" dirty="0">
                <a:solidFill>
                  <a:srgbClr val="080808"/>
                </a:solidFill>
                <a:latin typeface="Livvic" panose="020B0604020202020204" charset="0"/>
                <a:sym typeface="Wingdings" panose="05000000000000000000" pitchFamily="2" charset="2"/>
              </a:rPr>
              <a:t>20V</a:t>
            </a:r>
            <a:r>
              <a:rPr lang="en-US" sz="1600" b="1" dirty="0">
                <a:solidFill>
                  <a:srgbClr val="FF0000"/>
                </a:solidFill>
                <a:latin typeface="Livvic" panose="020B0604020202020204" charset="0"/>
                <a:sym typeface="Wingdings" panose="05000000000000000000" pitchFamily="2" charset="2"/>
              </a:rPr>
              <a:t></a:t>
            </a:r>
            <a:r>
              <a:rPr lang="en-US" sz="1600" b="1" dirty="0">
                <a:solidFill>
                  <a:srgbClr val="080808"/>
                </a:solidFill>
                <a:latin typeface="Livvic" panose="020B0604020202020204" charset="0"/>
                <a:sym typeface="Wingdings" panose="05000000000000000000" pitchFamily="2" charset="2"/>
              </a:rPr>
              <a:t>28V</a:t>
            </a:r>
            <a:r>
              <a:rPr lang="en-US" sz="1600" b="1" dirty="0">
                <a:solidFill>
                  <a:srgbClr val="080808"/>
                </a:solidFill>
                <a:latin typeface="Livvic" panose="020B0604020202020204" charset="0"/>
              </a:rPr>
              <a:t>)</a:t>
            </a:r>
            <a:endParaRPr lang="en-US" sz="1000" dirty="0">
              <a:solidFill>
                <a:srgbClr val="080808"/>
              </a:solidFill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D7B91601-0174-6D51-D23F-7042A7C0C3BE}"/>
              </a:ext>
            </a:extLst>
          </p:cNvPr>
          <p:cNvSpPr/>
          <p:nvPr/>
        </p:nvSpPr>
        <p:spPr>
          <a:xfrm rot="10800000" flipV="1">
            <a:off x="2195926" y="3948977"/>
            <a:ext cx="543910" cy="391765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211F0C-C432-666E-44E3-422B4854BF4A}"/>
              </a:ext>
            </a:extLst>
          </p:cNvPr>
          <p:cNvCxnSpPr>
            <a:cxnSpLocks/>
          </p:cNvCxnSpPr>
          <p:nvPr/>
        </p:nvCxnSpPr>
        <p:spPr>
          <a:xfrm rot="10800000">
            <a:off x="2274411" y="3945124"/>
            <a:ext cx="3504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D482208-27D2-5B93-7452-ADF3ACBF1A98}"/>
              </a:ext>
            </a:extLst>
          </p:cNvPr>
          <p:cNvCxnSpPr>
            <a:cxnSpLocks/>
          </p:cNvCxnSpPr>
          <p:nvPr/>
        </p:nvCxnSpPr>
        <p:spPr>
          <a:xfrm rot="10800000">
            <a:off x="2467881" y="4337655"/>
            <a:ext cx="0" cy="434134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60674D-1D45-5CF3-CD32-AE43486798E4}"/>
              </a:ext>
            </a:extLst>
          </p:cNvPr>
          <p:cNvCxnSpPr>
            <a:cxnSpLocks/>
          </p:cNvCxnSpPr>
          <p:nvPr/>
        </p:nvCxnSpPr>
        <p:spPr>
          <a:xfrm rot="10800000" flipV="1">
            <a:off x="2159428" y="3948977"/>
            <a:ext cx="114984" cy="892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9311408-5002-D7BB-932C-6CD140E0F667}"/>
              </a:ext>
            </a:extLst>
          </p:cNvPr>
          <p:cNvCxnSpPr>
            <a:cxnSpLocks/>
          </p:cNvCxnSpPr>
          <p:nvPr/>
        </p:nvCxnSpPr>
        <p:spPr>
          <a:xfrm rot="10800000" flipV="1">
            <a:off x="2624853" y="3859729"/>
            <a:ext cx="114984" cy="892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C557339-37D6-4DEA-4A5C-C419C5527367}"/>
              </a:ext>
            </a:extLst>
          </p:cNvPr>
          <p:cNvCxnSpPr>
            <a:cxnSpLocks/>
          </p:cNvCxnSpPr>
          <p:nvPr/>
        </p:nvCxnSpPr>
        <p:spPr>
          <a:xfrm>
            <a:off x="2474888" y="3640147"/>
            <a:ext cx="0" cy="3389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139EC7F-ABCE-8D45-8FA4-CB0D39CADBD5}"/>
              </a:ext>
            </a:extLst>
          </p:cNvPr>
          <p:cNvCxnSpPr>
            <a:cxnSpLocks/>
          </p:cNvCxnSpPr>
          <p:nvPr/>
        </p:nvCxnSpPr>
        <p:spPr>
          <a:xfrm>
            <a:off x="2503607" y="1859184"/>
            <a:ext cx="0" cy="6514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5B7DDAA-AF0C-BC75-34E5-FAC0CE294246}"/>
              </a:ext>
            </a:extLst>
          </p:cNvPr>
          <p:cNvGrpSpPr/>
          <p:nvPr/>
        </p:nvGrpSpPr>
        <p:grpSpPr>
          <a:xfrm rot="16200000">
            <a:off x="2733946" y="140045"/>
            <a:ext cx="1098994" cy="2608554"/>
            <a:chOff x="4453759" y="3377936"/>
            <a:chExt cx="1062296" cy="2346093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9F45AF20-CCDD-BE5A-D294-C158D6A25173}"/>
                </a:ext>
              </a:extLst>
            </p:cNvPr>
            <p:cNvSpPr/>
            <p:nvPr/>
          </p:nvSpPr>
          <p:spPr>
            <a:xfrm>
              <a:off x="4580992" y="3377936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833AA42-5DE4-C62D-2E89-0677D41D7AA7}"/>
                </a:ext>
              </a:extLst>
            </p:cNvPr>
            <p:cNvCxnSpPr>
              <a:cxnSpLocks/>
            </p:cNvCxnSpPr>
            <p:nvPr/>
          </p:nvCxnSpPr>
          <p:spPr>
            <a:xfrm>
              <a:off x="4864583" y="3503759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E99D8D1-792B-B486-1FE2-2971FAD85A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64583" y="3421634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9C8A6D3D-65A0-F174-5479-34913923CD3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64583" y="3969142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A15EFD4-27BB-C33F-B0EB-FCE0B9D7F3F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48523" y="4155204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0ED7F50-C80F-46B9-5B6D-41E0616374E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23262" y="4060085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0F9060A5-A633-099C-B08F-49B83936052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494376" y="4957058"/>
              <a:ext cx="1533943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3430062-5669-565F-167D-9AC63EB2BF4A}"/>
                </a:ext>
              </a:extLst>
            </p:cNvPr>
            <p:cNvCxnSpPr>
              <a:cxnSpLocks/>
            </p:cNvCxnSpPr>
            <p:nvPr/>
          </p:nvCxnSpPr>
          <p:spPr>
            <a:xfrm>
              <a:off x="4453759" y="3854342"/>
              <a:ext cx="40008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BF27304-3FF3-50B0-E183-DF108B05D732}"/>
              </a:ext>
            </a:extLst>
          </p:cNvPr>
          <p:cNvCxnSpPr>
            <a:cxnSpLocks/>
          </p:cNvCxnSpPr>
          <p:nvPr/>
        </p:nvCxnSpPr>
        <p:spPr>
          <a:xfrm>
            <a:off x="696494" y="1189068"/>
            <a:ext cx="13297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266FF14F-ABF8-3EA6-DE78-34F459BBF8C6}"/>
              </a:ext>
            </a:extLst>
          </p:cNvPr>
          <p:cNvCxnSpPr>
            <a:cxnSpLocks/>
          </p:cNvCxnSpPr>
          <p:nvPr/>
        </p:nvCxnSpPr>
        <p:spPr>
          <a:xfrm>
            <a:off x="1196396" y="1184101"/>
            <a:ext cx="0" cy="10159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DEAAB53D-B4E4-E210-50A4-CBA18B326FD3}"/>
              </a:ext>
            </a:extLst>
          </p:cNvPr>
          <p:cNvCxnSpPr>
            <a:cxnSpLocks/>
          </p:cNvCxnSpPr>
          <p:nvPr/>
        </p:nvCxnSpPr>
        <p:spPr>
          <a:xfrm>
            <a:off x="2103354" y="2198740"/>
            <a:ext cx="4055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D86EB6F8-FD9A-EAEA-DE38-2CE63EB0CF53}"/>
              </a:ext>
            </a:extLst>
          </p:cNvPr>
          <p:cNvCxnSpPr>
            <a:cxnSpLocks/>
          </p:cNvCxnSpPr>
          <p:nvPr/>
        </p:nvCxnSpPr>
        <p:spPr>
          <a:xfrm>
            <a:off x="4092515" y="1158331"/>
            <a:ext cx="0" cy="5458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F0A5775-198C-2300-5363-10F39351637A}"/>
              </a:ext>
            </a:extLst>
          </p:cNvPr>
          <p:cNvGrpSpPr/>
          <p:nvPr/>
        </p:nvGrpSpPr>
        <p:grpSpPr>
          <a:xfrm rot="16200000" flipH="1">
            <a:off x="3549376" y="3783878"/>
            <a:ext cx="1030293" cy="289652"/>
            <a:chOff x="4676775" y="1682364"/>
            <a:chExt cx="1619250" cy="693028"/>
          </a:xfrm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DA333E4-4EAB-4B96-4581-CEAD49E4E7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DAE749C2-07CE-0074-ED8D-1FCC309CC10F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24E53F3D-AE58-B192-E63D-10B5D77304F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E64E94CF-9991-770C-F9B3-6C6DA25A47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DA8F29E3-4FDE-661D-A4F8-E558EF0F6F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F9AB8D1-78F4-1033-145F-58663E8609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81959642-5D1F-3A6E-DD47-F0AB671D9BE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51B994B0-1D65-A210-671E-69A7CB0C9E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F91D204A-3A59-CB96-E379-9602E2E20EC1}"/>
              </a:ext>
            </a:extLst>
          </p:cNvPr>
          <p:cNvCxnSpPr>
            <a:cxnSpLocks/>
          </p:cNvCxnSpPr>
          <p:nvPr/>
        </p:nvCxnSpPr>
        <p:spPr>
          <a:xfrm>
            <a:off x="4092515" y="4251096"/>
            <a:ext cx="0" cy="3425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B519DE4F-6769-BCFD-99C7-BCAA77C03684}"/>
              </a:ext>
            </a:extLst>
          </p:cNvPr>
          <p:cNvCxnSpPr>
            <a:cxnSpLocks/>
          </p:cNvCxnSpPr>
          <p:nvPr/>
        </p:nvCxnSpPr>
        <p:spPr>
          <a:xfrm>
            <a:off x="4092515" y="2991979"/>
            <a:ext cx="0" cy="5458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DF67E622-82AB-0F69-80BD-11A27CC1A7EB}"/>
              </a:ext>
            </a:extLst>
          </p:cNvPr>
          <p:cNvCxnSpPr>
            <a:cxnSpLocks/>
          </p:cNvCxnSpPr>
          <p:nvPr/>
        </p:nvCxnSpPr>
        <p:spPr>
          <a:xfrm>
            <a:off x="2882173" y="2942380"/>
            <a:ext cx="1210343" cy="19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D0C9F651-637C-B480-235B-715E12D33343}"/>
                  </a:ext>
                </a:extLst>
              </p:cNvPr>
              <p:cNvSpPr txBox="1"/>
              <p:nvPr/>
            </p:nvSpPr>
            <p:spPr>
              <a:xfrm>
                <a:off x="4506020" y="958276"/>
                <a:ext cx="4807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D0C9F651-637C-B480-235B-715E12D33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020" y="958276"/>
                <a:ext cx="480773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BE817C29-CB43-8AC1-5871-FAC5DAE5284C}"/>
              </a:ext>
            </a:extLst>
          </p:cNvPr>
          <p:cNvGrpSpPr/>
          <p:nvPr/>
        </p:nvGrpSpPr>
        <p:grpSpPr>
          <a:xfrm rot="16200000" flipH="1">
            <a:off x="651246" y="2564967"/>
            <a:ext cx="1030293" cy="289652"/>
            <a:chOff x="4676775" y="1682364"/>
            <a:chExt cx="1619250" cy="693028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4FDF4908-C177-DD1A-8B62-948E2D9CCA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0DBCA826-6099-1A20-CBBF-EA47F268B114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F087B23D-A237-FABF-A5A9-59509F48F3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87AC69EC-193B-2DF5-7D19-EF1697FD10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1931463F-E7E7-B65B-D889-21F4AF046C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2BE28983-23F8-1669-7405-133F0E0049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CFC27BB9-1FDA-79BA-FF58-715453657C7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E480F291-4B09-A782-67C8-4EA9ACEEA0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AAC2D1E5-E3D2-B999-8AB5-EBA33201B3E0}"/>
              </a:ext>
            </a:extLst>
          </p:cNvPr>
          <p:cNvCxnSpPr>
            <a:cxnSpLocks/>
          </p:cNvCxnSpPr>
          <p:nvPr/>
        </p:nvCxnSpPr>
        <p:spPr>
          <a:xfrm>
            <a:off x="1194785" y="3602688"/>
            <a:ext cx="12730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A7597BCC-CA0A-6BE7-75D1-D98A50584448}"/>
              </a:ext>
            </a:extLst>
          </p:cNvPr>
          <p:cNvCxnSpPr>
            <a:cxnSpLocks/>
          </p:cNvCxnSpPr>
          <p:nvPr/>
        </p:nvCxnSpPr>
        <p:spPr>
          <a:xfrm>
            <a:off x="1194385" y="3159756"/>
            <a:ext cx="0" cy="4429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EA77138-B957-9DF7-DCC0-713DB13A3B49}"/>
              </a:ext>
            </a:extLst>
          </p:cNvPr>
          <p:cNvCxnSpPr>
            <a:cxnSpLocks/>
          </p:cNvCxnSpPr>
          <p:nvPr/>
        </p:nvCxnSpPr>
        <p:spPr>
          <a:xfrm>
            <a:off x="552510" y="3183695"/>
            <a:ext cx="290928" cy="19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CEEB9E72-5063-8867-B0F7-4CBDED22A6A3}"/>
              </a:ext>
            </a:extLst>
          </p:cNvPr>
          <p:cNvSpPr txBox="1"/>
          <p:nvPr/>
        </p:nvSpPr>
        <p:spPr>
          <a:xfrm>
            <a:off x="804814" y="880978"/>
            <a:ext cx="7959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Livvic" panose="020B0604020202020204" charset="0"/>
              </a:rPr>
              <a:t>P=</a:t>
            </a:r>
            <a:r>
              <a:rPr lang="en-US" sz="1600" dirty="0">
                <a:solidFill>
                  <a:srgbClr val="0000FF"/>
                </a:solidFill>
                <a:highlight>
                  <a:srgbClr val="FFFF00"/>
                </a:highlight>
                <a:latin typeface="Livvic" panose="020B0604020202020204" charset="0"/>
              </a:rPr>
              <a:t>20V</a:t>
            </a:r>
            <a:endParaRPr lang="en-US" sz="1000" dirty="0">
              <a:highlight>
                <a:srgbClr val="FFFF00"/>
              </a:highlight>
            </a:endParaRP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646CCDAF-9883-35C0-7E42-B8ABE789C4AE}"/>
              </a:ext>
            </a:extLst>
          </p:cNvPr>
          <p:cNvCxnSpPr>
            <a:cxnSpLocks/>
          </p:cNvCxnSpPr>
          <p:nvPr/>
        </p:nvCxnSpPr>
        <p:spPr>
          <a:xfrm>
            <a:off x="4092515" y="4251096"/>
            <a:ext cx="0" cy="3425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4685357D-8B99-E428-3BB7-9A39C04B673C}"/>
                  </a:ext>
                </a:extLst>
              </p:cNvPr>
              <p:cNvSpPr txBox="1"/>
              <p:nvPr/>
            </p:nvSpPr>
            <p:spPr>
              <a:xfrm>
                <a:off x="4506020" y="958276"/>
                <a:ext cx="4807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4685357D-8B99-E428-3BB7-9A39C04B6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020" y="958276"/>
                <a:ext cx="480773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85BCA255-4A31-387C-1D7D-A21EC9DB5FAF}"/>
              </a:ext>
            </a:extLst>
          </p:cNvPr>
          <p:cNvCxnSpPr>
            <a:cxnSpLocks/>
          </p:cNvCxnSpPr>
          <p:nvPr/>
        </p:nvCxnSpPr>
        <p:spPr>
          <a:xfrm>
            <a:off x="1194785" y="3602688"/>
            <a:ext cx="12730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8AC924BA-D338-D3FA-826C-D4F20418CF0C}"/>
              </a:ext>
            </a:extLst>
          </p:cNvPr>
          <p:cNvCxnSpPr>
            <a:cxnSpLocks/>
          </p:cNvCxnSpPr>
          <p:nvPr/>
        </p:nvCxnSpPr>
        <p:spPr>
          <a:xfrm>
            <a:off x="1194385" y="3159756"/>
            <a:ext cx="0" cy="4429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>
            <a:extLst>
              <a:ext uri="{FF2B5EF4-FFF2-40B4-BE49-F238E27FC236}">
                <a16:creationId xmlns:a16="http://schemas.microsoft.com/office/drawing/2014/main" id="{42516595-D982-2E32-9FCA-86052B1626BA}"/>
              </a:ext>
            </a:extLst>
          </p:cNvPr>
          <p:cNvSpPr txBox="1"/>
          <p:nvPr/>
        </p:nvSpPr>
        <p:spPr>
          <a:xfrm>
            <a:off x="1219970" y="3159015"/>
            <a:ext cx="1306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This is biasing the Zener</a:t>
            </a:r>
            <a:endParaRPr lang="en-US" sz="800" dirty="0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D50F28F7-F4CD-F3BF-D55F-4A30D5E5A8D6}"/>
              </a:ext>
            </a:extLst>
          </p:cNvPr>
          <p:cNvSpPr txBox="1"/>
          <p:nvPr/>
        </p:nvSpPr>
        <p:spPr>
          <a:xfrm>
            <a:off x="2678833" y="4007110"/>
            <a:ext cx="7754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5V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23E01B4D-931E-6E44-D37E-BC38B686654A}"/>
                  </a:ext>
                </a:extLst>
              </p:cNvPr>
              <p:cNvSpPr txBox="1"/>
              <p:nvPr/>
            </p:nvSpPr>
            <p:spPr>
              <a:xfrm>
                <a:off x="637108" y="2435052"/>
                <a:ext cx="3810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23E01B4D-931E-6E44-D37E-BC38B6866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08" y="2435052"/>
                <a:ext cx="381054" cy="400110"/>
              </a:xfrm>
              <a:prstGeom prst="rect">
                <a:avLst/>
              </a:prstGeom>
              <a:blipFill>
                <a:blip r:embed="rId5"/>
                <a:stretch>
                  <a:fillRect r="-11290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2A2D95F6-DD0E-F08B-7CED-11CB6F9CBABE}"/>
                  </a:ext>
                </a:extLst>
              </p:cNvPr>
              <p:cNvSpPr txBox="1"/>
              <p:nvPr/>
            </p:nvSpPr>
            <p:spPr>
              <a:xfrm>
                <a:off x="4128834" y="1831481"/>
                <a:ext cx="3810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2A2D95F6-DD0E-F08B-7CED-11CB6F9CB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834" y="1831481"/>
                <a:ext cx="381054" cy="400110"/>
              </a:xfrm>
              <a:prstGeom prst="rect">
                <a:avLst/>
              </a:prstGeom>
              <a:blipFill>
                <a:blip r:embed="rId6"/>
                <a:stretch>
                  <a:fillRect r="-7937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205FBB30-FA46-7400-89BF-A42F36BB83F9}"/>
                  </a:ext>
                </a:extLst>
              </p:cNvPr>
              <p:cNvSpPr txBox="1"/>
              <p:nvPr/>
            </p:nvSpPr>
            <p:spPr>
              <a:xfrm>
                <a:off x="4201110" y="3688618"/>
                <a:ext cx="3810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205FBB30-FA46-7400-89BF-A42F36BB8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110" y="3688618"/>
                <a:ext cx="381054" cy="400110"/>
              </a:xfrm>
              <a:prstGeom prst="rect">
                <a:avLst/>
              </a:prstGeom>
              <a:blipFill>
                <a:blip r:embed="rId7"/>
                <a:stretch>
                  <a:fillRect r="-11111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69352E6E-2C57-7603-E445-BA2273AAEDF0}"/>
              </a:ext>
            </a:extLst>
          </p:cNvPr>
          <p:cNvCxnSpPr>
            <a:cxnSpLocks/>
          </p:cNvCxnSpPr>
          <p:nvPr/>
        </p:nvCxnSpPr>
        <p:spPr>
          <a:xfrm>
            <a:off x="2882173" y="2942380"/>
            <a:ext cx="1210343" cy="19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>
            <a:extLst>
              <a:ext uri="{FF2B5EF4-FFF2-40B4-BE49-F238E27FC236}">
                <a16:creationId xmlns:a16="http://schemas.microsoft.com/office/drawing/2014/main" id="{C1219481-4824-0A84-4224-623D0F47C6B6}"/>
              </a:ext>
            </a:extLst>
          </p:cNvPr>
          <p:cNvSpPr txBox="1"/>
          <p:nvPr/>
        </p:nvSpPr>
        <p:spPr>
          <a:xfrm>
            <a:off x="3771746" y="2629470"/>
            <a:ext cx="3376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Livvic" panose="020B0604020202020204" charset="0"/>
              </a:rPr>
              <a:t>Q</a:t>
            </a:r>
            <a:endParaRPr lang="en-US" sz="1000" dirty="0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0772B77F-99DE-347C-9294-1D3A2F09D104}"/>
              </a:ext>
            </a:extLst>
          </p:cNvPr>
          <p:cNvSpPr txBox="1"/>
          <p:nvPr/>
        </p:nvSpPr>
        <p:spPr>
          <a:xfrm>
            <a:off x="2298855" y="2751654"/>
            <a:ext cx="4496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Livvic" panose="020B0604020202020204" charset="0"/>
              </a:rPr>
              <a:t>T1</a:t>
            </a:r>
            <a:endParaRPr lang="en-US" sz="1000" dirty="0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36F8CB48-A64B-96EC-370A-7B72239F8982}"/>
              </a:ext>
            </a:extLst>
          </p:cNvPr>
          <p:cNvSpPr txBox="1"/>
          <p:nvPr/>
        </p:nvSpPr>
        <p:spPr>
          <a:xfrm>
            <a:off x="2279995" y="1020689"/>
            <a:ext cx="4496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Livvic" panose="020B0604020202020204" charset="0"/>
              </a:rPr>
              <a:t>T2</a:t>
            </a:r>
            <a:endParaRPr lang="en-US" sz="1000" dirty="0"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6882FD7-A204-0BBA-B03A-B2099EE774F7}"/>
              </a:ext>
            </a:extLst>
          </p:cNvPr>
          <p:cNvSpPr txBox="1"/>
          <p:nvPr/>
        </p:nvSpPr>
        <p:spPr>
          <a:xfrm>
            <a:off x="2474888" y="3380508"/>
            <a:ext cx="3995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Livvic" panose="020B0604020202020204" charset="0"/>
              </a:rPr>
              <a:t>E1</a:t>
            </a:r>
            <a:endParaRPr lang="en-US" sz="900" dirty="0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6C79B4DC-6094-39BF-19E3-970291FBF461}"/>
              </a:ext>
            </a:extLst>
          </p:cNvPr>
          <p:cNvSpPr txBox="1"/>
          <p:nvPr/>
        </p:nvSpPr>
        <p:spPr>
          <a:xfrm>
            <a:off x="3102137" y="2886519"/>
            <a:ext cx="3995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Livvic" panose="020B0604020202020204" charset="0"/>
              </a:rPr>
              <a:t>B1</a:t>
            </a:r>
            <a:endParaRPr lang="en-US" sz="900" dirty="0"/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3D818EA8-35D7-557B-B300-0C2BEECC242D}"/>
              </a:ext>
            </a:extLst>
          </p:cNvPr>
          <p:cNvSpPr txBox="1"/>
          <p:nvPr/>
        </p:nvSpPr>
        <p:spPr>
          <a:xfrm>
            <a:off x="2449631" y="2112785"/>
            <a:ext cx="4724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Livvic" panose="020B0604020202020204" charset="0"/>
              </a:rPr>
              <a:t>C1</a:t>
            </a:r>
            <a:endParaRPr lang="en-US" sz="900" dirty="0"/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58FC9E64-F8B7-2A99-40FC-013A4274D9CB}"/>
              </a:ext>
            </a:extLst>
          </p:cNvPr>
          <p:cNvSpPr txBox="1"/>
          <p:nvPr/>
        </p:nvSpPr>
        <p:spPr>
          <a:xfrm>
            <a:off x="2474888" y="1840611"/>
            <a:ext cx="3995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Livvic" panose="020B0604020202020204" charset="0"/>
              </a:rPr>
              <a:t>B2</a:t>
            </a:r>
            <a:endParaRPr lang="en-US" sz="900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6C54C93A-EB53-3840-43B6-AC41229DC224}"/>
              </a:ext>
            </a:extLst>
          </p:cNvPr>
          <p:cNvSpPr txBox="1"/>
          <p:nvPr/>
        </p:nvSpPr>
        <p:spPr>
          <a:xfrm>
            <a:off x="2879490" y="832755"/>
            <a:ext cx="3995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Livvic" panose="020B0604020202020204" charset="0"/>
              </a:rPr>
              <a:t>E2</a:t>
            </a:r>
            <a:endParaRPr lang="en-US" sz="900" dirty="0"/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5A1AF9E5-3C9C-2DE2-FA86-464DC162B92D}"/>
              </a:ext>
            </a:extLst>
          </p:cNvPr>
          <p:cNvSpPr txBox="1"/>
          <p:nvPr/>
        </p:nvSpPr>
        <p:spPr>
          <a:xfrm>
            <a:off x="1687146" y="910913"/>
            <a:ext cx="5259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Livvic" panose="020B0604020202020204" charset="0"/>
              </a:rPr>
              <a:t>C2</a:t>
            </a:r>
            <a:endParaRPr lang="en-US" sz="9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A25D4F-D22D-3E06-7AF3-BA60A72FC441}"/>
              </a:ext>
            </a:extLst>
          </p:cNvPr>
          <p:cNvSpPr txBox="1"/>
          <p:nvPr/>
        </p:nvSpPr>
        <p:spPr>
          <a:xfrm>
            <a:off x="3120570" y="2678363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5.6V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AAB72A-9117-5CDD-7B2A-96EA14D061AF}"/>
              </a:ext>
            </a:extLst>
          </p:cNvPr>
          <p:cNvSpPr txBox="1"/>
          <p:nvPr/>
        </p:nvSpPr>
        <p:spPr>
          <a:xfrm>
            <a:off x="2429698" y="3579215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5V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4F7A682-D6B2-0923-56DB-EC589E81E18F}"/>
                  </a:ext>
                </a:extLst>
              </p:cNvPr>
              <p:cNvSpPr txBox="1"/>
              <p:nvPr/>
            </p:nvSpPr>
            <p:spPr>
              <a:xfrm>
                <a:off x="4941232" y="1471124"/>
                <a:ext cx="407720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kumimoji="0" lang="en-US" sz="20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Livvic" panose="020B0604020202020204" charset="0"/>
                    <a:cs typeface="Arial"/>
                    <a:sym typeface="Arial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4.7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  <a:highlight>
                      <a:srgbClr val="FFFF00"/>
                    </a:highlight>
                  </a:rPr>
                  <a:t>k</a:t>
                </a:r>
                <a:endParaRPr lang="en-US" sz="1100" dirty="0">
                  <a:solidFill>
                    <a:srgbClr val="0000FF"/>
                  </a:solidFill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4F7A682-D6B2-0923-56DB-EC589E81E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1232" y="1471124"/>
                <a:ext cx="4077206" cy="400110"/>
              </a:xfrm>
              <a:prstGeom prst="rect">
                <a:avLst/>
              </a:prstGeom>
              <a:blipFill>
                <a:blip r:embed="rId8"/>
                <a:stretch>
                  <a:fillRect l="-1647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28AFF381-599F-C400-C3F4-06F83E98D0DF}"/>
              </a:ext>
            </a:extLst>
          </p:cNvPr>
          <p:cNvSpPr txBox="1"/>
          <p:nvPr/>
        </p:nvSpPr>
        <p:spPr>
          <a:xfrm>
            <a:off x="925753" y="1978956"/>
            <a:ext cx="3376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Livvic" panose="020B0604020202020204" charset="0"/>
              </a:rPr>
              <a:t>S</a:t>
            </a:r>
            <a:endParaRPr lang="en-US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A57ACC6-3D4A-DB16-EFF1-F3B8A339703B}"/>
                  </a:ext>
                </a:extLst>
              </p:cNvPr>
              <p:cNvSpPr txBox="1"/>
              <p:nvPr/>
            </p:nvSpPr>
            <p:spPr>
              <a:xfrm>
                <a:off x="1192217" y="1766970"/>
                <a:ext cx="13507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rgbClr val="0000FF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4.7</m:t>
                    </m:r>
                  </m:oMath>
                </a14:m>
                <a:r>
                  <a:rPr lang="en-US" sz="1800" dirty="0">
                    <a:solidFill>
                      <a:srgbClr val="0000FF"/>
                    </a:solidFill>
                    <a:highlight>
                      <a:srgbClr val="FFFF00"/>
                    </a:highlight>
                  </a:rPr>
                  <a:t>k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A57ACC6-3D4A-DB16-EFF1-F3B8A3397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217" y="1766970"/>
                <a:ext cx="1350753" cy="369332"/>
              </a:xfrm>
              <a:prstGeom prst="rect">
                <a:avLst/>
              </a:prstGeom>
              <a:blipFill>
                <a:blip r:embed="rId9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99CD3BC-C3AC-1941-C801-07BB01AF9E07}"/>
                  </a:ext>
                </a:extLst>
              </p:cNvPr>
              <p:cNvSpPr txBox="1"/>
              <p:nvPr/>
            </p:nvSpPr>
            <p:spPr>
              <a:xfrm>
                <a:off x="4931981" y="1963567"/>
                <a:ext cx="4077206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kumimoji="0" lang="en-US" sz="20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Livvic" panose="020B0604020202020204" charset="0"/>
                    <a:cs typeface="Arial"/>
                    <a:sym typeface="Arial"/>
                  </a:rPr>
                  <a:t>If 4mA goes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𝑅</m:t>
                        </m:r>
                      </m:e>
                      <m:sub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Livvic" panose="020B0604020202020204" charset="0"/>
                  </a:rPr>
                  <a:t> then drop across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Livvic" panose="020B0604020202020204" charset="0"/>
                  </a:rPr>
                  <a:t> is 20V then C1 will be sitting at 0V</a:t>
                </a:r>
                <a:endParaRPr lang="en-US" sz="1100" dirty="0">
                  <a:solidFill>
                    <a:srgbClr val="0000FF"/>
                  </a:solidFill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99CD3BC-C3AC-1941-C801-07BB01AF9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981" y="1963567"/>
                <a:ext cx="4077206" cy="1015663"/>
              </a:xfrm>
              <a:prstGeom prst="rect">
                <a:avLst/>
              </a:prstGeom>
              <a:blipFill>
                <a:blip r:embed="rId10"/>
                <a:stretch>
                  <a:fillRect l="-1495" t="-2994" r="-1644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C2CA71B-535D-FFF2-468C-D0B61BBDD1F1}"/>
                  </a:ext>
                </a:extLst>
              </p:cNvPr>
              <p:cNvSpPr txBox="1"/>
              <p:nvPr/>
            </p:nvSpPr>
            <p:spPr>
              <a:xfrm>
                <a:off x="4904593" y="3010582"/>
                <a:ext cx="4077206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kumimoji="0" lang="en-US" sz="20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Livvic" panose="020B0604020202020204" charset="0"/>
                    <a:cs typeface="Arial"/>
                    <a:sym typeface="Arial"/>
                  </a:rPr>
                  <a:t>If 1mA goes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𝑅</m:t>
                        </m:r>
                      </m:e>
                      <m:sub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Livvic" panose="020B0604020202020204" charset="0"/>
                  </a:rPr>
                  <a:t> then drop across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Livvic" panose="020B0604020202020204" charset="0"/>
                  </a:rPr>
                  <a:t> is 4.7V then C1 will be sitting at 15.3 V</a:t>
                </a:r>
                <a:endParaRPr lang="en-US" sz="1100" dirty="0">
                  <a:solidFill>
                    <a:srgbClr val="0000FF"/>
                  </a:solidFill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C2CA71B-535D-FFF2-468C-D0B61BBDD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593" y="3010582"/>
                <a:ext cx="4077206" cy="1015663"/>
              </a:xfrm>
              <a:prstGeom prst="rect">
                <a:avLst/>
              </a:prstGeom>
              <a:blipFill>
                <a:blip r:embed="rId11"/>
                <a:stretch>
                  <a:fillRect l="-1647" t="-3614" r="-1647" b="-10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51E15CD-FFF7-003B-D6ED-11F7DE1A6327}"/>
                  </a:ext>
                </a:extLst>
              </p:cNvPr>
              <p:cNvSpPr txBox="1"/>
              <p:nvPr/>
            </p:nvSpPr>
            <p:spPr>
              <a:xfrm>
                <a:off x="4931981" y="4161710"/>
                <a:ext cx="4077206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kumimoji="0" lang="en-US" sz="20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Livvic" panose="020B0604020202020204" charset="0"/>
                    <a:cs typeface="Arial"/>
                    <a:sym typeface="Arial"/>
                  </a:rPr>
                  <a:t>If 2mA goes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𝑅</m:t>
                        </m:r>
                      </m:e>
                      <m:sub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Livvic" panose="020B0604020202020204" charset="0"/>
                  </a:rPr>
                  <a:t> then drop across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Livvic" panose="020B0604020202020204" charset="0"/>
                  </a:rPr>
                  <a:t> is 9.4V then C1 will be sitting at 10.6 V</a:t>
                </a:r>
                <a:endParaRPr lang="en-US" sz="1100" dirty="0">
                  <a:solidFill>
                    <a:srgbClr val="0000FF"/>
                  </a:solidFill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51E15CD-FFF7-003B-D6ED-11F7DE1A6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981" y="4161710"/>
                <a:ext cx="4077206" cy="1015663"/>
              </a:xfrm>
              <a:prstGeom prst="rect">
                <a:avLst/>
              </a:prstGeom>
              <a:blipFill>
                <a:blip r:embed="rId12"/>
                <a:stretch>
                  <a:fillRect l="-1495" t="-3614" r="-1644" b="-10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3449541"/>
      </p:ext>
    </p:extLst>
  </p:cSld>
  <p:clrMapOvr>
    <a:masterClrMapping/>
  </p:clrMapOvr>
</p:sld>
</file>

<file path=ppt/theme/theme1.xml><?xml version="1.0" encoding="utf-8"?>
<a:theme xmlns:a="http://schemas.openxmlformats.org/drawingml/2006/main" name="Engineering Project Proposal by Slidesgo">
  <a:themeElements>
    <a:clrScheme name="Simple Light">
      <a:dk1>
        <a:srgbClr val="434343"/>
      </a:dk1>
      <a:lt1>
        <a:srgbClr val="FFFFFF"/>
      </a:lt1>
      <a:dk2>
        <a:srgbClr val="595959"/>
      </a:dk2>
      <a:lt2>
        <a:srgbClr val="EEEEEE"/>
      </a:lt2>
      <a:accent1>
        <a:srgbClr val="908269"/>
      </a:accent1>
      <a:accent2>
        <a:srgbClr val="212121"/>
      </a:accent2>
      <a:accent3>
        <a:srgbClr val="CFC3AC"/>
      </a:accent3>
      <a:accent4>
        <a:srgbClr val="976E26"/>
      </a:accent4>
      <a:accent5>
        <a:srgbClr val="927D59"/>
      </a:accent5>
      <a:accent6>
        <a:srgbClr val="584F3E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39739</TotalTime>
  <Words>1066</Words>
  <Application>Microsoft Office PowerPoint</Application>
  <PresentationFormat>On-screen Show (16:9)</PresentationFormat>
  <Paragraphs>288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Cambria Math</vt:lpstr>
      <vt:lpstr>Catamaran Light</vt:lpstr>
      <vt:lpstr>Fira Sans Extra Condensed Medium</vt:lpstr>
      <vt:lpstr>Livvic</vt:lpstr>
      <vt:lpstr>Arial</vt:lpstr>
      <vt:lpstr>Engineering Project Proposal by Slidesgo</vt:lpstr>
      <vt:lpstr>EE204: Analog Circuits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Novel MEMS Actuation Based on Metal-Insulator Transition</dc:title>
  <dc:creator>黄橙子</dc:creator>
  <cp:lastModifiedBy>Sandip Mondal</cp:lastModifiedBy>
  <cp:revision>1170</cp:revision>
  <dcterms:modified xsi:type="dcterms:W3CDTF">2025-03-07T05:39:34Z</dcterms:modified>
</cp:coreProperties>
</file>