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458" r:id="rId2"/>
    <p:sldId id="680" r:id="rId3"/>
    <p:sldId id="690" r:id="rId4"/>
    <p:sldId id="700" r:id="rId5"/>
    <p:sldId id="701" r:id="rId6"/>
    <p:sldId id="699" r:id="rId7"/>
    <p:sldId id="702" r:id="rId8"/>
    <p:sldId id="703" r:id="rId9"/>
    <p:sldId id="704" r:id="rId10"/>
    <p:sldId id="705" r:id="rId11"/>
    <p:sldId id="706" r:id="rId12"/>
    <p:sldId id="707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tamaran Light" panose="020B0604020202020204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Lao UI" panose="020B0502040204020203" pitchFamily="34" charset="0"/>
      <p:regular r:id="rId23"/>
      <p:bold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99CCFF"/>
    <a:srgbClr val="FFFF00"/>
    <a:srgbClr val="FF9900"/>
    <a:srgbClr val="080808"/>
    <a:srgbClr val="0082B0"/>
    <a:srgbClr val="3F7141"/>
    <a:srgbClr val="0099CC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07" autoAdjust="0"/>
  </p:normalViewPr>
  <p:slideViewPr>
    <p:cSldViewPr snapToGrid="0">
      <p:cViewPr varScale="1">
        <p:scale>
          <a:sx n="110" d="100"/>
          <a:sy n="110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122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663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50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65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4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217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95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027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713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47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>
                <a:solidFill>
                  <a:srgbClr val="FF0000"/>
                </a:solidFill>
              </a:rPr>
              <a:t>Lecture-16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910902" y="3708010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adjust?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BDE1E-894A-4A30-B6EB-647F8BFE10A4}"/>
              </a:ext>
            </a:extLst>
          </p:cNvPr>
          <p:cNvSpPr txBox="1"/>
          <p:nvPr/>
        </p:nvSpPr>
        <p:spPr>
          <a:xfrm>
            <a:off x="5144401" y="4464110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 this for few times.</a:t>
            </a:r>
          </a:p>
        </p:txBody>
      </p:sp>
    </p:spTree>
    <p:extLst>
      <p:ext uri="{BB962C8B-B14F-4D97-AF65-F5344CB8AC3E}">
        <p14:creationId xmlns:p14="http://schemas.microsoft.com/office/powerpoint/2010/main" val="356696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518025" y="3617724"/>
            <a:ext cx="460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 and adjust output to 0 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 output to 1V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Repeat above steps for several times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perform the calibration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357151" y="630778"/>
            <a:ext cx="460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What is the temperature range ?</a:t>
            </a:r>
          </a:p>
          <a:p>
            <a:r>
              <a:rPr lang="en-US" sz="1600" b="1" dirty="0">
                <a:solidFill>
                  <a:srgbClr val="00CC00"/>
                </a:solidFill>
              </a:rPr>
              <a:t>     -20</a:t>
            </a:r>
            <a:r>
              <a:rPr lang="en-US" sz="1600" b="1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</a:t>
            </a:r>
            <a:r>
              <a:rPr lang="en-US" sz="1600" b="1" dirty="0">
                <a:solidFill>
                  <a:srgbClr val="00CC00"/>
                </a:solidFill>
              </a:rPr>
              <a:t> to 80</a:t>
            </a:r>
            <a:r>
              <a:rPr lang="en-US" sz="1600" b="1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b="1" dirty="0">
                <a:solidFill>
                  <a:srgbClr val="00CC00"/>
                </a:solidFill>
              </a:rPr>
              <a:t>C = 100C</a:t>
            </a:r>
            <a:endParaRPr lang="en-US" sz="1600" dirty="0">
              <a:solidFill>
                <a:srgbClr val="00CC0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786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What is the error in the output if LM336 changes with respect to temperature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EFED1-F47F-43A8-ADCF-96A1EAA0EA01}"/>
              </a:ext>
            </a:extLst>
          </p:cNvPr>
          <p:cNvSpPr txBox="1"/>
          <p:nvPr/>
        </p:nvSpPr>
        <p:spPr>
          <a:xfrm>
            <a:off x="309295" y="1312919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Ambient temperature change = 100C (Industrial grade equipment)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635344C-52CD-4BE3-BD12-43265FD5691B}"/>
                  </a:ext>
                </a:extLst>
              </p:cNvPr>
              <p:cNvSpPr txBox="1"/>
              <p:nvPr/>
            </p:nvSpPr>
            <p:spPr>
              <a:xfrm>
                <a:off x="309294" y="1995060"/>
                <a:ext cx="4762842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Temperature drift = 30x100 PPM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635344C-52CD-4BE3-BD12-43265FD5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4" y="1995060"/>
                <a:ext cx="4762842" cy="484043"/>
              </a:xfrm>
              <a:prstGeom prst="rect">
                <a:avLst/>
              </a:prstGeom>
              <a:blipFill>
                <a:blip r:embed="rId4"/>
                <a:stretch>
                  <a:fillRect l="-89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95A50F00-EC56-4756-9078-2A1B6DF3F2CE}"/>
              </a:ext>
            </a:extLst>
          </p:cNvPr>
          <p:cNvSpPr txBox="1"/>
          <p:nvPr/>
        </p:nvSpPr>
        <p:spPr>
          <a:xfrm>
            <a:off x="357151" y="277756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The original voltage = 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AC5418-FC69-43B4-AA13-6F280488D2D4}"/>
                  </a:ext>
                </a:extLst>
              </p:cNvPr>
              <p:cNvSpPr txBox="1"/>
              <p:nvPr/>
            </p:nvSpPr>
            <p:spPr>
              <a:xfrm>
                <a:off x="357150" y="3445353"/>
                <a:ext cx="6360331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The change for 2.5V for </a:t>
                </a:r>
                <a:r>
                  <a:rPr lang="el-GR" sz="1800" dirty="0"/>
                  <a:t>Δ</a:t>
                </a:r>
                <a:r>
                  <a:rPr lang="en-US" sz="1800" dirty="0"/>
                  <a:t>T = 100C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2.5×30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=7.5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AC5418-FC69-43B4-AA13-6F280488D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0" y="3445353"/>
                <a:ext cx="6360331" cy="489686"/>
              </a:xfrm>
              <a:prstGeom prst="rect">
                <a:avLst/>
              </a:prstGeom>
              <a:blipFill>
                <a:blip r:embed="rId5"/>
                <a:stretch>
                  <a:fillRect l="-67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158CDF6-D0B4-457F-B688-819894E41A3F}"/>
                  </a:ext>
                </a:extLst>
              </p:cNvPr>
              <p:cNvSpPr txBox="1"/>
              <p:nvPr/>
            </p:nvSpPr>
            <p:spPr>
              <a:xfrm>
                <a:off x="400944" y="4113144"/>
                <a:ext cx="360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The 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ner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drift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158CDF6-D0B4-457F-B688-819894E4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4" y="4113144"/>
                <a:ext cx="3604385" cy="369332"/>
              </a:xfrm>
              <a:prstGeom prst="rect">
                <a:avLst/>
              </a:prstGeom>
              <a:blipFill>
                <a:blip r:embed="rId6"/>
                <a:stretch>
                  <a:fillRect l="-118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5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Indicator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6F86A-AB4B-4D5C-93D7-D35A6CAF99F7}"/>
              </a:ext>
            </a:extLst>
          </p:cNvPr>
          <p:cNvSpPr txBox="1"/>
          <p:nvPr/>
        </p:nvSpPr>
        <p:spPr>
          <a:xfrm>
            <a:off x="794583" y="749419"/>
            <a:ext cx="370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IC sensor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11D5133-6572-4D7A-BC27-EB7E7C9739DC}"/>
              </a:ext>
            </a:extLst>
          </p:cNvPr>
          <p:cNvCxnSpPr>
            <a:cxnSpLocks/>
          </p:cNvCxnSpPr>
          <p:nvPr/>
        </p:nvCxnSpPr>
        <p:spPr>
          <a:xfrm>
            <a:off x="3270769" y="1966425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730071-DF19-47C1-8D20-4A558FA42F82}"/>
              </a:ext>
            </a:extLst>
          </p:cNvPr>
          <p:cNvGrpSpPr/>
          <p:nvPr/>
        </p:nvGrpSpPr>
        <p:grpSpPr>
          <a:xfrm>
            <a:off x="2481762" y="2565989"/>
            <a:ext cx="1062296" cy="1463596"/>
            <a:chOff x="4453759" y="3377936"/>
            <a:chExt cx="1062296" cy="146359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4A5D3D5-EB87-4DB3-A0E1-979316D2B4CF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40BF37E-0280-4FF9-B124-F609FAD18132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0358A11-C0CD-401E-81C6-FBDFD8797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7498FF6-6E71-41C0-B1E7-9CD673BA38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EA2836-2129-4B9A-837C-A608CCC34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2FA5CF-7FA7-4480-8BA9-EF8B40A01C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F2643BE-E1FB-4845-BE9C-925A1055B3DC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43387D5-8B53-427F-9122-15D9E846FDC3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46B27D1-253C-4BEF-9014-C8E8342DD8D7}"/>
              </a:ext>
            </a:extLst>
          </p:cNvPr>
          <p:cNvCxnSpPr>
            <a:cxnSpLocks/>
          </p:cNvCxnSpPr>
          <p:nvPr/>
        </p:nvCxnSpPr>
        <p:spPr>
          <a:xfrm>
            <a:off x="2893568" y="4036701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CEC3444-113D-40E8-B172-AAE75D4F6D9B}"/>
              </a:ext>
            </a:extLst>
          </p:cNvPr>
          <p:cNvCxnSpPr>
            <a:cxnSpLocks/>
          </p:cNvCxnSpPr>
          <p:nvPr/>
        </p:nvCxnSpPr>
        <p:spPr>
          <a:xfrm>
            <a:off x="3069617" y="4149686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FB86717-32B4-46DF-A2D4-8F07603CE76D}"/>
              </a:ext>
            </a:extLst>
          </p:cNvPr>
          <p:cNvCxnSpPr>
            <a:cxnSpLocks/>
          </p:cNvCxnSpPr>
          <p:nvPr/>
        </p:nvCxnSpPr>
        <p:spPr>
          <a:xfrm>
            <a:off x="3206251" y="4246905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C5E5196-F13D-4DB1-B0B6-7897AF0AC602}"/>
              </a:ext>
            </a:extLst>
          </p:cNvPr>
          <p:cNvCxnSpPr>
            <a:cxnSpLocks/>
          </p:cNvCxnSpPr>
          <p:nvPr/>
        </p:nvCxnSpPr>
        <p:spPr>
          <a:xfrm>
            <a:off x="1681878" y="3042395"/>
            <a:ext cx="927117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DD0043-B93E-4CA9-8F34-1D87A8F8FFBA}"/>
                  </a:ext>
                </a:extLst>
              </p:cNvPr>
              <p:cNvSpPr txBox="1"/>
              <p:nvPr/>
            </p:nvSpPr>
            <p:spPr>
              <a:xfrm>
                <a:off x="4867492" y="1786873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Temperature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-2.2mV / 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°C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DD0043-B93E-4CA9-8F34-1D87A8F8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92" y="1786873"/>
                <a:ext cx="3901535" cy="830997"/>
              </a:xfrm>
              <a:prstGeom prst="rect">
                <a:avLst/>
              </a:prstGeom>
              <a:blipFill>
                <a:blip r:embed="rId4"/>
                <a:stretch>
                  <a:fillRect l="-2344" t="-5147" r="-265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892987-4F38-4675-A275-D1623DBCBF52}"/>
                  </a:ext>
                </a:extLst>
              </p:cNvPr>
              <p:cNvSpPr txBox="1"/>
              <p:nvPr/>
            </p:nvSpPr>
            <p:spPr>
              <a:xfrm>
                <a:off x="4896586" y="2860464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25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</a:t>
                </a:r>
                <a:r>
                  <a:rPr lang="en-US" sz="2400" dirty="0"/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 0.6V</a:t>
                </a:r>
                <a:endParaRPr lang="en-US" sz="24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892987-4F38-4675-A275-D1623DBC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86" y="2860464"/>
                <a:ext cx="3901535" cy="830997"/>
              </a:xfrm>
              <a:prstGeom prst="rect">
                <a:avLst/>
              </a:prstGeom>
              <a:blipFill>
                <a:blip r:embed="rId5"/>
                <a:stretch>
                  <a:fillRect l="-234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FA0867F-471E-45F9-B516-3947635760D5}"/>
                  </a:ext>
                </a:extLst>
              </p:cNvPr>
              <p:cNvSpPr txBox="1"/>
              <p:nvPr/>
            </p:nvSpPr>
            <p:spPr>
              <a:xfrm>
                <a:off x="4972839" y="3934055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35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</a:t>
                </a:r>
                <a:r>
                  <a:rPr lang="en-US" sz="2400" dirty="0"/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CC00"/>
                    </a:solidFill>
                  </a:rPr>
                  <a:t> = 0.578V</a:t>
                </a:r>
                <a:endParaRPr lang="en-US" sz="24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FA0867F-471E-45F9-B516-394763576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839" y="3934055"/>
                <a:ext cx="3901535" cy="830997"/>
              </a:xfrm>
              <a:prstGeom prst="rect">
                <a:avLst/>
              </a:prstGeom>
              <a:blipFill>
                <a:blip r:embed="rId6"/>
                <a:stretch>
                  <a:fillRect l="-250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25E07E9-0280-406F-9266-13402D165BB9}"/>
              </a:ext>
            </a:extLst>
          </p:cNvPr>
          <p:cNvSpPr/>
          <p:nvPr/>
        </p:nvSpPr>
        <p:spPr>
          <a:xfrm>
            <a:off x="328159" y="400706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823BC2-7169-4C89-A3E5-E970071F6E97}"/>
              </a:ext>
            </a:extLst>
          </p:cNvPr>
          <p:cNvCxnSpPr>
            <a:cxnSpLocks/>
          </p:cNvCxnSpPr>
          <p:nvPr/>
        </p:nvCxnSpPr>
        <p:spPr>
          <a:xfrm>
            <a:off x="322517" y="398471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7287E4A-6906-4DB6-B5F1-C78851A05E6A}"/>
              </a:ext>
            </a:extLst>
          </p:cNvPr>
          <p:cNvCxnSpPr>
            <a:cxnSpLocks/>
          </p:cNvCxnSpPr>
          <p:nvPr/>
        </p:nvCxnSpPr>
        <p:spPr>
          <a:xfrm flipV="1">
            <a:off x="743655" y="384605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EF9B258-97DC-4BD3-B69D-5BC0690FA00C}"/>
              </a:ext>
            </a:extLst>
          </p:cNvPr>
          <p:cNvCxnSpPr>
            <a:cxnSpLocks/>
          </p:cNvCxnSpPr>
          <p:nvPr/>
        </p:nvCxnSpPr>
        <p:spPr>
          <a:xfrm flipV="1">
            <a:off x="259551" y="397635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2FF3B81-1D0A-40F5-A881-219FE2528995}"/>
              </a:ext>
            </a:extLst>
          </p:cNvPr>
          <p:cNvCxnSpPr>
            <a:cxnSpLocks/>
          </p:cNvCxnSpPr>
          <p:nvPr/>
        </p:nvCxnSpPr>
        <p:spPr>
          <a:xfrm>
            <a:off x="537542" y="357498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97E5471-A43E-4BE1-81F6-B7666F64E2AA}"/>
              </a:ext>
            </a:extLst>
          </p:cNvPr>
          <p:cNvCxnSpPr>
            <a:cxnSpLocks/>
          </p:cNvCxnSpPr>
          <p:nvPr/>
        </p:nvCxnSpPr>
        <p:spPr>
          <a:xfrm>
            <a:off x="535210" y="425638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AB2E9B-CEB5-4DBA-B47E-C50C5F3E5422}"/>
              </a:ext>
            </a:extLst>
          </p:cNvPr>
          <p:cNvCxnSpPr>
            <a:cxnSpLocks/>
          </p:cNvCxnSpPr>
          <p:nvPr/>
        </p:nvCxnSpPr>
        <p:spPr>
          <a:xfrm>
            <a:off x="299886" y="46967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FD7400D-ADE7-4DBA-8776-BDAA7283B91D}"/>
              </a:ext>
            </a:extLst>
          </p:cNvPr>
          <p:cNvCxnSpPr>
            <a:cxnSpLocks/>
          </p:cNvCxnSpPr>
          <p:nvPr/>
        </p:nvCxnSpPr>
        <p:spPr>
          <a:xfrm>
            <a:off x="400133" y="476988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9BDF9B-3BD3-49BC-855B-C67136FD8973}"/>
              </a:ext>
            </a:extLst>
          </p:cNvPr>
          <p:cNvCxnSpPr>
            <a:cxnSpLocks/>
          </p:cNvCxnSpPr>
          <p:nvPr/>
        </p:nvCxnSpPr>
        <p:spPr>
          <a:xfrm>
            <a:off x="492044" y="48566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90E111B-C8DD-44FA-A5EC-53E6197DFC56}"/>
              </a:ext>
            </a:extLst>
          </p:cNvPr>
          <p:cNvSpPr/>
          <p:nvPr/>
        </p:nvSpPr>
        <p:spPr>
          <a:xfrm>
            <a:off x="459689" y="340779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376D1F7-C596-4396-B495-422443BDD5A7}"/>
              </a:ext>
            </a:extLst>
          </p:cNvPr>
          <p:cNvSpPr txBox="1"/>
          <p:nvPr/>
        </p:nvSpPr>
        <p:spPr>
          <a:xfrm>
            <a:off x="884152" y="391538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4C1FB-0E2B-4E72-9A48-44B1AC88EE3C}"/>
              </a:ext>
            </a:extLst>
          </p:cNvPr>
          <p:cNvSpPr txBox="1"/>
          <p:nvPr/>
        </p:nvSpPr>
        <p:spPr>
          <a:xfrm>
            <a:off x="713139" y="-14988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LM-335 Temperature sensor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3070178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3047829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90916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303947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63809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31949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7598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83299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91978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470911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701116" y="2978497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596829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76712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C1EC0-F395-4CA7-9FF8-7C56375199A6}"/>
              </a:ext>
            </a:extLst>
          </p:cNvPr>
          <p:cNvCxnSpPr>
            <a:stCxn id="37" idx="6"/>
          </p:cNvCxnSpPr>
          <p:nvPr/>
        </p:nvCxnSpPr>
        <p:spPr>
          <a:xfrm>
            <a:off x="1428921" y="2547045"/>
            <a:ext cx="542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E0BFD3-CDBF-4C9A-A070-165CA412B074}"/>
              </a:ext>
            </a:extLst>
          </p:cNvPr>
          <p:cNvSpPr txBox="1"/>
          <p:nvPr/>
        </p:nvSpPr>
        <p:spPr>
          <a:xfrm>
            <a:off x="1715796" y="105107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60181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9395-32F0-4987-9E48-F43CBE1156A4}"/>
              </a:ext>
            </a:extLst>
          </p:cNvPr>
          <p:cNvSpPr txBox="1"/>
          <p:nvPr/>
        </p:nvSpPr>
        <p:spPr>
          <a:xfrm>
            <a:off x="2825958" y="961899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Min. current should be 1 mA. However you can send </a:t>
            </a:r>
            <a:r>
              <a:rPr lang="en-US" sz="1600" dirty="0" err="1"/>
              <a:t>upto</a:t>
            </a:r>
            <a:r>
              <a:rPr lang="en-US" sz="1600" dirty="0"/>
              <a:t> 10mA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</a:rPr>
              <a:t>What is value of 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61EA4-EC30-491D-A88E-1EF15C87254B}"/>
              </a:ext>
            </a:extLst>
          </p:cNvPr>
          <p:cNvSpPr txBox="1"/>
          <p:nvPr/>
        </p:nvSpPr>
        <p:spPr>
          <a:xfrm>
            <a:off x="3018183" y="1740319"/>
            <a:ext cx="456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Lets assume operation temp is from </a:t>
            </a:r>
            <a:r>
              <a:rPr lang="en-US" sz="1600" b="1" dirty="0">
                <a:solidFill>
                  <a:srgbClr val="00CC00"/>
                </a:solidFill>
              </a:rPr>
              <a:t>0C to 100C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AC6B7A-25E4-4768-B065-4BE371F0B83A}"/>
              </a:ext>
            </a:extLst>
          </p:cNvPr>
          <p:cNvSpPr txBox="1"/>
          <p:nvPr/>
        </p:nvSpPr>
        <p:spPr>
          <a:xfrm>
            <a:off x="3018183" y="2293929"/>
            <a:ext cx="375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operation temperature </a:t>
            </a:r>
            <a:r>
              <a:rPr lang="en-US" sz="1600" dirty="0">
                <a:solidFill>
                  <a:srgbClr val="00CC00"/>
                </a:solidFill>
              </a:rPr>
              <a:t>= 10mV / 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°K</a:t>
            </a:r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036CD-B674-4FF2-9143-56475CA4AD45}"/>
              </a:ext>
            </a:extLst>
          </p:cNvPr>
          <p:cNvSpPr txBox="1"/>
          <p:nvPr/>
        </p:nvSpPr>
        <p:spPr>
          <a:xfrm>
            <a:off x="3055474" y="2914087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At 0</a:t>
            </a:r>
            <a:r>
              <a:rPr lang="en-US" sz="18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800" dirty="0"/>
              <a:t>voltage across the sensor (Vo) would be </a:t>
            </a:r>
            <a:r>
              <a:rPr lang="en-US" sz="1800" dirty="0">
                <a:solidFill>
                  <a:srgbClr val="00CC00"/>
                </a:solidFill>
              </a:rPr>
              <a:t>= 2.73 V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967E6-9B67-4403-BAD9-0127BDD00BE9}"/>
              </a:ext>
            </a:extLst>
          </p:cNvPr>
          <p:cNvSpPr txBox="1"/>
          <p:nvPr/>
        </p:nvSpPr>
        <p:spPr>
          <a:xfrm>
            <a:off x="2825958" y="3709573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100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/>
              <a:t>voltage across the sensor(Vo) would be =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273+T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)x10mV </a:t>
            </a:r>
          </a:p>
          <a:p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                                                                       </a:t>
            </a:r>
            <a:r>
              <a:rPr lang="en-US" sz="1600" dirty="0">
                <a:solidFill>
                  <a:srgbClr val="00CC00"/>
                </a:solidFill>
              </a:rPr>
              <a:t>= 3.73 V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53D4E-ADE3-4B8A-8499-97207860B357}"/>
              </a:ext>
            </a:extLst>
          </p:cNvPr>
          <p:cNvSpPr txBox="1"/>
          <p:nvPr/>
        </p:nvSpPr>
        <p:spPr>
          <a:xfrm>
            <a:off x="5049857" y="326185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(0</a:t>
            </a:r>
            <a:r>
              <a:rPr lang="en-US" sz="18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corresponds to 273K)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6EF7FE-7957-4F31-8631-5E8713FE4C60}"/>
              </a:ext>
            </a:extLst>
          </p:cNvPr>
          <p:cNvSpPr txBox="1"/>
          <p:nvPr/>
        </p:nvSpPr>
        <p:spPr>
          <a:xfrm>
            <a:off x="2850002" y="4276437"/>
            <a:ext cx="626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25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/>
              <a:t>voltage across the sensor(Vo) would be =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273+25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)x10mV </a:t>
            </a:r>
          </a:p>
          <a:p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                                                                       </a:t>
            </a:r>
            <a:r>
              <a:rPr lang="en-US" sz="1600" dirty="0">
                <a:solidFill>
                  <a:srgbClr val="00CC00"/>
                </a:solidFill>
              </a:rPr>
              <a:t>= 2.98 V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4B84C-9BB3-4E34-AEB3-700167B9901F}"/>
              </a:ext>
            </a:extLst>
          </p:cNvPr>
          <p:cNvSpPr txBox="1"/>
          <p:nvPr/>
        </p:nvSpPr>
        <p:spPr>
          <a:xfrm>
            <a:off x="6811850" y="4821775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Complex number</a:t>
            </a:r>
            <a:r>
              <a:rPr lang="en-US" dirty="0"/>
              <a:t>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739093F-8669-41E8-8CFE-E185499CF163}"/>
              </a:ext>
            </a:extLst>
          </p:cNvPr>
          <p:cNvSpPr/>
          <p:nvPr/>
        </p:nvSpPr>
        <p:spPr>
          <a:xfrm>
            <a:off x="1639693" y="1073286"/>
            <a:ext cx="111271" cy="363740"/>
          </a:xfrm>
          <a:prstGeom prst="dow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C1CA-3129-41C0-AE93-342C85A868E0}"/>
              </a:ext>
            </a:extLst>
          </p:cNvPr>
          <p:cNvSpPr txBox="1"/>
          <p:nvPr/>
        </p:nvSpPr>
        <p:spPr>
          <a:xfrm>
            <a:off x="2009602" y="241786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</a:t>
            </a:r>
          </a:p>
        </p:txBody>
      </p:sp>
    </p:spTree>
    <p:extLst>
      <p:ext uri="{BB962C8B-B14F-4D97-AF65-F5344CB8AC3E}">
        <p14:creationId xmlns:p14="http://schemas.microsoft.com/office/powerpoint/2010/main" val="303509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4C1FB-0E2B-4E72-9A48-44B1AC88EE3C}"/>
              </a:ext>
            </a:extLst>
          </p:cNvPr>
          <p:cNvSpPr txBox="1"/>
          <p:nvPr/>
        </p:nvSpPr>
        <p:spPr>
          <a:xfrm>
            <a:off x="713139" y="-14988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requirement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017707" y="3740891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012065" y="3718542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433203" y="3579879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949099" y="3710184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227090" y="330881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224758" y="399021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989434" y="443056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089681" y="450371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181592" y="459049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149237" y="314162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73700" y="3649210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566138" y="2267542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924663" y="143784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C1EC0-F395-4CA7-9FF8-7C56375199A6}"/>
              </a:ext>
            </a:extLst>
          </p:cNvPr>
          <p:cNvCxnSpPr>
            <a:stCxn id="37" idx="6"/>
          </p:cNvCxnSpPr>
          <p:nvPr/>
        </p:nvCxnSpPr>
        <p:spPr>
          <a:xfrm>
            <a:off x="1301505" y="3217758"/>
            <a:ext cx="542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E0BFD3-CDBF-4C9A-A070-165CA412B074}"/>
              </a:ext>
            </a:extLst>
          </p:cNvPr>
          <p:cNvSpPr txBox="1"/>
          <p:nvPr/>
        </p:nvSpPr>
        <p:spPr>
          <a:xfrm>
            <a:off x="1837940" y="3063869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3.73 V at 100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431125" y="22725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9395-32F0-4987-9E48-F43CBE1156A4}"/>
              </a:ext>
            </a:extLst>
          </p:cNvPr>
          <p:cNvSpPr txBox="1"/>
          <p:nvPr/>
        </p:nvSpPr>
        <p:spPr>
          <a:xfrm>
            <a:off x="2920661" y="821110"/>
            <a:ext cx="608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We need to construct a circuit which will offer </a:t>
            </a:r>
            <a:r>
              <a:rPr lang="en-US" sz="1600" b="1" dirty="0">
                <a:solidFill>
                  <a:srgbClr val="00CC00"/>
                </a:solidFill>
              </a:rPr>
              <a:t>0C to 0V and 100C to 1.000V. How to achieve this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61EA4-EC30-491D-A88E-1EF15C87254B}"/>
              </a:ext>
            </a:extLst>
          </p:cNvPr>
          <p:cNvSpPr txBox="1"/>
          <p:nvPr/>
        </p:nvSpPr>
        <p:spPr>
          <a:xfrm>
            <a:off x="3257841" y="1559678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Using OPAMP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B3B3B3-9F65-43F2-B319-36956E6F3E53}"/>
              </a:ext>
            </a:extLst>
          </p:cNvPr>
          <p:cNvSpPr txBox="1"/>
          <p:nvPr/>
        </p:nvSpPr>
        <p:spPr>
          <a:xfrm>
            <a:off x="1418610" y="2503364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15-3.73=11.27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246BA-0033-448C-B3B8-343CE8D9D0CC}"/>
                  </a:ext>
                </a:extLst>
              </p:cNvPr>
              <p:cNvSpPr txBox="1"/>
              <p:nvPr/>
            </p:nvSpPr>
            <p:spPr>
              <a:xfrm>
                <a:off x="3428760" y="2278619"/>
                <a:ext cx="5206755" cy="6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Lets consider 2mA current flowing through the circuit. Then the resistance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11.27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=5.57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246BA-0033-448C-B3B8-343CE8D9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60" y="2278619"/>
                <a:ext cx="5206755" cy="688137"/>
              </a:xfrm>
              <a:prstGeom prst="rect">
                <a:avLst/>
              </a:prstGeom>
              <a:blipFill>
                <a:blip r:embed="rId4"/>
                <a:stretch>
                  <a:fillRect l="-585" t="-2655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5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58851" y="288404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2644162" y="2348144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288" y="3249271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5BF4D59-EE88-4DEB-8172-A30B1B490FA9}"/>
                  </a:ext>
                </a:extLst>
              </p:cNvPr>
              <p:cNvSpPr txBox="1"/>
              <p:nvPr/>
            </p:nvSpPr>
            <p:spPr>
              <a:xfrm>
                <a:off x="1831891" y="4198611"/>
                <a:ext cx="120516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2=−2.73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5BF4D59-EE88-4DEB-8172-A30B1B490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91" y="4198611"/>
                <a:ext cx="1205160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67624AAA-2DAF-45AB-A750-8B2AEC32D60A}"/>
              </a:ext>
            </a:extLst>
          </p:cNvPr>
          <p:cNvSpPr/>
          <p:nvPr/>
        </p:nvSpPr>
        <p:spPr>
          <a:xfrm>
            <a:off x="2285082" y="3961810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14973CD-84BE-406D-87AE-6C71B531CBA8}"/>
              </a:ext>
            </a:extLst>
          </p:cNvPr>
          <p:cNvCxnSpPr>
            <a:cxnSpLocks/>
          </p:cNvCxnSpPr>
          <p:nvPr/>
        </p:nvCxnSpPr>
        <p:spPr>
          <a:xfrm>
            <a:off x="2639567" y="462525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22">
                <a:extLst>
                  <a:ext uri="{FF2B5EF4-FFF2-40B4-BE49-F238E27FC236}">
                    <a16:creationId xmlns:a16="http://schemas.microsoft.com/office/drawing/2014/main" id="{448DA817-1611-4DDC-B38E-AE65C4EAAD81}"/>
                  </a:ext>
                </a:extLst>
              </p:cNvPr>
              <p:cNvSpPr txBox="1"/>
              <p:nvPr/>
            </p:nvSpPr>
            <p:spPr>
              <a:xfrm>
                <a:off x="2322327" y="36799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22">
                <a:extLst>
                  <a:ext uri="{FF2B5EF4-FFF2-40B4-BE49-F238E27FC236}">
                    <a16:creationId xmlns:a16="http://schemas.microsoft.com/office/drawing/2014/main" id="{448DA817-1611-4DDC-B38E-AE65C4EA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7" y="3679935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22">
                <a:extLst>
                  <a:ext uri="{FF2B5EF4-FFF2-40B4-BE49-F238E27FC236}">
                    <a16:creationId xmlns:a16="http://schemas.microsoft.com/office/drawing/2014/main" id="{DB35E2EB-77BA-4F26-B6B1-EEE07FE413F1}"/>
                  </a:ext>
                </a:extLst>
              </p:cNvPr>
              <p:cNvSpPr txBox="1"/>
              <p:nvPr/>
            </p:nvSpPr>
            <p:spPr>
              <a:xfrm>
                <a:off x="2287771" y="451498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22">
                <a:extLst>
                  <a:ext uri="{FF2B5EF4-FFF2-40B4-BE49-F238E27FC236}">
                    <a16:creationId xmlns:a16="http://schemas.microsoft.com/office/drawing/2014/main" id="{DB35E2EB-77BA-4F26-B6B1-EEE07FE4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71" y="4514986"/>
                <a:ext cx="29340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13964" y="1884661"/>
            <a:ext cx="1860331" cy="205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71884" y="236997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86241" y="292308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848382" y="4115687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0C output = 0 =(V1+V2)</a:t>
            </a:r>
          </a:p>
          <a:p>
            <a:r>
              <a:rPr lang="en-US" dirty="0"/>
              <a:t>At 100C output = -1.00 (V1+V2)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EF58DD-CE88-410F-A419-CA648C59C46E}"/>
              </a:ext>
            </a:extLst>
          </p:cNvPr>
          <p:cNvSpPr txBox="1"/>
          <p:nvPr/>
        </p:nvSpPr>
        <p:spPr>
          <a:xfrm>
            <a:off x="713139" y="-14988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requirement</a:t>
            </a:r>
          </a:p>
        </p:txBody>
      </p:sp>
    </p:spTree>
    <p:extLst>
      <p:ext uri="{BB962C8B-B14F-4D97-AF65-F5344CB8AC3E}">
        <p14:creationId xmlns:p14="http://schemas.microsoft.com/office/powerpoint/2010/main" val="348637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58851" y="288404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288" y="3249271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13964" y="1884661"/>
            <a:ext cx="1860331" cy="205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71884" y="236997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86241" y="292308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078904" y="4364892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0C output = </a:t>
            </a:r>
            <a:r>
              <a:rPr lang="en-US" b="1" dirty="0">
                <a:solidFill>
                  <a:srgbClr val="FF0000"/>
                </a:solidFill>
              </a:rPr>
              <a:t>-0.23 =(V1+V2)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What happened if V2 is not stable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>
            <a:off x="2623878" y="3944261"/>
            <a:ext cx="4986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12A5CB3-36B3-4AD8-ADA3-2136A61BE92D}"/>
              </a:ext>
            </a:extLst>
          </p:cNvPr>
          <p:cNvSpPr txBox="1"/>
          <p:nvPr/>
        </p:nvSpPr>
        <p:spPr>
          <a:xfrm>
            <a:off x="4095428" y="4706145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Livvic" panose="020B0604020202020204" charset="0"/>
              </a:rPr>
              <a:t>But we need output would be 0V at 0C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998AA4-39D9-4519-AE7B-C8BC303BD7EC}"/>
                  </a:ext>
                </a:extLst>
              </p:cNvPr>
              <p:cNvSpPr txBox="1"/>
              <p:nvPr/>
            </p:nvSpPr>
            <p:spPr>
              <a:xfrm>
                <a:off x="1914894" y="3248612"/>
                <a:ext cx="564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998AA4-39D9-4519-AE7B-C8BC303B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94" y="3248612"/>
                <a:ext cx="564257" cy="276999"/>
              </a:xfrm>
              <a:prstGeom prst="rect">
                <a:avLst/>
              </a:prstGeom>
              <a:blipFill>
                <a:blip r:embed="rId10"/>
                <a:stretch>
                  <a:fillRect l="-8602" r="-96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2A4EC3-D1AC-42BA-A44E-845DE04A25ED}"/>
              </a:ext>
            </a:extLst>
          </p:cNvPr>
          <p:cNvCxnSpPr>
            <a:cxnSpLocks/>
          </p:cNvCxnSpPr>
          <p:nvPr/>
        </p:nvCxnSpPr>
        <p:spPr>
          <a:xfrm>
            <a:off x="3111631" y="2322718"/>
            <a:ext cx="0" cy="7770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891E4E8-C6B2-4A58-B3C3-934A843F2AE5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891E4E8-C6B2-4A58-B3C3-934A843F2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74D91D-B6D9-4C98-A5F0-4DB1DB6F8906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172BA05-FC5C-45D4-92F6-81C70CB0B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CE5D626-F702-4E52-88EF-8857D33B370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1D983BA-59CF-40A7-B570-B53FB2B13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B2A3EDE-BC0E-44D5-B754-85A5A0E24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6F0A4D1-0812-4A22-8347-9F8B550079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F5A8F8-D9A0-49A8-95C8-69078A898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89395CA-A51A-4A15-BC1B-F9221CBBCD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4308CA9-5423-4CB2-8FF8-112CF468C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66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7770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/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we change the value of R1 then Output will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blipFill>
                <a:blip r:embed="rId10"/>
                <a:stretch>
                  <a:fillRect l="-45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Changing the value of R1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/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0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/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we change the value of R1 then Output will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blipFill>
                <a:blip r:embed="rId10"/>
                <a:stretch>
                  <a:fillRect l="-45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Using R1 + Pot at 0C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/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1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910902" y="3708010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Gain of the system should be changed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475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Using R1 + Pot Rf at 100</a:t>
            </a:r>
            <a:r>
              <a:rPr lang="en-US" sz="2800" b="1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9950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54911</TotalTime>
  <Words>746</Words>
  <Application>Microsoft Office PowerPoint</Application>
  <PresentationFormat>On-screen Show (16:9)</PresentationFormat>
  <Paragraphs>200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Catamaran Light</vt:lpstr>
      <vt:lpstr>Arial</vt:lpstr>
      <vt:lpstr>Cambria Math</vt:lpstr>
      <vt:lpstr>Courier New</vt:lpstr>
      <vt:lpstr>Livvic</vt:lpstr>
      <vt:lpstr>Lao UI</vt:lpstr>
      <vt:lpstr>Wingdings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1570</cp:revision>
  <dcterms:modified xsi:type="dcterms:W3CDTF">2025-10-23T17:16:12Z</dcterms:modified>
</cp:coreProperties>
</file>