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61" r:id="rId6"/>
    <p:sldId id="303" r:id="rId7"/>
    <p:sldId id="265" r:id="rId8"/>
    <p:sldId id="267" r:id="rId9"/>
    <p:sldId id="268" r:id="rId10"/>
    <p:sldId id="269" r:id="rId11"/>
    <p:sldId id="271" r:id="rId12"/>
    <p:sldId id="274" r:id="rId13"/>
    <p:sldId id="276" r:id="rId14"/>
    <p:sldId id="304" r:id="rId15"/>
    <p:sldId id="272" r:id="rId16"/>
    <p:sldId id="277" r:id="rId17"/>
    <p:sldId id="279" r:id="rId18"/>
    <p:sldId id="284" r:id="rId19"/>
    <p:sldId id="285" r:id="rId20"/>
    <p:sldId id="287" r:id="rId21"/>
    <p:sldId id="288" r:id="rId22"/>
    <p:sldId id="289" r:id="rId23"/>
    <p:sldId id="291" r:id="rId24"/>
    <p:sldId id="292" r:id="rId25"/>
    <p:sldId id="293" r:id="rId26"/>
    <p:sldId id="295" r:id="rId27"/>
    <p:sldId id="305" r:id="rId28"/>
    <p:sldId id="297" r:id="rId29"/>
    <p:sldId id="298" r:id="rId30"/>
    <p:sldId id="299" r:id="rId31"/>
    <p:sldId id="302" r:id="rId32"/>
    <p:sldId id="301" r:id="rId33"/>
    <p:sldId id="300" r:id="rId34"/>
    <p:sldId id="281"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81" autoAdjust="0"/>
    <p:restoredTop sz="94660"/>
  </p:normalViewPr>
  <p:slideViewPr>
    <p:cSldViewPr snapToGrid="0">
      <p:cViewPr varScale="1">
        <p:scale>
          <a:sx n="81" d="100"/>
          <a:sy n="81" d="100"/>
        </p:scale>
        <p:origin x="235"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76AAD6-BF00-4EB9-B47A-319AC0AC72F9}"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6761B7A0-17F9-45DF-8A06-4DB3CFE17A53}">
      <dgm:prSet custT="1"/>
      <dgm:spPr/>
      <dgm:t>
        <a:bodyPr/>
        <a:lstStyle/>
        <a:p>
          <a:pPr rtl="0"/>
          <a:r>
            <a:rPr lang="en-US" sz="1800" dirty="0" smtClean="0"/>
            <a:t>Digital PCM Audio</a:t>
          </a:r>
          <a:endParaRPr lang="en-US" sz="1800" dirty="0"/>
        </a:p>
      </dgm:t>
    </dgm:pt>
    <dgm:pt modelId="{F8484D98-655E-42FE-A6F5-3E3CB85BE9AB}" type="parTrans" cxnId="{065EE850-652C-4AAB-8219-6E44B28FB19F}">
      <dgm:prSet/>
      <dgm:spPr/>
      <dgm:t>
        <a:bodyPr/>
        <a:lstStyle/>
        <a:p>
          <a:endParaRPr lang="en-US"/>
        </a:p>
      </dgm:t>
    </dgm:pt>
    <dgm:pt modelId="{B734DA49-AC18-4062-BB2F-EA2EFA5DABA0}" type="sibTrans" cxnId="{065EE850-652C-4AAB-8219-6E44B28FB19F}">
      <dgm:prSet/>
      <dgm:spPr/>
      <dgm:t>
        <a:bodyPr/>
        <a:lstStyle/>
        <a:p>
          <a:endParaRPr lang="en-US"/>
        </a:p>
      </dgm:t>
    </dgm:pt>
    <dgm:pt modelId="{59F30D79-B8D2-4233-9BBF-3B658583D363}">
      <dgm:prSet/>
      <dgm:spPr/>
      <dgm:t>
        <a:bodyPr/>
        <a:lstStyle/>
        <a:p>
          <a:pPr rtl="0"/>
          <a:r>
            <a:rPr lang="en-US" dirty="0" smtClean="0"/>
            <a:t>Theater, Cinema Multi-channel Audio </a:t>
          </a:r>
          <a:endParaRPr lang="en-US" dirty="0"/>
        </a:p>
      </dgm:t>
    </dgm:pt>
    <dgm:pt modelId="{DB162B96-51DC-4768-8D5E-69296E5D5D85}" type="parTrans" cxnId="{13A788FF-2975-4D05-A523-6D742ADA2197}">
      <dgm:prSet/>
      <dgm:spPr/>
      <dgm:t>
        <a:bodyPr/>
        <a:lstStyle/>
        <a:p>
          <a:endParaRPr lang="en-US"/>
        </a:p>
      </dgm:t>
    </dgm:pt>
    <dgm:pt modelId="{A0800882-4272-4408-B905-30CA35F75EC9}" type="sibTrans" cxnId="{13A788FF-2975-4D05-A523-6D742ADA2197}">
      <dgm:prSet/>
      <dgm:spPr/>
      <dgm:t>
        <a:bodyPr/>
        <a:lstStyle/>
        <a:p>
          <a:endParaRPr lang="en-US"/>
        </a:p>
      </dgm:t>
    </dgm:pt>
    <dgm:pt modelId="{D52EE410-58FC-41AD-9BB2-27F51D8B4E84}">
      <dgm:prSet custT="1"/>
      <dgm:spPr/>
      <dgm:t>
        <a:bodyPr/>
        <a:lstStyle/>
        <a:p>
          <a:pPr rtl="0"/>
          <a:r>
            <a:rPr lang="en-US" sz="1800" dirty="0" smtClean="0"/>
            <a:t>MPEG  Stereo Audio</a:t>
          </a:r>
          <a:endParaRPr lang="en-US" sz="1200" dirty="0"/>
        </a:p>
      </dgm:t>
    </dgm:pt>
    <dgm:pt modelId="{8AEB6D0C-8279-470E-B432-9198521CEF94}" type="sibTrans" cxnId="{45008930-2B6E-46C6-A5B7-554E050536FA}">
      <dgm:prSet/>
      <dgm:spPr/>
      <dgm:t>
        <a:bodyPr/>
        <a:lstStyle/>
        <a:p>
          <a:endParaRPr lang="en-US"/>
        </a:p>
      </dgm:t>
    </dgm:pt>
    <dgm:pt modelId="{D785E48B-2004-48DC-8A27-4DEDEE251DCC}" type="parTrans" cxnId="{45008930-2B6E-46C6-A5B7-554E050536FA}">
      <dgm:prSet/>
      <dgm:spPr/>
      <dgm:t>
        <a:bodyPr/>
        <a:lstStyle/>
        <a:p>
          <a:endParaRPr lang="en-US"/>
        </a:p>
      </dgm:t>
    </dgm:pt>
    <dgm:pt modelId="{D135AA8A-385D-4CAB-AFA5-BDC2831A93A9}" type="pres">
      <dgm:prSet presAssocID="{3376AAD6-BF00-4EB9-B47A-319AC0AC72F9}" presName="Name0" presStyleCnt="0">
        <dgm:presLayoutVars>
          <dgm:chPref val="3"/>
          <dgm:dir/>
          <dgm:animLvl val="lvl"/>
          <dgm:resizeHandles/>
        </dgm:presLayoutVars>
      </dgm:prSet>
      <dgm:spPr/>
      <dgm:t>
        <a:bodyPr/>
        <a:lstStyle/>
        <a:p>
          <a:endParaRPr lang="en-US"/>
        </a:p>
      </dgm:t>
    </dgm:pt>
    <dgm:pt modelId="{672D27D9-671F-410C-B380-2F4E7C50F107}" type="pres">
      <dgm:prSet presAssocID="{6761B7A0-17F9-45DF-8A06-4DB3CFE17A53}" presName="horFlow" presStyleCnt="0"/>
      <dgm:spPr/>
    </dgm:pt>
    <dgm:pt modelId="{FA34016A-58A5-466C-B9F0-D033B0FBF001}" type="pres">
      <dgm:prSet presAssocID="{6761B7A0-17F9-45DF-8A06-4DB3CFE17A53}" presName="bigChev" presStyleLbl="node1" presStyleIdx="0" presStyleCnt="3" custLinFactX="-90430" custLinFactNeighborX="-100000" custLinFactNeighborY="56428"/>
      <dgm:spPr/>
      <dgm:t>
        <a:bodyPr/>
        <a:lstStyle/>
        <a:p>
          <a:endParaRPr lang="en-US"/>
        </a:p>
      </dgm:t>
    </dgm:pt>
    <dgm:pt modelId="{5F58D172-6B1D-4648-B251-8946F0D13818}" type="pres">
      <dgm:prSet presAssocID="{6761B7A0-17F9-45DF-8A06-4DB3CFE17A53}" presName="vSp" presStyleCnt="0"/>
      <dgm:spPr/>
    </dgm:pt>
    <dgm:pt modelId="{9C957693-435E-40B4-B22E-5D6750D9FC7F}" type="pres">
      <dgm:prSet presAssocID="{D52EE410-58FC-41AD-9BB2-27F51D8B4E84}" presName="horFlow" presStyleCnt="0"/>
      <dgm:spPr/>
    </dgm:pt>
    <dgm:pt modelId="{41242D2A-FD14-4803-8FAF-A917B8530CD5}" type="pres">
      <dgm:prSet presAssocID="{D52EE410-58FC-41AD-9BB2-27F51D8B4E84}" presName="bigChev" presStyleLbl="node1" presStyleIdx="1" presStyleCnt="3" custLinFactNeighborX="-84126" custLinFactNeighborY="42921"/>
      <dgm:spPr/>
      <dgm:t>
        <a:bodyPr/>
        <a:lstStyle/>
        <a:p>
          <a:endParaRPr lang="en-US"/>
        </a:p>
      </dgm:t>
    </dgm:pt>
    <dgm:pt modelId="{5458E009-180E-456A-B993-05FAC3A4DE95}" type="pres">
      <dgm:prSet presAssocID="{D52EE410-58FC-41AD-9BB2-27F51D8B4E84}" presName="vSp" presStyleCnt="0"/>
      <dgm:spPr/>
    </dgm:pt>
    <dgm:pt modelId="{128B0C44-EFDA-4516-BBC8-D374D9E0237E}" type="pres">
      <dgm:prSet presAssocID="{59F30D79-B8D2-4233-9BBF-3B658583D363}" presName="horFlow" presStyleCnt="0"/>
      <dgm:spPr/>
    </dgm:pt>
    <dgm:pt modelId="{7C795E2E-D8C5-428A-B052-689928C63EA5}" type="pres">
      <dgm:prSet presAssocID="{59F30D79-B8D2-4233-9BBF-3B658583D363}" presName="bigChev" presStyleLbl="node1" presStyleIdx="2" presStyleCnt="3" custScaleX="141456" custLinFactNeighborX="29619" custLinFactNeighborY="24058"/>
      <dgm:spPr/>
      <dgm:t>
        <a:bodyPr/>
        <a:lstStyle/>
        <a:p>
          <a:endParaRPr lang="en-US"/>
        </a:p>
      </dgm:t>
    </dgm:pt>
  </dgm:ptLst>
  <dgm:cxnLst>
    <dgm:cxn modelId="{F1E4B6C7-DF21-4D6A-98E9-379BC8569A1F}" type="presOf" srcId="{3376AAD6-BF00-4EB9-B47A-319AC0AC72F9}" destId="{D135AA8A-385D-4CAB-AFA5-BDC2831A93A9}" srcOrd="0" destOrd="0" presId="urn:microsoft.com/office/officeart/2005/8/layout/lProcess3"/>
    <dgm:cxn modelId="{7BC77B59-388E-4B44-800D-9D036E0A2F99}" type="presOf" srcId="{6761B7A0-17F9-45DF-8A06-4DB3CFE17A53}" destId="{FA34016A-58A5-466C-B9F0-D033B0FBF001}" srcOrd="0" destOrd="0" presId="urn:microsoft.com/office/officeart/2005/8/layout/lProcess3"/>
    <dgm:cxn modelId="{13A788FF-2975-4D05-A523-6D742ADA2197}" srcId="{3376AAD6-BF00-4EB9-B47A-319AC0AC72F9}" destId="{59F30D79-B8D2-4233-9BBF-3B658583D363}" srcOrd="2" destOrd="0" parTransId="{DB162B96-51DC-4768-8D5E-69296E5D5D85}" sibTransId="{A0800882-4272-4408-B905-30CA35F75EC9}"/>
    <dgm:cxn modelId="{6CA92B50-C7C4-4DD1-8B32-711FA6878AC1}" type="presOf" srcId="{59F30D79-B8D2-4233-9BBF-3B658583D363}" destId="{7C795E2E-D8C5-428A-B052-689928C63EA5}" srcOrd="0" destOrd="0" presId="urn:microsoft.com/office/officeart/2005/8/layout/lProcess3"/>
    <dgm:cxn modelId="{45008930-2B6E-46C6-A5B7-554E050536FA}" srcId="{3376AAD6-BF00-4EB9-B47A-319AC0AC72F9}" destId="{D52EE410-58FC-41AD-9BB2-27F51D8B4E84}" srcOrd="1" destOrd="0" parTransId="{D785E48B-2004-48DC-8A27-4DEDEE251DCC}" sibTransId="{8AEB6D0C-8279-470E-B432-9198521CEF94}"/>
    <dgm:cxn modelId="{1ED8E09B-60DD-4F67-B487-43B65D37FC4E}" type="presOf" srcId="{D52EE410-58FC-41AD-9BB2-27F51D8B4E84}" destId="{41242D2A-FD14-4803-8FAF-A917B8530CD5}" srcOrd="0" destOrd="0" presId="urn:microsoft.com/office/officeart/2005/8/layout/lProcess3"/>
    <dgm:cxn modelId="{065EE850-652C-4AAB-8219-6E44B28FB19F}" srcId="{3376AAD6-BF00-4EB9-B47A-319AC0AC72F9}" destId="{6761B7A0-17F9-45DF-8A06-4DB3CFE17A53}" srcOrd="0" destOrd="0" parTransId="{F8484D98-655E-42FE-A6F5-3E3CB85BE9AB}" sibTransId="{B734DA49-AC18-4062-BB2F-EA2EFA5DABA0}"/>
    <dgm:cxn modelId="{1584CDA0-527F-46FA-8D2D-0C91986CE39A}" type="presParOf" srcId="{D135AA8A-385D-4CAB-AFA5-BDC2831A93A9}" destId="{672D27D9-671F-410C-B380-2F4E7C50F107}" srcOrd="0" destOrd="0" presId="urn:microsoft.com/office/officeart/2005/8/layout/lProcess3"/>
    <dgm:cxn modelId="{EBDD3A08-B7BC-4120-8C1C-0B19783C2A99}" type="presParOf" srcId="{672D27D9-671F-410C-B380-2F4E7C50F107}" destId="{FA34016A-58A5-466C-B9F0-D033B0FBF001}" srcOrd="0" destOrd="0" presId="urn:microsoft.com/office/officeart/2005/8/layout/lProcess3"/>
    <dgm:cxn modelId="{6DB4161C-9FA9-4D98-8BD3-AC1E52FEF31E}" type="presParOf" srcId="{D135AA8A-385D-4CAB-AFA5-BDC2831A93A9}" destId="{5F58D172-6B1D-4648-B251-8946F0D13818}" srcOrd="1" destOrd="0" presId="urn:microsoft.com/office/officeart/2005/8/layout/lProcess3"/>
    <dgm:cxn modelId="{656BE6DB-F487-4E5D-BAC5-65D1F07C227F}" type="presParOf" srcId="{D135AA8A-385D-4CAB-AFA5-BDC2831A93A9}" destId="{9C957693-435E-40B4-B22E-5D6750D9FC7F}" srcOrd="2" destOrd="0" presId="urn:microsoft.com/office/officeart/2005/8/layout/lProcess3"/>
    <dgm:cxn modelId="{F8B82601-B0F4-48FA-B101-0B352121A0E4}" type="presParOf" srcId="{9C957693-435E-40B4-B22E-5D6750D9FC7F}" destId="{41242D2A-FD14-4803-8FAF-A917B8530CD5}" srcOrd="0" destOrd="0" presId="urn:microsoft.com/office/officeart/2005/8/layout/lProcess3"/>
    <dgm:cxn modelId="{AA891F73-E4B2-46AD-BB2A-07BADA8E6A2E}" type="presParOf" srcId="{D135AA8A-385D-4CAB-AFA5-BDC2831A93A9}" destId="{5458E009-180E-456A-B993-05FAC3A4DE95}" srcOrd="3" destOrd="0" presId="urn:microsoft.com/office/officeart/2005/8/layout/lProcess3"/>
    <dgm:cxn modelId="{C57BD6ED-7736-4733-A3EC-AF3605E666E7}" type="presParOf" srcId="{D135AA8A-385D-4CAB-AFA5-BDC2831A93A9}" destId="{128B0C44-EFDA-4516-BBC8-D374D9E0237E}" srcOrd="4" destOrd="0" presId="urn:microsoft.com/office/officeart/2005/8/layout/lProcess3"/>
    <dgm:cxn modelId="{3218D7EC-A309-461F-9C67-AFA479C79A84}" type="presParOf" srcId="{128B0C44-EFDA-4516-BBC8-D374D9E0237E}" destId="{7C795E2E-D8C5-428A-B052-689928C63EA5}"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34016A-58A5-466C-B9F0-D033B0FBF001}">
      <dsp:nvSpPr>
        <dsp:cNvPr id="0" name=""/>
        <dsp:cNvSpPr/>
      </dsp:nvSpPr>
      <dsp:spPr>
        <a:xfrm>
          <a:off x="0" y="475338"/>
          <a:ext cx="2105333" cy="84213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rtl="0">
            <a:lnSpc>
              <a:spcPct val="90000"/>
            </a:lnSpc>
            <a:spcBef>
              <a:spcPct val="0"/>
            </a:spcBef>
            <a:spcAft>
              <a:spcPct val="35000"/>
            </a:spcAft>
          </a:pPr>
          <a:r>
            <a:rPr lang="en-US" sz="1800" kern="1200" dirty="0" smtClean="0"/>
            <a:t>Digital PCM Audio</a:t>
          </a:r>
          <a:endParaRPr lang="en-US" sz="1800" kern="1200" dirty="0"/>
        </a:p>
      </dsp:txBody>
      <dsp:txXfrm>
        <a:off x="421067" y="475338"/>
        <a:ext cx="1263200" cy="842133"/>
      </dsp:txXfrm>
    </dsp:sp>
    <dsp:sp modelId="{41242D2A-FD14-4803-8FAF-A917B8530CD5}">
      <dsp:nvSpPr>
        <dsp:cNvPr id="0" name=""/>
        <dsp:cNvSpPr/>
      </dsp:nvSpPr>
      <dsp:spPr>
        <a:xfrm>
          <a:off x="2062921" y="1321623"/>
          <a:ext cx="2105333" cy="84213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rtl="0">
            <a:lnSpc>
              <a:spcPct val="90000"/>
            </a:lnSpc>
            <a:spcBef>
              <a:spcPct val="0"/>
            </a:spcBef>
            <a:spcAft>
              <a:spcPct val="35000"/>
            </a:spcAft>
          </a:pPr>
          <a:r>
            <a:rPr lang="en-US" sz="1800" kern="1200" dirty="0" smtClean="0"/>
            <a:t>MPEG  Stereo Audio</a:t>
          </a:r>
          <a:endParaRPr lang="en-US" sz="1200" kern="1200" dirty="0"/>
        </a:p>
      </dsp:txBody>
      <dsp:txXfrm>
        <a:off x="2483988" y="1321623"/>
        <a:ext cx="1263200" cy="842133"/>
      </dsp:txXfrm>
    </dsp:sp>
    <dsp:sp modelId="{7C795E2E-D8C5-428A-B052-689928C63EA5}">
      <dsp:nvSpPr>
        <dsp:cNvPr id="0" name=""/>
        <dsp:cNvSpPr/>
      </dsp:nvSpPr>
      <dsp:spPr>
        <a:xfrm>
          <a:off x="4457632" y="1920342"/>
          <a:ext cx="2978120" cy="84213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rtl="0">
            <a:lnSpc>
              <a:spcPct val="90000"/>
            </a:lnSpc>
            <a:spcBef>
              <a:spcPct val="0"/>
            </a:spcBef>
            <a:spcAft>
              <a:spcPct val="35000"/>
            </a:spcAft>
          </a:pPr>
          <a:r>
            <a:rPr lang="en-US" sz="2000" kern="1200" dirty="0" smtClean="0"/>
            <a:t>Theater, Cinema Multi-channel Audio </a:t>
          </a:r>
          <a:endParaRPr lang="en-US" sz="2000" kern="1200" dirty="0"/>
        </a:p>
      </dsp:txBody>
      <dsp:txXfrm>
        <a:off x="4878699" y="1920342"/>
        <a:ext cx="2135987" cy="842133"/>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A8403B-72EC-48FB-8597-9360CCC1CB1B}"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EF0A4D-439B-4619-B126-B83A774363B9}" type="slidenum">
              <a:rPr lang="en-US" smtClean="0"/>
              <a:t>‹#›</a:t>
            </a:fld>
            <a:endParaRPr lang="en-US"/>
          </a:p>
        </p:txBody>
      </p:sp>
    </p:spTree>
    <p:extLst>
      <p:ext uri="{BB962C8B-B14F-4D97-AF65-F5344CB8AC3E}">
        <p14:creationId xmlns:p14="http://schemas.microsoft.com/office/powerpoint/2010/main" val="3547404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A8403B-72EC-48FB-8597-9360CCC1CB1B}"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EF0A4D-439B-4619-B126-B83A774363B9}" type="slidenum">
              <a:rPr lang="en-US" smtClean="0"/>
              <a:t>‹#›</a:t>
            </a:fld>
            <a:endParaRPr lang="en-US"/>
          </a:p>
        </p:txBody>
      </p:sp>
    </p:spTree>
    <p:extLst>
      <p:ext uri="{BB962C8B-B14F-4D97-AF65-F5344CB8AC3E}">
        <p14:creationId xmlns:p14="http://schemas.microsoft.com/office/powerpoint/2010/main" val="615128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A8403B-72EC-48FB-8597-9360CCC1CB1B}"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EF0A4D-439B-4619-B126-B83A774363B9}" type="slidenum">
              <a:rPr lang="en-US" smtClean="0"/>
              <a:t>‹#›</a:t>
            </a:fld>
            <a:endParaRPr lang="en-US"/>
          </a:p>
        </p:txBody>
      </p:sp>
    </p:spTree>
    <p:extLst>
      <p:ext uri="{BB962C8B-B14F-4D97-AF65-F5344CB8AC3E}">
        <p14:creationId xmlns:p14="http://schemas.microsoft.com/office/powerpoint/2010/main" val="363703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A8403B-72EC-48FB-8597-9360CCC1CB1B}"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EF0A4D-439B-4619-B126-B83A774363B9}" type="slidenum">
              <a:rPr lang="en-US" smtClean="0"/>
              <a:t>‹#›</a:t>
            </a:fld>
            <a:endParaRPr lang="en-US"/>
          </a:p>
        </p:txBody>
      </p:sp>
    </p:spTree>
    <p:extLst>
      <p:ext uri="{BB962C8B-B14F-4D97-AF65-F5344CB8AC3E}">
        <p14:creationId xmlns:p14="http://schemas.microsoft.com/office/powerpoint/2010/main" val="129079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A8403B-72EC-48FB-8597-9360CCC1CB1B}"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EF0A4D-439B-4619-B126-B83A774363B9}" type="slidenum">
              <a:rPr lang="en-US" smtClean="0"/>
              <a:t>‹#›</a:t>
            </a:fld>
            <a:endParaRPr lang="en-US"/>
          </a:p>
        </p:txBody>
      </p:sp>
    </p:spTree>
    <p:extLst>
      <p:ext uri="{BB962C8B-B14F-4D97-AF65-F5344CB8AC3E}">
        <p14:creationId xmlns:p14="http://schemas.microsoft.com/office/powerpoint/2010/main" val="2246360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A8403B-72EC-48FB-8597-9360CCC1CB1B}" type="datetimeFigureOut">
              <a:rPr lang="en-US" smtClean="0"/>
              <a:t>3/7/2016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EF0A4D-439B-4619-B126-B83A774363B9}" type="slidenum">
              <a:rPr lang="en-US" smtClean="0"/>
              <a:t>‹#›</a:t>
            </a:fld>
            <a:endParaRPr lang="en-US"/>
          </a:p>
        </p:txBody>
      </p:sp>
    </p:spTree>
    <p:extLst>
      <p:ext uri="{BB962C8B-B14F-4D97-AF65-F5344CB8AC3E}">
        <p14:creationId xmlns:p14="http://schemas.microsoft.com/office/powerpoint/2010/main" val="4129519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A8403B-72EC-48FB-8597-9360CCC1CB1B}" type="datetimeFigureOut">
              <a:rPr lang="en-US" smtClean="0"/>
              <a:t>3/7/2016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EF0A4D-439B-4619-B126-B83A774363B9}" type="slidenum">
              <a:rPr lang="en-US" smtClean="0"/>
              <a:t>‹#›</a:t>
            </a:fld>
            <a:endParaRPr lang="en-US"/>
          </a:p>
        </p:txBody>
      </p:sp>
    </p:spTree>
    <p:extLst>
      <p:ext uri="{BB962C8B-B14F-4D97-AF65-F5344CB8AC3E}">
        <p14:creationId xmlns:p14="http://schemas.microsoft.com/office/powerpoint/2010/main" val="37286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A8403B-72EC-48FB-8597-9360CCC1CB1B}" type="datetimeFigureOut">
              <a:rPr lang="en-US" smtClean="0"/>
              <a:t>3/7/2016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EF0A4D-439B-4619-B126-B83A774363B9}" type="slidenum">
              <a:rPr lang="en-US" smtClean="0"/>
              <a:t>‹#›</a:t>
            </a:fld>
            <a:endParaRPr lang="en-US"/>
          </a:p>
        </p:txBody>
      </p:sp>
    </p:spTree>
    <p:extLst>
      <p:ext uri="{BB962C8B-B14F-4D97-AF65-F5344CB8AC3E}">
        <p14:creationId xmlns:p14="http://schemas.microsoft.com/office/powerpoint/2010/main" val="128795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A8403B-72EC-48FB-8597-9360CCC1CB1B}" type="datetimeFigureOut">
              <a:rPr lang="en-US" smtClean="0"/>
              <a:t>3/7/2016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EF0A4D-439B-4619-B126-B83A774363B9}" type="slidenum">
              <a:rPr lang="en-US" smtClean="0"/>
              <a:t>‹#›</a:t>
            </a:fld>
            <a:endParaRPr lang="en-US"/>
          </a:p>
        </p:txBody>
      </p:sp>
    </p:spTree>
    <p:extLst>
      <p:ext uri="{BB962C8B-B14F-4D97-AF65-F5344CB8AC3E}">
        <p14:creationId xmlns:p14="http://schemas.microsoft.com/office/powerpoint/2010/main" val="4042124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A8403B-72EC-48FB-8597-9360CCC1CB1B}" type="datetimeFigureOut">
              <a:rPr lang="en-US" smtClean="0"/>
              <a:t>3/7/2016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EF0A4D-439B-4619-B126-B83A774363B9}" type="slidenum">
              <a:rPr lang="en-US" smtClean="0"/>
              <a:t>‹#›</a:t>
            </a:fld>
            <a:endParaRPr lang="en-US"/>
          </a:p>
        </p:txBody>
      </p:sp>
    </p:spTree>
    <p:extLst>
      <p:ext uri="{BB962C8B-B14F-4D97-AF65-F5344CB8AC3E}">
        <p14:creationId xmlns:p14="http://schemas.microsoft.com/office/powerpoint/2010/main" val="2310995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A8403B-72EC-48FB-8597-9360CCC1CB1B}" type="datetimeFigureOut">
              <a:rPr lang="en-US" smtClean="0"/>
              <a:t>3/7/2016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EF0A4D-439B-4619-B126-B83A774363B9}" type="slidenum">
              <a:rPr lang="en-US" smtClean="0"/>
              <a:t>‹#›</a:t>
            </a:fld>
            <a:endParaRPr lang="en-US"/>
          </a:p>
        </p:txBody>
      </p:sp>
    </p:spTree>
    <p:extLst>
      <p:ext uri="{BB962C8B-B14F-4D97-AF65-F5344CB8AC3E}">
        <p14:creationId xmlns:p14="http://schemas.microsoft.com/office/powerpoint/2010/main" val="1274468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A8403B-72EC-48FB-8597-9360CCC1CB1B}" type="datetimeFigureOut">
              <a:rPr lang="en-US" smtClean="0"/>
              <a:t>3/7/2016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EF0A4D-439B-4619-B126-B83A774363B9}" type="slidenum">
              <a:rPr lang="en-US" smtClean="0"/>
              <a:t>‹#›</a:t>
            </a:fld>
            <a:endParaRPr lang="en-US"/>
          </a:p>
        </p:txBody>
      </p:sp>
    </p:spTree>
    <p:extLst>
      <p:ext uri="{BB962C8B-B14F-4D97-AF65-F5344CB8AC3E}">
        <p14:creationId xmlns:p14="http://schemas.microsoft.com/office/powerpoint/2010/main" val="2449256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g"/></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realspace3daudio.com/demos/" TargetMode="External"/><Relationship Id="rId2" Type="http://schemas.openxmlformats.org/officeDocument/2006/relationships/hyperlink" Target="https://www.youtube.com/watch?v=hmI9-l3a6FM" TargetMode="Externa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www.youtube.com/watch?v=hmI9-l3a6FM" TargetMode="External"/><Relationship Id="rId2" Type="http://schemas.openxmlformats.org/officeDocument/2006/relationships/hyperlink" Target="http://alumnus.caltech.edu/~franko/thesis/Chapter4.html" TargetMode="External"/><Relationship Id="rId1" Type="http://schemas.openxmlformats.org/officeDocument/2006/relationships/slideLayout" Target="../slideLayouts/slideLayout1.xml"/><Relationship Id="rId6" Type="http://schemas.openxmlformats.org/officeDocument/2006/relationships/image" Target="../media/image18.jpeg"/><Relationship Id="rId5" Type="http://schemas.openxmlformats.org/officeDocument/2006/relationships/hyperlink" Target="http://slab3d.sourceforge.net/" TargetMode="External"/><Relationship Id="rId4" Type="http://schemas.openxmlformats.org/officeDocument/2006/relationships/hyperlink" Target="http://realspace3daudio.com/demo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Object-Based Audio: A </a:t>
            </a:r>
            <a:r>
              <a:rPr lang="en-US" dirty="0"/>
              <a:t>Signal Processing </a:t>
            </a:r>
            <a:r>
              <a:rPr lang="en-US" dirty="0" smtClean="0"/>
              <a:t>Overview</a:t>
            </a:r>
            <a:endParaRPr lang="en-US" dirty="0"/>
          </a:p>
        </p:txBody>
      </p:sp>
      <p:sp>
        <p:nvSpPr>
          <p:cNvPr id="3" name="Subtitle 2"/>
          <p:cNvSpPr>
            <a:spLocks noGrp="1"/>
          </p:cNvSpPr>
          <p:nvPr>
            <p:ph type="subTitle" idx="1"/>
          </p:nvPr>
        </p:nvSpPr>
        <p:spPr>
          <a:xfrm>
            <a:off x="1524000" y="4223656"/>
            <a:ext cx="9144000" cy="1034143"/>
          </a:xfrm>
        </p:spPr>
        <p:txBody>
          <a:bodyPr/>
          <a:lstStyle/>
          <a:p>
            <a:r>
              <a:rPr lang="en-US" dirty="0" err="1" smtClean="0"/>
              <a:t>Sachin</a:t>
            </a:r>
            <a:r>
              <a:rPr lang="en-US" dirty="0" smtClean="0"/>
              <a:t> </a:t>
            </a:r>
            <a:r>
              <a:rPr lang="en-US" dirty="0" err="1" smtClean="0"/>
              <a:t>Ghanekar</a:t>
            </a:r>
            <a:endParaRPr lang="en-US" dirty="0"/>
          </a:p>
        </p:txBody>
      </p:sp>
    </p:spTree>
    <p:extLst>
      <p:ext uri="{BB962C8B-B14F-4D97-AF65-F5344CB8AC3E}">
        <p14:creationId xmlns:p14="http://schemas.microsoft.com/office/powerpoint/2010/main" val="1915682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990857363"/>
              </p:ext>
            </p:extLst>
          </p:nvPr>
        </p:nvGraphicFramePr>
        <p:xfrm>
          <a:off x="990600" y="1517951"/>
          <a:ext cx="10025744" cy="4423472"/>
        </p:xfrm>
        <a:graphic>
          <a:graphicData uri="http://schemas.openxmlformats.org/drawingml/2006/table">
            <a:tbl>
              <a:tblPr firstRow="1" bandRow="1">
                <a:tableStyleId>{5C22544A-7EE6-4342-B048-85BDC9FD1C3A}</a:tableStyleId>
              </a:tblPr>
              <a:tblGrid>
                <a:gridCol w="5012872"/>
                <a:gridCol w="5012872"/>
              </a:tblGrid>
              <a:tr h="659192">
                <a:tc>
                  <a:txBody>
                    <a:bodyPr/>
                    <a:lstStyle/>
                    <a:p>
                      <a:pPr algn="ctr"/>
                      <a:r>
                        <a:rPr lang="en-US" baseline="0" dirty="0" smtClean="0"/>
                        <a:t>Channel Based Immersive Audio</a:t>
                      </a:r>
                      <a:endParaRPr lang="en-US" baseline="0" dirty="0"/>
                    </a:p>
                  </a:txBody>
                  <a:tcPr anchor="ctr"/>
                </a:tc>
                <a:tc>
                  <a:txBody>
                    <a:bodyPr/>
                    <a:lstStyle/>
                    <a:p>
                      <a:pPr algn="ctr"/>
                      <a:r>
                        <a:rPr lang="en-US" baseline="0" dirty="0" smtClean="0"/>
                        <a:t>Object Based Audio</a:t>
                      </a:r>
                      <a:endParaRPr lang="en-US" baseline="0" dirty="0"/>
                    </a:p>
                  </a:txBody>
                  <a:tcPr anchor="ctr"/>
                </a:tc>
              </a:tr>
              <a:tr h="370840">
                <a:tc>
                  <a:txBody>
                    <a:bodyPr/>
                    <a:lstStyle/>
                    <a:p>
                      <a:r>
                        <a:rPr lang="en-US" dirty="0" smtClean="0"/>
                        <a:t>Content Creation</a:t>
                      </a:r>
                      <a:endParaRPr lang="en-US" dirty="0"/>
                    </a:p>
                  </a:txBody>
                  <a:tcPr anchor="ctr"/>
                </a:tc>
                <a:tc>
                  <a:txBody>
                    <a:bodyPr/>
                    <a:lstStyle/>
                    <a:p>
                      <a:endParaRPr lang="en-US" dirty="0"/>
                    </a:p>
                  </a:txBody>
                  <a:tcPr anchor="ctr"/>
                </a:tc>
              </a:tr>
              <a:tr h="370840">
                <a:tc>
                  <a:txBody>
                    <a:bodyPr/>
                    <a:lstStyle/>
                    <a:p>
                      <a:pPr marL="285750" indent="-285750">
                        <a:buFont typeface="Arial" panose="020B0604020202020204" pitchFamily="34" charset="0"/>
                        <a:buChar char="•"/>
                      </a:pPr>
                      <a:r>
                        <a:rPr lang="en-US" dirty="0" smtClean="0"/>
                        <a:t>Each</a:t>
                      </a:r>
                      <a:r>
                        <a:rPr lang="en-US" baseline="0" dirty="0" smtClean="0"/>
                        <a:t> signal track is associated with a specific speaker feed &amp; setup at listener end.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solidFill>
                            <a:srgbClr val="FF0000"/>
                          </a:solidFill>
                        </a:rPr>
                        <a:t>Content is created for a specific Listener Environment or setup. (mobile, home, or theater)</a:t>
                      </a:r>
                      <a:endParaRPr lang="en-US" dirty="0" smtClean="0">
                        <a:solidFill>
                          <a:srgbClr val="FF0000"/>
                        </a:solidFill>
                      </a:endParaRPr>
                    </a:p>
                  </a:txBody>
                  <a:tcPr anchor="ctr"/>
                </a:tc>
                <a:tc>
                  <a:txBody>
                    <a:bodyPr/>
                    <a:lstStyle/>
                    <a:p>
                      <a:pPr marL="285750" indent="-285750">
                        <a:buFont typeface="Arial" panose="020B0604020202020204" pitchFamily="34" charset="0"/>
                        <a:buChar char="•"/>
                      </a:pPr>
                      <a:r>
                        <a:rPr lang="en-US" dirty="0" smtClean="0"/>
                        <a:t>Audio Object based s</a:t>
                      </a:r>
                      <a:r>
                        <a:rPr lang="en-US" baseline="0" dirty="0" smtClean="0"/>
                        <a:t>ignal tracks are independent of speaker-setup. </a:t>
                      </a:r>
                    </a:p>
                    <a:p>
                      <a:pPr marL="285750" indent="-285750">
                        <a:buFont typeface="Arial" panose="020B0604020202020204" pitchFamily="34" charset="0"/>
                        <a:buChar char="•"/>
                      </a:pPr>
                      <a:r>
                        <a:rPr lang="en-US" baseline="0" dirty="0" smtClean="0">
                          <a:solidFill>
                            <a:srgbClr val="FF0000"/>
                          </a:solidFill>
                        </a:rPr>
                        <a:t>=&gt; Content created is independent Listener Environment or setup. (mobile, home, or theater)</a:t>
                      </a:r>
                      <a:endParaRPr lang="en-US" dirty="0">
                        <a:solidFill>
                          <a:srgbClr val="FF0000"/>
                        </a:solidFill>
                      </a:endParaRPr>
                    </a:p>
                  </a:txBody>
                  <a:tcPr anchor="ctr"/>
                </a:tc>
              </a:tr>
              <a:tr h="370840">
                <a:tc>
                  <a:txBody>
                    <a:bodyPr/>
                    <a:lstStyle/>
                    <a:p>
                      <a:r>
                        <a:rPr lang="en-US" dirty="0" smtClean="0"/>
                        <a:t>Playback at Listener End</a:t>
                      </a:r>
                      <a:endParaRPr lang="en-US" dirty="0"/>
                    </a:p>
                  </a:txBody>
                  <a:tcPr anchor="ctr"/>
                </a:tc>
                <a:tc>
                  <a:txBody>
                    <a:bodyPr/>
                    <a:lstStyle/>
                    <a:p>
                      <a:endParaRPr lang="en-US" dirty="0"/>
                    </a:p>
                  </a:txBody>
                  <a:tcPr anchor="ctr"/>
                </a:tc>
              </a:tr>
              <a:tr h="370840">
                <a:tc>
                  <a:txBody>
                    <a:bodyPr/>
                    <a:lstStyle/>
                    <a:p>
                      <a:pPr marL="285750" indent="-285750">
                        <a:buFont typeface="Arial" panose="020B0604020202020204" pitchFamily="34" charset="0"/>
                        <a:buChar char="•"/>
                      </a:pPr>
                      <a:r>
                        <a:rPr lang="en-US" dirty="0" smtClean="0"/>
                        <a:t>At Listener</a:t>
                      </a:r>
                      <a:r>
                        <a:rPr lang="en-US" baseline="0" dirty="0" smtClean="0"/>
                        <a:t> end, the contents (channels) are mapped onto user speaker setup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solidFill>
                            <a:srgbClr val="FF0000"/>
                          </a:solidFill>
                        </a:rPr>
                        <a:t>Need to use Predefined channel-mapping to headphones, stereo speaker, 2.1, 5.1, 11.1 etc.</a:t>
                      </a:r>
                      <a:endParaRPr lang="en-US" dirty="0"/>
                    </a:p>
                  </a:txBody>
                  <a:tcPr anchor="ctr"/>
                </a:tc>
                <a:tc>
                  <a:txBody>
                    <a:bodyPr/>
                    <a:lstStyle/>
                    <a:p>
                      <a:pPr marL="285750" indent="-285750">
                        <a:buFont typeface="Arial" panose="020B0604020202020204" pitchFamily="34" charset="0"/>
                        <a:buChar char="•"/>
                      </a:pPr>
                      <a:r>
                        <a:rPr lang="en-US" dirty="0" smtClean="0"/>
                        <a:t>At Listener</a:t>
                      </a:r>
                      <a:r>
                        <a:rPr lang="en-US" baseline="0" dirty="0" smtClean="0"/>
                        <a:t> end, the objects are mapped onto user speaker setup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solidFill>
                            <a:srgbClr val="FF0000"/>
                          </a:solidFill>
                        </a:rPr>
                        <a:t>Objects based on positions and movements are mapped on the fly to the speaker-setup.</a:t>
                      </a:r>
                      <a:endParaRPr lang="en-US" dirty="0"/>
                    </a:p>
                  </a:txBody>
                  <a:tcPr anchor="ctr"/>
                </a:tc>
              </a:tr>
              <a:tr h="370840">
                <a:tc>
                  <a:txBody>
                    <a:bodyPr/>
                    <a:lstStyle/>
                    <a:p>
                      <a:endParaRPr lang="en-US"/>
                    </a:p>
                  </a:txBody>
                  <a:tcPr anchor="ctr"/>
                </a:tc>
                <a:tc>
                  <a:txBody>
                    <a:bodyPr/>
                    <a:lstStyle/>
                    <a:p>
                      <a:endParaRPr lang="en-US" dirty="0"/>
                    </a:p>
                  </a:txBody>
                  <a:tcPr anchor="ctr"/>
                </a:tc>
              </a:tr>
            </a:tbl>
          </a:graphicData>
        </a:graphic>
      </p:graphicFrame>
      <p:sp>
        <p:nvSpPr>
          <p:cNvPr id="4" name="Title 1"/>
          <p:cNvSpPr txBox="1">
            <a:spLocks/>
          </p:cNvSpPr>
          <p:nvPr/>
        </p:nvSpPr>
        <p:spPr>
          <a:xfrm>
            <a:off x="990600" y="517526"/>
            <a:ext cx="10406743" cy="65813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Channel Based Audio vs Object Based Audio</a:t>
            </a:r>
            <a:endParaRPr lang="en-US" dirty="0"/>
          </a:p>
        </p:txBody>
      </p:sp>
    </p:spTree>
    <p:extLst>
      <p:ext uri="{BB962C8B-B14F-4D97-AF65-F5344CB8AC3E}">
        <p14:creationId xmlns:p14="http://schemas.microsoft.com/office/powerpoint/2010/main" val="20813925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406743" cy="658132"/>
          </a:xfrm>
        </p:spPr>
        <p:txBody>
          <a:bodyPr>
            <a:normAutofit fontScale="90000"/>
          </a:bodyPr>
          <a:lstStyle/>
          <a:p>
            <a:r>
              <a:rPr lang="en-US" dirty="0" smtClean="0"/>
              <a:t>Channel Based Audio vs Object Based Audio</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984556264"/>
              </p:ext>
            </p:extLst>
          </p:nvPr>
        </p:nvGraphicFramePr>
        <p:xfrm>
          <a:off x="1001485" y="1267579"/>
          <a:ext cx="10025744" cy="5235547"/>
        </p:xfrm>
        <a:graphic>
          <a:graphicData uri="http://schemas.openxmlformats.org/drawingml/2006/table">
            <a:tbl>
              <a:tblPr firstRow="1" bandRow="1">
                <a:tableStyleId>{5C22544A-7EE6-4342-B048-85BDC9FD1C3A}</a:tableStyleId>
              </a:tblPr>
              <a:tblGrid>
                <a:gridCol w="5012872"/>
                <a:gridCol w="5012872"/>
              </a:tblGrid>
              <a:tr h="648307">
                <a:tc>
                  <a:txBody>
                    <a:bodyPr/>
                    <a:lstStyle/>
                    <a:p>
                      <a:pPr algn="ctr"/>
                      <a:r>
                        <a:rPr lang="en-US" sz="2000" baseline="0" dirty="0" smtClean="0"/>
                        <a:t>Channel Based Immersive Audio</a:t>
                      </a:r>
                      <a:endParaRPr lang="en-US" sz="2000" baseline="0" dirty="0"/>
                    </a:p>
                  </a:txBody>
                  <a:tcPr anchor="ctr"/>
                </a:tc>
                <a:tc>
                  <a:txBody>
                    <a:bodyPr/>
                    <a:lstStyle/>
                    <a:p>
                      <a:pPr algn="ctr"/>
                      <a:r>
                        <a:rPr lang="en-US" sz="2000" baseline="0" dirty="0" smtClean="0"/>
                        <a:t>Object Based Audio</a:t>
                      </a:r>
                      <a:endParaRPr lang="en-US" sz="2000" baseline="0" dirty="0"/>
                    </a:p>
                  </a:txBody>
                  <a:tcPr anchor="ctr"/>
                </a:tc>
              </a:tr>
              <a:tr h="370840">
                <a:tc>
                  <a:txBody>
                    <a:bodyPr/>
                    <a:lstStyle/>
                    <a:p>
                      <a:r>
                        <a:rPr lang="en-US" dirty="0" smtClean="0"/>
                        <a:t>Content Creation</a:t>
                      </a:r>
                      <a:endParaRPr lang="en-US" dirty="0"/>
                    </a:p>
                  </a:txBody>
                  <a:tcPr anchor="ctr"/>
                </a:tc>
                <a:tc>
                  <a:txBody>
                    <a:bodyPr/>
                    <a:lstStyle/>
                    <a:p>
                      <a:endParaRPr lang="en-US" dirty="0"/>
                    </a:p>
                  </a:txBody>
                  <a:tcPr anchor="ctr"/>
                </a:tc>
              </a:tr>
              <a:tr h="370840">
                <a:tc>
                  <a:txBody>
                    <a:bodyPr/>
                    <a:lstStyle/>
                    <a:p>
                      <a:pPr marL="285750" indent="-285750">
                        <a:buFont typeface="Arial" panose="020B0604020202020204" pitchFamily="34" charset="0"/>
                        <a:buChar char="•"/>
                      </a:pPr>
                      <a:r>
                        <a:rPr lang="en-US" dirty="0" smtClean="0"/>
                        <a:t>With inputs as the recorded contents</a:t>
                      </a:r>
                      <a:r>
                        <a:rPr lang="en-US" baseline="0" dirty="0" smtClean="0"/>
                        <a:t> or tracks, </a:t>
                      </a:r>
                      <a:r>
                        <a:rPr lang="en-US" baseline="0" dirty="0" smtClean="0">
                          <a:solidFill>
                            <a:srgbClr val="FF0000"/>
                          </a:solidFill>
                        </a:rPr>
                        <a:t>e</a:t>
                      </a:r>
                      <a:r>
                        <a:rPr lang="en-US" dirty="0" smtClean="0">
                          <a:solidFill>
                            <a:srgbClr val="FF0000"/>
                          </a:solidFill>
                        </a:rPr>
                        <a:t>ach Channel track is</a:t>
                      </a:r>
                      <a:r>
                        <a:rPr lang="en-US" baseline="0" dirty="0" smtClean="0">
                          <a:solidFill>
                            <a:srgbClr val="FF0000"/>
                          </a:solidFill>
                        </a:rPr>
                        <a:t> carefully </a:t>
                      </a:r>
                      <a:r>
                        <a:rPr lang="en-US" dirty="0" smtClean="0">
                          <a:solidFill>
                            <a:srgbClr val="FF0000"/>
                          </a:solidFill>
                        </a:rPr>
                        <a:t>designed</a:t>
                      </a:r>
                      <a:r>
                        <a:rPr lang="en-US" baseline="0" dirty="0" smtClean="0">
                          <a:solidFill>
                            <a:srgbClr val="FF0000"/>
                          </a:solidFill>
                        </a:rPr>
                        <a:t> </a:t>
                      </a:r>
                      <a:r>
                        <a:rPr lang="en-US" baseline="0" dirty="0" smtClean="0"/>
                        <a:t>and created at the recording studios. OR at the gaming developer studios for creating good immersive effects.</a:t>
                      </a:r>
                    </a:p>
                  </a:txBody>
                  <a:tcPr anchor="ctr"/>
                </a:tc>
                <a:tc>
                  <a:txBody>
                    <a:bodyPr/>
                    <a:lstStyle/>
                    <a:p>
                      <a:pPr marL="285750" indent="-285750">
                        <a:buFont typeface="Arial" panose="020B0604020202020204" pitchFamily="34" charset="0"/>
                        <a:buChar char="•"/>
                      </a:pPr>
                      <a:r>
                        <a:rPr lang="en-US" dirty="0" smtClean="0"/>
                        <a:t>Audio Objects can be simply identified encoded as separate tracks.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baseline="0" dirty="0" smtClean="0"/>
                        <a:t>Associated </a:t>
                      </a:r>
                      <a:r>
                        <a:rPr lang="en-US" baseline="0" dirty="0" smtClean="0">
                          <a:solidFill>
                            <a:srgbClr val="FF0000"/>
                          </a:solidFill>
                        </a:rPr>
                        <a:t>meta-data should be carefully designed </a:t>
                      </a:r>
                      <a:r>
                        <a:rPr lang="en-US" baseline="0" dirty="0" smtClean="0"/>
                        <a:t>to capture shape, movement, appearance/disappearance of the objects assuming the listener at the center.</a:t>
                      </a:r>
                      <a:endParaRPr lang="en-US" dirty="0">
                        <a:solidFill>
                          <a:srgbClr val="FF0000"/>
                        </a:solidFill>
                      </a:endParaRPr>
                    </a:p>
                  </a:txBody>
                  <a:tcPr anchor="ctr"/>
                </a:tc>
              </a:tr>
              <a:tr h="370840">
                <a:tc>
                  <a:txBody>
                    <a:bodyPr/>
                    <a:lstStyle/>
                    <a:p>
                      <a:r>
                        <a:rPr lang="en-US" dirty="0" smtClean="0"/>
                        <a:t>Playback</a:t>
                      </a:r>
                      <a:r>
                        <a:rPr lang="en-US" baseline="0" dirty="0" smtClean="0"/>
                        <a:t> </a:t>
                      </a:r>
                      <a:r>
                        <a:rPr lang="en-US" dirty="0" smtClean="0"/>
                        <a:t>at Listener End</a:t>
                      </a:r>
                      <a:endParaRPr lang="en-US" dirty="0"/>
                    </a:p>
                  </a:txBody>
                  <a:tcPr anchor="ctr"/>
                </a:tc>
                <a:tc>
                  <a:txBody>
                    <a:bodyPr/>
                    <a:lstStyle/>
                    <a:p>
                      <a:endParaRPr lang="en-US" dirty="0"/>
                    </a:p>
                  </a:txBody>
                  <a:tcPr anchor="ctr"/>
                </a:tc>
              </a:tr>
              <a:tr h="370840">
                <a:tc>
                  <a:txBody>
                    <a:bodyPr/>
                    <a:lstStyle/>
                    <a:p>
                      <a:pPr marL="285750" indent="-285750">
                        <a:buFont typeface="Arial" panose="020B0604020202020204" pitchFamily="34" charset="0"/>
                        <a:buChar char="•"/>
                      </a:pPr>
                      <a:r>
                        <a:rPr lang="en-US" baseline="0" dirty="0" smtClean="0">
                          <a:solidFill>
                            <a:srgbClr val="FF0000"/>
                          </a:solidFill>
                        </a:rPr>
                        <a:t>If the content-target speaker == user speaker setup,</a:t>
                      </a:r>
                      <a:r>
                        <a:rPr lang="en-US" baseline="0" dirty="0" smtClean="0"/>
                        <a:t> then simple-mapping and playback.</a:t>
                      </a:r>
                    </a:p>
                    <a:p>
                      <a:pPr marL="285750" indent="-285750">
                        <a:buFont typeface="Arial" panose="020B0604020202020204" pitchFamily="34" charset="0"/>
                        <a:buChar char="•"/>
                      </a:pPr>
                      <a:r>
                        <a:rPr lang="en-US" baseline="0" dirty="0" smtClean="0">
                          <a:solidFill>
                            <a:srgbClr val="FF0000"/>
                          </a:solidFill>
                        </a:rPr>
                        <a:t>Else </a:t>
                      </a:r>
                      <a:r>
                        <a:rPr lang="en-US" baseline="0" dirty="0" smtClean="0"/>
                        <a:t> use some good pre-defined maps and delays for rear speakers to create the content.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txBody>
                  <a:tcPr anchor="ctr"/>
                </a:tc>
                <a:tc>
                  <a:txBody>
                    <a:bodyPr/>
                    <a:lstStyle/>
                    <a:p>
                      <a:pPr marL="285750" indent="-285750">
                        <a:buFont typeface="Arial" panose="020B0604020202020204" pitchFamily="34" charset="0"/>
                        <a:buChar char="•"/>
                      </a:pPr>
                      <a:r>
                        <a:rPr lang="en-US" dirty="0" smtClean="0"/>
                        <a:t>Objects are</a:t>
                      </a:r>
                      <a:r>
                        <a:rPr lang="en-US" baseline="0" dirty="0" smtClean="0"/>
                        <a:t> decoded to create audio signals.</a:t>
                      </a:r>
                    </a:p>
                    <a:p>
                      <a:pPr marL="285750" indent="-285750">
                        <a:buFont typeface="Arial" panose="020B0604020202020204" pitchFamily="34" charset="0"/>
                        <a:buChar char="•"/>
                      </a:pPr>
                      <a:r>
                        <a:rPr lang="en-US" baseline="0" dirty="0" smtClean="0">
                          <a:solidFill>
                            <a:srgbClr val="FF0000"/>
                          </a:solidFill>
                        </a:rPr>
                        <a:t>Frame-by-Frame, positions of “active objects” are mapped</a:t>
                      </a:r>
                      <a:r>
                        <a:rPr lang="en-US" baseline="0" dirty="0" smtClean="0"/>
                        <a:t> on to user speakers in form of gains and delays for these objects. Mix and playback. </a:t>
                      </a:r>
                    </a:p>
                  </a:txBody>
                  <a:tcPr anchor="ctr"/>
                </a:tc>
              </a:tr>
              <a:tr h="370840">
                <a:tc>
                  <a:txBody>
                    <a:bodyPr/>
                    <a:lstStyle/>
                    <a:p>
                      <a:endParaRPr lang="en-US" dirty="0"/>
                    </a:p>
                  </a:txBody>
                  <a:tcPr anchor="ctr"/>
                </a:tc>
                <a:tc>
                  <a:txBody>
                    <a:bodyPr/>
                    <a:lstStyle/>
                    <a:p>
                      <a:endParaRPr lang="en-US" dirty="0"/>
                    </a:p>
                  </a:txBody>
                  <a:tcPr anchor="ctr"/>
                </a:tc>
              </a:tr>
            </a:tbl>
          </a:graphicData>
        </a:graphic>
      </p:graphicFrame>
    </p:spTree>
    <p:extLst>
      <p:ext uri="{BB962C8B-B14F-4D97-AF65-F5344CB8AC3E}">
        <p14:creationId xmlns:p14="http://schemas.microsoft.com/office/powerpoint/2010/main" val="7570782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484433550"/>
              </p:ext>
            </p:extLst>
          </p:nvPr>
        </p:nvGraphicFramePr>
        <p:xfrm>
          <a:off x="1045028" y="1115179"/>
          <a:ext cx="10025744" cy="5409718"/>
        </p:xfrm>
        <a:graphic>
          <a:graphicData uri="http://schemas.openxmlformats.org/drawingml/2006/table">
            <a:tbl>
              <a:tblPr firstRow="1" bandRow="1">
                <a:tableStyleId>{5C22544A-7EE6-4342-B048-85BDC9FD1C3A}</a:tableStyleId>
              </a:tblPr>
              <a:tblGrid>
                <a:gridCol w="5012872"/>
                <a:gridCol w="5012872"/>
              </a:tblGrid>
              <a:tr h="822478">
                <a:tc>
                  <a:txBody>
                    <a:bodyPr/>
                    <a:lstStyle/>
                    <a:p>
                      <a:pPr algn="ctr"/>
                      <a:r>
                        <a:rPr lang="en-US" baseline="0" dirty="0" smtClean="0"/>
                        <a:t>Channel Based Immersive Audio</a:t>
                      </a:r>
                      <a:endParaRPr lang="en-US" baseline="0" dirty="0"/>
                    </a:p>
                  </a:txBody>
                  <a:tcPr anchor="ctr"/>
                </a:tc>
                <a:tc>
                  <a:txBody>
                    <a:bodyPr/>
                    <a:lstStyle/>
                    <a:p>
                      <a:pPr algn="ctr"/>
                      <a:r>
                        <a:rPr lang="en-US" baseline="0" dirty="0" smtClean="0"/>
                        <a:t>Object Based Audio</a:t>
                      </a:r>
                      <a:endParaRPr lang="en-US" baseline="0" dirty="0"/>
                    </a:p>
                  </a:txBody>
                  <a:tcPr anchor="ctr"/>
                </a:tc>
              </a:tr>
              <a:tr h="370840">
                <a:tc>
                  <a:txBody>
                    <a:bodyPr/>
                    <a:lstStyle/>
                    <a:p>
                      <a:r>
                        <a:rPr lang="en-US" dirty="0" smtClean="0"/>
                        <a:t>Content Creation </a:t>
                      </a:r>
                      <a:endParaRPr lang="en-US" dirty="0"/>
                    </a:p>
                  </a:txBody>
                  <a:tcPr anchor="ctr"/>
                </a:tc>
                <a:tc>
                  <a:txBody>
                    <a:bodyPr/>
                    <a:lstStyle/>
                    <a:p>
                      <a:endParaRPr lang="en-US" dirty="0"/>
                    </a:p>
                  </a:txBody>
                  <a:tcPr anchor="ctr"/>
                </a:tc>
              </a:tr>
              <a:tr h="370840">
                <a:tc>
                  <a:txBody>
                    <a:bodyPr/>
                    <a:lstStyle/>
                    <a:p>
                      <a:pPr marL="285750" indent="-285750">
                        <a:buFont typeface="Arial" panose="020B0604020202020204" pitchFamily="34" charset="0"/>
                        <a:buChar char="•"/>
                      </a:pPr>
                      <a:r>
                        <a:rPr lang="en-US" dirty="0" smtClean="0">
                          <a:solidFill>
                            <a:srgbClr val="FF0000"/>
                          </a:solidFill>
                        </a:rPr>
                        <a:t>Creation</a:t>
                      </a:r>
                      <a:r>
                        <a:rPr lang="en-US" baseline="0" dirty="0" smtClean="0">
                          <a:solidFill>
                            <a:srgbClr val="FF0000"/>
                          </a:solidFill>
                        </a:rPr>
                        <a:t> is a complex careful process.</a:t>
                      </a:r>
                    </a:p>
                    <a:p>
                      <a:pPr marL="285750" indent="-285750">
                        <a:buFont typeface="Arial" panose="020B0604020202020204" pitchFamily="34" charset="0"/>
                        <a:buChar char="•"/>
                      </a:pPr>
                      <a:r>
                        <a:rPr lang="en-US" baseline="0" dirty="0" smtClean="0">
                          <a:solidFill>
                            <a:schemeClr val="tx1"/>
                          </a:solidFill>
                        </a:rPr>
                        <a:t>Encoding steps and procedure is complex and hence is done by skilled well trained sound designers.  </a:t>
                      </a:r>
                    </a:p>
                  </a:txBody>
                  <a:tcPr anchor="ctr"/>
                </a:tc>
                <a:tc>
                  <a:txBody>
                    <a:bodyPr/>
                    <a:lstStyle/>
                    <a:p>
                      <a:pPr marL="285750" indent="-285750">
                        <a:buFont typeface="Arial" panose="020B0604020202020204" pitchFamily="34" charset="0"/>
                        <a:buChar char="•"/>
                      </a:pPr>
                      <a:r>
                        <a:rPr lang="en-US" dirty="0" smtClean="0">
                          <a:solidFill>
                            <a:srgbClr val="FF0000"/>
                          </a:solidFill>
                        </a:rPr>
                        <a:t>Creation</a:t>
                      </a:r>
                      <a:r>
                        <a:rPr lang="en-US" baseline="0" dirty="0" smtClean="0">
                          <a:solidFill>
                            <a:srgbClr val="FF0000"/>
                          </a:solidFill>
                        </a:rPr>
                        <a:t> and encoding object-audio is a relatively simpler process and can be done without much pre-thinking of user-setups &amp; environment.</a:t>
                      </a:r>
                    </a:p>
                    <a:p>
                      <a:pPr marL="285750" indent="-285750">
                        <a:buFont typeface="Arial" panose="020B0604020202020204" pitchFamily="34" charset="0"/>
                        <a:buChar char="•"/>
                      </a:pPr>
                      <a:r>
                        <a:rPr lang="en-US" baseline="0" dirty="0" smtClean="0">
                          <a:solidFill>
                            <a:schemeClr val="tx1"/>
                          </a:solidFill>
                        </a:rPr>
                        <a:t>Audio object meta-data needs to be carefully associated with it.</a:t>
                      </a:r>
                    </a:p>
                  </a:txBody>
                  <a:tcPr anchor="ctr"/>
                </a:tc>
              </a:tr>
              <a:tr h="370840">
                <a:tc>
                  <a:txBody>
                    <a:bodyPr/>
                    <a:lstStyle/>
                    <a:p>
                      <a:r>
                        <a:rPr lang="en-US" dirty="0" smtClean="0"/>
                        <a:t>Playback at Listener End</a:t>
                      </a:r>
                      <a:endParaRPr lang="en-US" dirty="0"/>
                    </a:p>
                  </a:txBody>
                  <a:tcPr anchor="ctr"/>
                </a:tc>
                <a:tc>
                  <a:txBody>
                    <a:bodyPr/>
                    <a:lstStyle/>
                    <a:p>
                      <a:endParaRPr lang="en-US" dirty="0"/>
                    </a:p>
                  </a:txBody>
                  <a:tcPr anchor="ctr"/>
                </a:tc>
              </a:tr>
              <a:tr h="370840">
                <a:tc>
                  <a:txBody>
                    <a:bodyPr/>
                    <a:lstStyle/>
                    <a:p>
                      <a:pPr marL="285750" indent="-285750">
                        <a:buFont typeface="Arial" panose="020B0604020202020204" pitchFamily="34" charset="0"/>
                        <a:buChar char="•"/>
                      </a:pPr>
                      <a:r>
                        <a:rPr lang="en-US" baseline="0" dirty="0" smtClean="0">
                          <a:solidFill>
                            <a:schemeClr val="tx1"/>
                          </a:solidFill>
                        </a:rPr>
                        <a:t>Decoders are Renderers are fairly simple.</a:t>
                      </a:r>
                    </a:p>
                  </a:txBody>
                  <a:tcPr anchor="ctr"/>
                </a:tc>
                <a:tc>
                  <a:txBody>
                    <a:bodyPr/>
                    <a:lstStyle/>
                    <a:p>
                      <a:pPr marL="285750" indent="-285750">
                        <a:buFont typeface="Arial" panose="020B0604020202020204" pitchFamily="34" charset="0"/>
                        <a:buChar char="•"/>
                      </a:pPr>
                      <a:r>
                        <a:rPr lang="en-US" baseline="0" dirty="0" smtClean="0">
                          <a:solidFill>
                            <a:srgbClr val="FF0000"/>
                          </a:solidFill>
                        </a:rPr>
                        <a:t>Decoders are simple (as simple as channel based Audio). </a:t>
                      </a:r>
                    </a:p>
                    <a:p>
                      <a:pPr marL="285750" indent="-285750">
                        <a:buFont typeface="Arial" panose="020B0604020202020204" pitchFamily="34" charset="0"/>
                        <a:buChar char="•"/>
                      </a:pPr>
                      <a:r>
                        <a:rPr lang="en-US" baseline="0" dirty="0" smtClean="0">
                          <a:solidFill>
                            <a:srgbClr val="FF0000"/>
                          </a:solidFill>
                        </a:rPr>
                        <a:t>However the Renderers are much more complex.</a:t>
                      </a:r>
                    </a:p>
                    <a:p>
                      <a:pPr marL="285750" indent="-285750">
                        <a:buFont typeface="Arial" panose="020B0604020202020204" pitchFamily="34" charset="0"/>
                        <a:buChar char="•"/>
                      </a:pPr>
                      <a:r>
                        <a:rPr lang="en-US" baseline="0" dirty="0" smtClean="0">
                          <a:solidFill>
                            <a:schemeClr val="tx1"/>
                          </a:solidFill>
                        </a:rPr>
                        <a:t>Renderers need to map these objects with its positions to speakers on a frame-by-frame basis. </a:t>
                      </a:r>
                    </a:p>
                  </a:txBody>
                  <a:tcPr anchor="ctr"/>
                </a:tc>
              </a:tr>
              <a:tr h="370840">
                <a:tc>
                  <a:txBody>
                    <a:bodyPr/>
                    <a:lstStyle/>
                    <a:p>
                      <a:endParaRPr lang="en-US" dirty="0"/>
                    </a:p>
                  </a:txBody>
                  <a:tcPr anchor="ctr"/>
                </a:tc>
                <a:tc>
                  <a:txBody>
                    <a:bodyPr/>
                    <a:lstStyle/>
                    <a:p>
                      <a:endParaRPr lang="en-US" dirty="0"/>
                    </a:p>
                  </a:txBody>
                  <a:tcPr anchor="ctr"/>
                </a:tc>
              </a:tr>
            </a:tbl>
          </a:graphicData>
        </a:graphic>
      </p:graphicFrame>
      <p:sp>
        <p:nvSpPr>
          <p:cNvPr id="5" name="Title 1"/>
          <p:cNvSpPr txBox="1">
            <a:spLocks/>
          </p:cNvSpPr>
          <p:nvPr/>
        </p:nvSpPr>
        <p:spPr>
          <a:xfrm>
            <a:off x="968829" y="386897"/>
            <a:ext cx="10406743" cy="65813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Channel Based Audio vs Object Based Audio</a:t>
            </a:r>
            <a:endParaRPr lang="en-US" dirty="0"/>
          </a:p>
        </p:txBody>
      </p:sp>
    </p:spTree>
    <p:extLst>
      <p:ext uri="{BB962C8B-B14F-4D97-AF65-F5344CB8AC3E}">
        <p14:creationId xmlns:p14="http://schemas.microsoft.com/office/powerpoint/2010/main" val="2485996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457" y="385446"/>
            <a:ext cx="10406743" cy="658132"/>
          </a:xfrm>
        </p:spPr>
        <p:txBody>
          <a:bodyPr>
            <a:normAutofit fontScale="90000"/>
          </a:bodyPr>
          <a:lstStyle/>
          <a:p>
            <a:r>
              <a:rPr lang="en-US" dirty="0" smtClean="0"/>
              <a:t>Pros &amp; Cons of Object Based-Audio </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547397093"/>
              </p:ext>
            </p:extLst>
          </p:nvPr>
        </p:nvGraphicFramePr>
        <p:xfrm>
          <a:off x="1672771" y="1644952"/>
          <a:ext cx="8128000" cy="4577080"/>
        </p:xfrm>
        <a:graphic>
          <a:graphicData uri="http://schemas.openxmlformats.org/drawingml/2006/table">
            <a:tbl>
              <a:tblPr firstRow="1" bandRow="1">
                <a:tableStyleId>{5C22544A-7EE6-4342-B048-85BDC9FD1C3A}</a:tableStyleId>
              </a:tblPr>
              <a:tblGrid>
                <a:gridCol w="4064000"/>
                <a:gridCol w="4064000"/>
              </a:tblGrid>
              <a:tr h="370840">
                <a:tc>
                  <a:txBody>
                    <a:bodyPr/>
                    <a:lstStyle/>
                    <a:p>
                      <a:pPr algn="ctr"/>
                      <a:r>
                        <a:rPr lang="en-US" dirty="0" smtClean="0"/>
                        <a:t>PROS</a:t>
                      </a:r>
                      <a:endParaRPr lang="en-US" dirty="0"/>
                    </a:p>
                  </a:txBody>
                  <a:tcPr/>
                </a:tc>
                <a:tc>
                  <a:txBody>
                    <a:bodyPr/>
                    <a:lstStyle/>
                    <a:p>
                      <a:pPr algn="ctr"/>
                      <a:r>
                        <a:rPr lang="en-US" dirty="0" smtClean="0">
                          <a:solidFill>
                            <a:schemeClr val="tx1"/>
                          </a:solidFill>
                        </a:rPr>
                        <a:t>CONS</a:t>
                      </a:r>
                      <a:endParaRPr lang="en-US" dirty="0">
                        <a:solidFill>
                          <a:schemeClr val="tx1"/>
                        </a:solidFill>
                      </a:endParaRPr>
                    </a:p>
                  </a:txBody>
                  <a:tcPr>
                    <a:solidFill>
                      <a:schemeClr val="accent2">
                        <a:lumMod val="20000"/>
                        <a:lumOff val="80000"/>
                      </a:schemeClr>
                    </a:solidFill>
                  </a:tcPr>
                </a:tc>
              </a:tr>
              <a:tr h="370840">
                <a:tc>
                  <a:txBody>
                    <a:bodyPr/>
                    <a:lstStyle/>
                    <a:p>
                      <a:pPr marL="285750" indent="-285750">
                        <a:buFont typeface="Arial" panose="020B0604020202020204" pitchFamily="34" charset="0"/>
                        <a:buChar char="•"/>
                      </a:pPr>
                      <a:r>
                        <a:rPr lang="en-US" dirty="0" smtClean="0"/>
                        <a:t>Richer</a:t>
                      </a:r>
                      <a:r>
                        <a:rPr lang="en-US" baseline="0" dirty="0" smtClean="0"/>
                        <a:t> Immersive experience </a:t>
                      </a:r>
                    </a:p>
                    <a:p>
                      <a:pPr marL="285750" indent="-285750">
                        <a:buFont typeface="Arial" panose="020B0604020202020204" pitchFamily="34" charset="0"/>
                        <a:buChar char="•"/>
                      </a:pPr>
                      <a:endParaRPr lang="en-US" baseline="0" dirty="0" smtClean="0"/>
                    </a:p>
                    <a:p>
                      <a:pPr marL="285750" indent="-285750">
                        <a:buFont typeface="Arial" panose="020B0604020202020204" pitchFamily="34" charset="0"/>
                        <a:buChar char="•"/>
                      </a:pPr>
                      <a:r>
                        <a:rPr lang="en-US" baseline="0" dirty="0" smtClean="0"/>
                        <a:t>Better user control &amp; available choices for different audio-settings &amp;  preferences</a:t>
                      </a:r>
                    </a:p>
                    <a:p>
                      <a:pPr marL="285750" indent="-285750">
                        <a:buFont typeface="Arial" panose="020B0604020202020204" pitchFamily="34" charset="0"/>
                        <a:buChar char="•"/>
                      </a:pPr>
                      <a:endParaRPr lang="en-US" baseline="0" dirty="0" smtClean="0"/>
                    </a:p>
                    <a:p>
                      <a:pPr marL="285750" indent="-285750">
                        <a:buFont typeface="Arial" panose="020B0604020202020204" pitchFamily="34" charset="0"/>
                        <a:buChar char="•"/>
                      </a:pPr>
                      <a:r>
                        <a:rPr lang="en-US" baseline="0" dirty="0" smtClean="0"/>
                        <a:t>Same content can supports a much larger variety of playback speaker setups from simple Headphones to 22.2 setup.</a:t>
                      </a:r>
                    </a:p>
                    <a:p>
                      <a:pPr marL="285750" indent="-285750">
                        <a:buFont typeface="Arial" panose="020B0604020202020204" pitchFamily="34" charset="0"/>
                        <a:buChar char="•"/>
                      </a:pPr>
                      <a:endParaRPr lang="en-US" baseline="0" dirty="0" smtClean="0"/>
                    </a:p>
                    <a:p>
                      <a:pPr marL="285750" indent="-285750">
                        <a:buFont typeface="Arial" panose="020B0604020202020204" pitchFamily="34" charset="0"/>
                        <a:buChar char="•"/>
                      </a:pPr>
                      <a:r>
                        <a:rPr lang="en-US" baseline="0" dirty="0" smtClean="0"/>
                        <a:t>Readily maps to Gaming &amp; VR requirements where user context is NOT defined and varies based on user’s navigation.</a:t>
                      </a:r>
                    </a:p>
                  </a:txBody>
                  <a:tcPr anchor="ctr"/>
                </a:tc>
                <a:tc>
                  <a:txBody>
                    <a:bodyPr/>
                    <a:lstStyle/>
                    <a:p>
                      <a:pPr marL="285750" indent="-285750">
                        <a:buFont typeface="Arial" panose="020B0604020202020204" pitchFamily="34" charset="0"/>
                        <a:buChar char="•"/>
                      </a:pPr>
                      <a:r>
                        <a:rPr lang="en-US" dirty="0" err="1" smtClean="0"/>
                        <a:t>Decoder+Renderer</a:t>
                      </a:r>
                      <a:r>
                        <a:rPr lang="en-US" dirty="0" smtClean="0"/>
                        <a:t> complexity is about</a:t>
                      </a:r>
                      <a:r>
                        <a:rPr lang="en-US" baseline="0" dirty="0" smtClean="0"/>
                        <a:t> 2x to 3x times higher. Hence the power consumption during playback of such stream is higher.</a:t>
                      </a:r>
                    </a:p>
                    <a:p>
                      <a:pPr marL="0" indent="0">
                        <a:buFont typeface="Arial" panose="020B0604020202020204" pitchFamily="34" charset="0"/>
                        <a:buNone/>
                      </a:pPr>
                      <a:r>
                        <a:rPr lang="en-US" baseline="0" dirty="0" smtClean="0"/>
                        <a:t> </a:t>
                      </a:r>
                    </a:p>
                  </a:txBody>
                  <a:tcPr anchor="ctr">
                    <a:solidFill>
                      <a:schemeClr val="accent2">
                        <a:lumMod val="20000"/>
                        <a:lumOff val="80000"/>
                      </a:schemeClr>
                    </a:solidFill>
                  </a:tcPr>
                </a:tc>
              </a:tr>
            </a:tbl>
          </a:graphicData>
        </a:graphic>
      </p:graphicFrame>
    </p:spTree>
    <p:extLst>
      <p:ext uri="{BB962C8B-B14F-4D97-AF65-F5344CB8AC3E}">
        <p14:creationId xmlns:p14="http://schemas.microsoft.com/office/powerpoint/2010/main" val="31121934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8924"/>
            <a:ext cx="10406743" cy="658132"/>
          </a:xfrm>
        </p:spPr>
        <p:txBody>
          <a:bodyPr>
            <a:normAutofit fontScale="90000"/>
          </a:bodyPr>
          <a:lstStyle/>
          <a:p>
            <a:pPr algn="ctr"/>
            <a:r>
              <a:rPr lang="en-US" dirty="0" smtClean="0"/>
              <a:t>A summary – basic of Object-Based Audio</a:t>
            </a:r>
            <a:endParaRPr lang="en-US" dirty="0"/>
          </a:p>
        </p:txBody>
      </p:sp>
      <p:grpSp>
        <p:nvGrpSpPr>
          <p:cNvPr id="5" name="Group 4"/>
          <p:cNvGrpSpPr/>
          <p:nvPr/>
        </p:nvGrpSpPr>
        <p:grpSpPr>
          <a:xfrm>
            <a:off x="2336799" y="2176255"/>
            <a:ext cx="7650479" cy="934720"/>
            <a:chOff x="1627981" y="1827688"/>
            <a:chExt cx="9182258" cy="1160462"/>
          </a:xfrm>
        </p:grpSpPr>
        <p:sp>
          <p:nvSpPr>
            <p:cNvPr id="6" name="Freeform 5"/>
            <p:cNvSpPr/>
            <p:nvPr/>
          </p:nvSpPr>
          <p:spPr>
            <a:xfrm>
              <a:off x="1627981" y="1827688"/>
              <a:ext cx="2901156" cy="1160462"/>
            </a:xfrm>
            <a:custGeom>
              <a:avLst/>
              <a:gdLst>
                <a:gd name="connsiteX0" fmla="*/ 0 w 2901156"/>
                <a:gd name="connsiteY0" fmla="*/ 0 h 1160462"/>
                <a:gd name="connsiteX1" fmla="*/ 2320925 w 2901156"/>
                <a:gd name="connsiteY1" fmla="*/ 0 h 1160462"/>
                <a:gd name="connsiteX2" fmla="*/ 2901156 w 2901156"/>
                <a:gd name="connsiteY2" fmla="*/ 580231 h 1160462"/>
                <a:gd name="connsiteX3" fmla="*/ 2320925 w 2901156"/>
                <a:gd name="connsiteY3" fmla="*/ 1160462 h 1160462"/>
                <a:gd name="connsiteX4" fmla="*/ 0 w 2901156"/>
                <a:gd name="connsiteY4" fmla="*/ 1160462 h 1160462"/>
                <a:gd name="connsiteX5" fmla="*/ 580231 w 2901156"/>
                <a:gd name="connsiteY5" fmla="*/ 580231 h 1160462"/>
                <a:gd name="connsiteX6" fmla="*/ 0 w 2901156"/>
                <a:gd name="connsiteY6" fmla="*/ 0 h 1160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1156" h="1160462">
                  <a:moveTo>
                    <a:pt x="0" y="0"/>
                  </a:moveTo>
                  <a:lnTo>
                    <a:pt x="2320925" y="0"/>
                  </a:lnTo>
                  <a:lnTo>
                    <a:pt x="2901156" y="580231"/>
                  </a:lnTo>
                  <a:lnTo>
                    <a:pt x="2320925" y="1160462"/>
                  </a:lnTo>
                  <a:lnTo>
                    <a:pt x="0" y="1160462"/>
                  </a:lnTo>
                  <a:lnTo>
                    <a:pt x="580231" y="580231"/>
                  </a:lnTo>
                  <a:lnTo>
                    <a:pt x="0" y="0"/>
                  </a:lnTo>
                  <a:close/>
                </a:path>
              </a:pathLst>
            </a:custGeom>
            <a:solidFill>
              <a:schemeClr val="accent2">
                <a:lumMod val="75000"/>
              </a:schemeClr>
            </a:solidFill>
            <a:scene3d>
              <a:camera prst="orthographicFront"/>
              <a:lightRig rig="chilly" dir="t"/>
            </a:scene3d>
            <a:sp3d prstMaterial="translucentPowder">
              <a:bevelT w="127000" h="25400" prst="softRound"/>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00246" tIns="40005" rIns="620236" bIns="40005" numCol="1" spcCol="1270" anchor="ctr" anchorCtr="0">
              <a:noAutofit/>
            </a:bodyPr>
            <a:lstStyle/>
            <a:p>
              <a:pPr lvl="0" algn="ctr" defTabSz="1333500">
                <a:lnSpc>
                  <a:spcPct val="90000"/>
                </a:lnSpc>
                <a:spcBef>
                  <a:spcPct val="0"/>
                </a:spcBef>
                <a:spcAft>
                  <a:spcPct val="35000"/>
                </a:spcAft>
              </a:pPr>
              <a:r>
                <a:rPr lang="en-US" sz="1400" kern="1200" dirty="0" err="1" smtClean="0"/>
                <a:t>Enc</a:t>
              </a:r>
              <a:r>
                <a:rPr lang="en-US" sz="1400" kern="1200" dirty="0" smtClean="0"/>
                <a:t>-Audio-</a:t>
              </a:r>
              <a:r>
                <a:rPr lang="en-US" sz="1400" kern="1200" dirty="0" err="1" smtClean="0"/>
                <a:t>Obj</a:t>
              </a:r>
              <a:r>
                <a:rPr lang="en-US" sz="1400" kern="1200" dirty="0" smtClean="0"/>
                <a:t> Frame 1</a:t>
              </a:r>
              <a:endParaRPr lang="en-US" sz="1400" kern="1200" dirty="0"/>
            </a:p>
          </p:txBody>
        </p:sp>
        <p:sp>
          <p:nvSpPr>
            <p:cNvPr id="7" name="Freeform 6"/>
            <p:cNvSpPr/>
            <p:nvPr/>
          </p:nvSpPr>
          <p:spPr>
            <a:xfrm>
              <a:off x="4239021" y="1827688"/>
              <a:ext cx="2901156" cy="1160462"/>
            </a:xfrm>
            <a:custGeom>
              <a:avLst/>
              <a:gdLst>
                <a:gd name="connsiteX0" fmla="*/ 0 w 2901156"/>
                <a:gd name="connsiteY0" fmla="*/ 0 h 1160462"/>
                <a:gd name="connsiteX1" fmla="*/ 2320925 w 2901156"/>
                <a:gd name="connsiteY1" fmla="*/ 0 h 1160462"/>
                <a:gd name="connsiteX2" fmla="*/ 2901156 w 2901156"/>
                <a:gd name="connsiteY2" fmla="*/ 580231 h 1160462"/>
                <a:gd name="connsiteX3" fmla="*/ 2320925 w 2901156"/>
                <a:gd name="connsiteY3" fmla="*/ 1160462 h 1160462"/>
                <a:gd name="connsiteX4" fmla="*/ 0 w 2901156"/>
                <a:gd name="connsiteY4" fmla="*/ 1160462 h 1160462"/>
                <a:gd name="connsiteX5" fmla="*/ 580231 w 2901156"/>
                <a:gd name="connsiteY5" fmla="*/ 580231 h 1160462"/>
                <a:gd name="connsiteX6" fmla="*/ 0 w 2901156"/>
                <a:gd name="connsiteY6" fmla="*/ 0 h 1160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1156" h="1160462">
                  <a:moveTo>
                    <a:pt x="0" y="0"/>
                  </a:moveTo>
                  <a:lnTo>
                    <a:pt x="2320925" y="0"/>
                  </a:lnTo>
                  <a:lnTo>
                    <a:pt x="2901156" y="580231"/>
                  </a:lnTo>
                  <a:lnTo>
                    <a:pt x="2320925" y="1160462"/>
                  </a:lnTo>
                  <a:lnTo>
                    <a:pt x="0" y="1160462"/>
                  </a:lnTo>
                  <a:lnTo>
                    <a:pt x="580231" y="580231"/>
                  </a:lnTo>
                  <a:lnTo>
                    <a:pt x="0" y="0"/>
                  </a:lnTo>
                  <a:close/>
                </a:path>
              </a:pathLst>
            </a:custGeom>
            <a:solidFill>
              <a:schemeClr val="accent2">
                <a:lumMod val="75000"/>
              </a:schemeClr>
            </a:solidFill>
            <a:scene3d>
              <a:camera prst="orthographicFront"/>
              <a:lightRig rig="chilly" dir="t"/>
            </a:scene3d>
            <a:sp3d prstMaterial="translucentPowder">
              <a:bevelT w="127000" h="25400" prst="softRound"/>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00246" tIns="40005" rIns="620236" bIns="40005" numCol="1" spcCol="1270" anchor="ctr" anchorCtr="0">
              <a:noAutofit/>
            </a:bodyPr>
            <a:lstStyle/>
            <a:p>
              <a:pPr lvl="0" algn="ctr" defTabSz="1333500">
                <a:lnSpc>
                  <a:spcPct val="90000"/>
                </a:lnSpc>
                <a:spcBef>
                  <a:spcPct val="0"/>
                </a:spcBef>
                <a:spcAft>
                  <a:spcPct val="35000"/>
                </a:spcAft>
              </a:pPr>
              <a:r>
                <a:rPr lang="en-US" sz="1400" kern="1200" dirty="0" err="1" smtClean="0"/>
                <a:t>Enc</a:t>
              </a:r>
              <a:r>
                <a:rPr lang="en-US" sz="1400" kern="1200" dirty="0" smtClean="0"/>
                <a:t>-Audio-</a:t>
              </a:r>
              <a:r>
                <a:rPr lang="en-US" sz="1400" kern="1200" dirty="0" err="1" smtClean="0"/>
                <a:t>Obj</a:t>
              </a:r>
              <a:r>
                <a:rPr lang="en-US" sz="1400" kern="1200" dirty="0" smtClean="0"/>
                <a:t> Frame 2</a:t>
              </a:r>
              <a:endParaRPr lang="en-US" sz="1400" kern="1200" dirty="0"/>
            </a:p>
          </p:txBody>
        </p:sp>
        <p:sp>
          <p:nvSpPr>
            <p:cNvPr id="8" name="Freeform 7"/>
            <p:cNvSpPr/>
            <p:nvPr/>
          </p:nvSpPr>
          <p:spPr>
            <a:xfrm>
              <a:off x="7909083" y="1827688"/>
              <a:ext cx="2901156" cy="1160462"/>
            </a:xfrm>
            <a:custGeom>
              <a:avLst/>
              <a:gdLst>
                <a:gd name="connsiteX0" fmla="*/ 0 w 2901156"/>
                <a:gd name="connsiteY0" fmla="*/ 0 h 1160462"/>
                <a:gd name="connsiteX1" fmla="*/ 2320925 w 2901156"/>
                <a:gd name="connsiteY1" fmla="*/ 0 h 1160462"/>
                <a:gd name="connsiteX2" fmla="*/ 2901156 w 2901156"/>
                <a:gd name="connsiteY2" fmla="*/ 580231 h 1160462"/>
                <a:gd name="connsiteX3" fmla="*/ 2320925 w 2901156"/>
                <a:gd name="connsiteY3" fmla="*/ 1160462 h 1160462"/>
                <a:gd name="connsiteX4" fmla="*/ 0 w 2901156"/>
                <a:gd name="connsiteY4" fmla="*/ 1160462 h 1160462"/>
                <a:gd name="connsiteX5" fmla="*/ 580231 w 2901156"/>
                <a:gd name="connsiteY5" fmla="*/ 580231 h 1160462"/>
                <a:gd name="connsiteX6" fmla="*/ 0 w 2901156"/>
                <a:gd name="connsiteY6" fmla="*/ 0 h 1160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1156" h="1160462">
                  <a:moveTo>
                    <a:pt x="0" y="0"/>
                  </a:moveTo>
                  <a:lnTo>
                    <a:pt x="2320925" y="0"/>
                  </a:lnTo>
                  <a:lnTo>
                    <a:pt x="2901156" y="580231"/>
                  </a:lnTo>
                  <a:lnTo>
                    <a:pt x="2320925" y="1160462"/>
                  </a:lnTo>
                  <a:lnTo>
                    <a:pt x="0" y="1160462"/>
                  </a:lnTo>
                  <a:lnTo>
                    <a:pt x="580231" y="580231"/>
                  </a:lnTo>
                  <a:lnTo>
                    <a:pt x="0" y="0"/>
                  </a:lnTo>
                  <a:close/>
                </a:path>
              </a:pathLst>
            </a:custGeom>
            <a:solidFill>
              <a:schemeClr val="accent2">
                <a:lumMod val="75000"/>
              </a:schemeClr>
            </a:solidFill>
            <a:scene3d>
              <a:camera prst="orthographicFront"/>
              <a:lightRig rig="chilly" dir="t"/>
            </a:scene3d>
            <a:sp3d prstMaterial="translucentPowder">
              <a:bevelT w="127000" h="25400" prst="softRound"/>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00246" tIns="40005" rIns="620236" bIns="40005" numCol="1" spcCol="1270" anchor="ctr" anchorCtr="0">
              <a:noAutofit/>
            </a:bodyPr>
            <a:lstStyle/>
            <a:p>
              <a:pPr lvl="0" algn="ctr" defTabSz="1333500">
                <a:lnSpc>
                  <a:spcPct val="90000"/>
                </a:lnSpc>
                <a:spcBef>
                  <a:spcPct val="0"/>
                </a:spcBef>
                <a:spcAft>
                  <a:spcPct val="35000"/>
                </a:spcAft>
              </a:pPr>
              <a:r>
                <a:rPr lang="en-US" sz="1400" kern="1200" dirty="0" err="1" smtClean="0"/>
                <a:t>Enc</a:t>
              </a:r>
              <a:r>
                <a:rPr lang="en-US" sz="1400" kern="1200" dirty="0" smtClean="0"/>
                <a:t>-Audio-</a:t>
              </a:r>
              <a:r>
                <a:rPr lang="en-US" sz="1400" kern="1200" dirty="0" err="1" smtClean="0"/>
                <a:t>Obj</a:t>
              </a:r>
              <a:r>
                <a:rPr lang="en-US" sz="1400" kern="1200" dirty="0" smtClean="0"/>
                <a:t> Frame N</a:t>
              </a:r>
              <a:endParaRPr lang="en-US" sz="1400" kern="1200" dirty="0"/>
            </a:p>
          </p:txBody>
        </p:sp>
      </p:grpSp>
      <p:cxnSp>
        <p:nvCxnSpPr>
          <p:cNvPr id="10" name="Straight Connector 9"/>
          <p:cNvCxnSpPr/>
          <p:nvPr/>
        </p:nvCxnSpPr>
        <p:spPr>
          <a:xfrm>
            <a:off x="7162800" y="2651743"/>
            <a:ext cx="599440" cy="0"/>
          </a:xfrm>
          <a:prstGeom prst="line">
            <a:avLst/>
          </a:prstGeom>
          <a:ln w="28575" cmpd="sng">
            <a:solidFill>
              <a:schemeClr val="accent2">
                <a:lumMod val="7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2330703" y="3266278"/>
            <a:ext cx="7650479" cy="454297"/>
            <a:chOff x="1627981" y="1827688"/>
            <a:chExt cx="9182258" cy="1160462"/>
          </a:xfrm>
          <a:solidFill>
            <a:schemeClr val="accent1"/>
          </a:solidFill>
        </p:grpSpPr>
        <p:sp>
          <p:nvSpPr>
            <p:cNvPr id="12" name="Freeform 11"/>
            <p:cNvSpPr/>
            <p:nvPr/>
          </p:nvSpPr>
          <p:spPr>
            <a:xfrm>
              <a:off x="1627981" y="1827688"/>
              <a:ext cx="2901156" cy="1160462"/>
            </a:xfrm>
            <a:custGeom>
              <a:avLst/>
              <a:gdLst>
                <a:gd name="connsiteX0" fmla="*/ 0 w 2901156"/>
                <a:gd name="connsiteY0" fmla="*/ 0 h 1160462"/>
                <a:gd name="connsiteX1" fmla="*/ 2320925 w 2901156"/>
                <a:gd name="connsiteY1" fmla="*/ 0 h 1160462"/>
                <a:gd name="connsiteX2" fmla="*/ 2901156 w 2901156"/>
                <a:gd name="connsiteY2" fmla="*/ 580231 h 1160462"/>
                <a:gd name="connsiteX3" fmla="*/ 2320925 w 2901156"/>
                <a:gd name="connsiteY3" fmla="*/ 1160462 h 1160462"/>
                <a:gd name="connsiteX4" fmla="*/ 0 w 2901156"/>
                <a:gd name="connsiteY4" fmla="*/ 1160462 h 1160462"/>
                <a:gd name="connsiteX5" fmla="*/ 580231 w 2901156"/>
                <a:gd name="connsiteY5" fmla="*/ 580231 h 1160462"/>
                <a:gd name="connsiteX6" fmla="*/ 0 w 2901156"/>
                <a:gd name="connsiteY6" fmla="*/ 0 h 1160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1156" h="1160462">
                  <a:moveTo>
                    <a:pt x="0" y="0"/>
                  </a:moveTo>
                  <a:lnTo>
                    <a:pt x="2320925" y="0"/>
                  </a:lnTo>
                  <a:lnTo>
                    <a:pt x="2901156" y="580231"/>
                  </a:lnTo>
                  <a:lnTo>
                    <a:pt x="2320925" y="1160462"/>
                  </a:lnTo>
                  <a:lnTo>
                    <a:pt x="0" y="1160462"/>
                  </a:lnTo>
                  <a:lnTo>
                    <a:pt x="580231" y="580231"/>
                  </a:lnTo>
                  <a:lnTo>
                    <a:pt x="0" y="0"/>
                  </a:lnTo>
                  <a:close/>
                </a:path>
              </a:pathLst>
            </a:custGeom>
            <a:grpFill/>
            <a:scene3d>
              <a:camera prst="orthographicFront"/>
              <a:lightRig rig="chilly" dir="t"/>
            </a:scene3d>
            <a:sp3d prstMaterial="translucentPowder">
              <a:bevelT w="127000" h="25400" prst="softRound"/>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00246" tIns="40005" rIns="620236" bIns="40005" numCol="1" spcCol="1270" anchor="ctr" anchorCtr="0">
              <a:noAutofit/>
            </a:bodyPr>
            <a:lstStyle/>
            <a:p>
              <a:pPr lvl="0" algn="ctr" defTabSz="1333500">
                <a:lnSpc>
                  <a:spcPct val="90000"/>
                </a:lnSpc>
                <a:spcBef>
                  <a:spcPct val="0"/>
                </a:spcBef>
                <a:spcAft>
                  <a:spcPct val="35000"/>
                </a:spcAft>
              </a:pPr>
              <a:r>
                <a:rPr lang="en-US" sz="1400" kern="1200" dirty="0" err="1" smtClean="0">
                  <a:solidFill>
                    <a:schemeClr val="tx1"/>
                  </a:solidFill>
                </a:rPr>
                <a:t>MetaData-Obj</a:t>
              </a:r>
              <a:r>
                <a:rPr lang="en-US" sz="1400" kern="1200" dirty="0" smtClean="0">
                  <a:solidFill>
                    <a:schemeClr val="tx1"/>
                  </a:solidFill>
                </a:rPr>
                <a:t> Frame 1</a:t>
              </a:r>
              <a:endParaRPr lang="en-US" sz="1400" kern="1200" dirty="0">
                <a:solidFill>
                  <a:schemeClr val="tx1"/>
                </a:solidFill>
              </a:endParaRPr>
            </a:p>
          </p:txBody>
        </p:sp>
        <p:sp>
          <p:nvSpPr>
            <p:cNvPr id="13" name="Freeform 12"/>
            <p:cNvSpPr/>
            <p:nvPr/>
          </p:nvSpPr>
          <p:spPr>
            <a:xfrm>
              <a:off x="4239021" y="1827688"/>
              <a:ext cx="2901156" cy="1160462"/>
            </a:xfrm>
            <a:custGeom>
              <a:avLst/>
              <a:gdLst>
                <a:gd name="connsiteX0" fmla="*/ 0 w 2901156"/>
                <a:gd name="connsiteY0" fmla="*/ 0 h 1160462"/>
                <a:gd name="connsiteX1" fmla="*/ 2320925 w 2901156"/>
                <a:gd name="connsiteY1" fmla="*/ 0 h 1160462"/>
                <a:gd name="connsiteX2" fmla="*/ 2901156 w 2901156"/>
                <a:gd name="connsiteY2" fmla="*/ 580231 h 1160462"/>
                <a:gd name="connsiteX3" fmla="*/ 2320925 w 2901156"/>
                <a:gd name="connsiteY3" fmla="*/ 1160462 h 1160462"/>
                <a:gd name="connsiteX4" fmla="*/ 0 w 2901156"/>
                <a:gd name="connsiteY4" fmla="*/ 1160462 h 1160462"/>
                <a:gd name="connsiteX5" fmla="*/ 580231 w 2901156"/>
                <a:gd name="connsiteY5" fmla="*/ 580231 h 1160462"/>
                <a:gd name="connsiteX6" fmla="*/ 0 w 2901156"/>
                <a:gd name="connsiteY6" fmla="*/ 0 h 1160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1156" h="1160462">
                  <a:moveTo>
                    <a:pt x="0" y="0"/>
                  </a:moveTo>
                  <a:lnTo>
                    <a:pt x="2320925" y="0"/>
                  </a:lnTo>
                  <a:lnTo>
                    <a:pt x="2901156" y="580231"/>
                  </a:lnTo>
                  <a:lnTo>
                    <a:pt x="2320925" y="1160462"/>
                  </a:lnTo>
                  <a:lnTo>
                    <a:pt x="0" y="1160462"/>
                  </a:lnTo>
                  <a:lnTo>
                    <a:pt x="580231" y="580231"/>
                  </a:lnTo>
                  <a:lnTo>
                    <a:pt x="0" y="0"/>
                  </a:lnTo>
                  <a:close/>
                </a:path>
              </a:pathLst>
            </a:custGeom>
            <a:grpFill/>
            <a:scene3d>
              <a:camera prst="orthographicFront"/>
              <a:lightRig rig="chilly" dir="t"/>
            </a:scene3d>
            <a:sp3d prstMaterial="translucentPowder">
              <a:bevelT w="127000" h="25400" prst="softRound"/>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00246" tIns="40005" rIns="620236" bIns="40005" numCol="1" spcCol="1270" anchor="ctr" anchorCtr="0">
              <a:noAutofit/>
            </a:bodyPr>
            <a:lstStyle/>
            <a:p>
              <a:pPr lvl="0" algn="ctr" defTabSz="1333500">
                <a:lnSpc>
                  <a:spcPct val="90000"/>
                </a:lnSpc>
                <a:spcBef>
                  <a:spcPct val="0"/>
                </a:spcBef>
                <a:spcAft>
                  <a:spcPct val="35000"/>
                </a:spcAft>
              </a:pPr>
              <a:r>
                <a:rPr lang="en-US" sz="1400" kern="1200" dirty="0" err="1" smtClean="0">
                  <a:solidFill>
                    <a:schemeClr val="tx1"/>
                  </a:solidFill>
                </a:rPr>
                <a:t>MetaData-Obj</a:t>
              </a:r>
              <a:r>
                <a:rPr lang="en-US" sz="1400" kern="1200" dirty="0" smtClean="0">
                  <a:solidFill>
                    <a:schemeClr val="tx1"/>
                  </a:solidFill>
                </a:rPr>
                <a:t> Frame 2</a:t>
              </a:r>
              <a:endParaRPr lang="en-US" sz="1400" kern="1200" dirty="0">
                <a:solidFill>
                  <a:schemeClr val="tx1"/>
                </a:solidFill>
              </a:endParaRPr>
            </a:p>
          </p:txBody>
        </p:sp>
        <p:sp>
          <p:nvSpPr>
            <p:cNvPr id="14" name="Freeform 13"/>
            <p:cNvSpPr/>
            <p:nvPr/>
          </p:nvSpPr>
          <p:spPr>
            <a:xfrm>
              <a:off x="7909083" y="1827688"/>
              <a:ext cx="2901156" cy="1160462"/>
            </a:xfrm>
            <a:custGeom>
              <a:avLst/>
              <a:gdLst>
                <a:gd name="connsiteX0" fmla="*/ 0 w 2901156"/>
                <a:gd name="connsiteY0" fmla="*/ 0 h 1160462"/>
                <a:gd name="connsiteX1" fmla="*/ 2320925 w 2901156"/>
                <a:gd name="connsiteY1" fmla="*/ 0 h 1160462"/>
                <a:gd name="connsiteX2" fmla="*/ 2901156 w 2901156"/>
                <a:gd name="connsiteY2" fmla="*/ 580231 h 1160462"/>
                <a:gd name="connsiteX3" fmla="*/ 2320925 w 2901156"/>
                <a:gd name="connsiteY3" fmla="*/ 1160462 h 1160462"/>
                <a:gd name="connsiteX4" fmla="*/ 0 w 2901156"/>
                <a:gd name="connsiteY4" fmla="*/ 1160462 h 1160462"/>
                <a:gd name="connsiteX5" fmla="*/ 580231 w 2901156"/>
                <a:gd name="connsiteY5" fmla="*/ 580231 h 1160462"/>
                <a:gd name="connsiteX6" fmla="*/ 0 w 2901156"/>
                <a:gd name="connsiteY6" fmla="*/ 0 h 1160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1156" h="1160462">
                  <a:moveTo>
                    <a:pt x="0" y="0"/>
                  </a:moveTo>
                  <a:lnTo>
                    <a:pt x="2320925" y="0"/>
                  </a:lnTo>
                  <a:lnTo>
                    <a:pt x="2901156" y="580231"/>
                  </a:lnTo>
                  <a:lnTo>
                    <a:pt x="2320925" y="1160462"/>
                  </a:lnTo>
                  <a:lnTo>
                    <a:pt x="0" y="1160462"/>
                  </a:lnTo>
                  <a:lnTo>
                    <a:pt x="580231" y="580231"/>
                  </a:lnTo>
                  <a:lnTo>
                    <a:pt x="0" y="0"/>
                  </a:lnTo>
                  <a:close/>
                </a:path>
              </a:pathLst>
            </a:custGeom>
            <a:grpFill/>
            <a:scene3d>
              <a:camera prst="orthographicFront"/>
              <a:lightRig rig="chilly" dir="t"/>
            </a:scene3d>
            <a:sp3d prstMaterial="translucentPowder">
              <a:bevelT w="127000" h="25400" prst="softRound"/>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00246" tIns="40005" rIns="620236" bIns="40005" numCol="1" spcCol="1270" anchor="ctr" anchorCtr="0">
              <a:noAutofit/>
            </a:bodyPr>
            <a:lstStyle/>
            <a:p>
              <a:pPr lvl="0" algn="ctr" defTabSz="1333500">
                <a:lnSpc>
                  <a:spcPct val="90000"/>
                </a:lnSpc>
                <a:spcBef>
                  <a:spcPct val="0"/>
                </a:spcBef>
                <a:spcAft>
                  <a:spcPct val="35000"/>
                </a:spcAft>
              </a:pPr>
              <a:r>
                <a:rPr lang="en-US" sz="1400" kern="1200" dirty="0" err="1" smtClean="0">
                  <a:solidFill>
                    <a:schemeClr val="tx1"/>
                  </a:solidFill>
                </a:rPr>
                <a:t>MetaData-Obj</a:t>
              </a:r>
              <a:r>
                <a:rPr lang="en-US" sz="1400" kern="1200" dirty="0" smtClean="0">
                  <a:solidFill>
                    <a:schemeClr val="tx1"/>
                  </a:solidFill>
                </a:rPr>
                <a:t> Frame N</a:t>
              </a:r>
              <a:endParaRPr lang="en-US" sz="1400" kern="1200" dirty="0">
                <a:solidFill>
                  <a:schemeClr val="tx1"/>
                </a:solidFill>
              </a:endParaRPr>
            </a:p>
          </p:txBody>
        </p:sp>
      </p:grpSp>
      <p:cxnSp>
        <p:nvCxnSpPr>
          <p:cNvPr id="15" name="Straight Connector 14"/>
          <p:cNvCxnSpPr/>
          <p:nvPr/>
        </p:nvCxnSpPr>
        <p:spPr>
          <a:xfrm>
            <a:off x="7162800" y="3489798"/>
            <a:ext cx="599440" cy="0"/>
          </a:xfrm>
          <a:prstGeom prst="line">
            <a:avLst/>
          </a:prstGeom>
          <a:ln w="28575" cmpd="sng">
            <a:solidFill>
              <a:schemeClr val="accent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2054787" y="1922691"/>
            <a:ext cx="8266176" cy="209702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52706" y="2296884"/>
            <a:ext cx="1412237" cy="646331"/>
          </a:xfrm>
          <a:prstGeom prst="rect">
            <a:avLst/>
          </a:prstGeom>
          <a:noFill/>
        </p:spPr>
        <p:txBody>
          <a:bodyPr wrap="square" rtlCol="0">
            <a:spAutoFit/>
          </a:bodyPr>
          <a:lstStyle/>
          <a:p>
            <a:pPr algn="ctr"/>
            <a:r>
              <a:rPr lang="en-US" dirty="0" smtClean="0"/>
              <a:t>Object Audio Track</a:t>
            </a:r>
            <a:endParaRPr lang="en-US" dirty="0"/>
          </a:p>
        </p:txBody>
      </p:sp>
      <p:sp>
        <p:nvSpPr>
          <p:cNvPr id="18" name="Content Placeholder 2"/>
          <p:cNvSpPr>
            <a:spLocks noGrp="1"/>
          </p:cNvSpPr>
          <p:nvPr>
            <p:ph idx="1"/>
          </p:nvPr>
        </p:nvSpPr>
        <p:spPr>
          <a:xfrm>
            <a:off x="1229849" y="1033420"/>
            <a:ext cx="9405257" cy="819608"/>
          </a:xfrm>
        </p:spPr>
        <p:txBody>
          <a:bodyPr>
            <a:noAutofit/>
          </a:bodyPr>
          <a:lstStyle/>
          <a:p>
            <a:pPr marL="0" lvl="1" indent="0" algn="ctr">
              <a:spcBef>
                <a:spcPts val="1000"/>
              </a:spcBef>
              <a:buNone/>
            </a:pPr>
            <a:r>
              <a:rPr lang="en-US" sz="2000" dirty="0" smtClean="0">
                <a:solidFill>
                  <a:srgbClr val="0070C0"/>
                </a:solidFill>
              </a:rPr>
              <a:t>Typical </a:t>
            </a:r>
            <a:r>
              <a:rPr lang="en-US" sz="2000" dirty="0">
                <a:solidFill>
                  <a:srgbClr val="0070C0"/>
                </a:solidFill>
              </a:rPr>
              <a:t>Object-Audio Encoded Stream </a:t>
            </a:r>
            <a:r>
              <a:rPr lang="en-US" sz="2000" dirty="0" smtClean="0">
                <a:solidFill>
                  <a:srgbClr val="0070C0"/>
                </a:solidFill>
              </a:rPr>
              <a:t>contains</a:t>
            </a:r>
            <a:r>
              <a:rPr lang="en-US" sz="2000" dirty="0">
                <a:solidFill>
                  <a:srgbClr val="0070C0"/>
                </a:solidFill>
              </a:rPr>
              <a:t> </a:t>
            </a:r>
            <a:r>
              <a:rPr lang="en-US" sz="2000" dirty="0" smtClean="0">
                <a:solidFill>
                  <a:srgbClr val="0070C0"/>
                </a:solidFill>
              </a:rPr>
              <a:t>8 to 16 encoded audio </a:t>
            </a:r>
            <a:r>
              <a:rPr lang="en-US" sz="2000" dirty="0" smtClean="0">
                <a:solidFill>
                  <a:srgbClr val="0070C0"/>
                </a:solidFill>
              </a:rPr>
              <a:t>object-tracks.</a:t>
            </a:r>
            <a:endParaRPr lang="en-US" sz="2000" dirty="0" smtClean="0">
              <a:solidFill>
                <a:srgbClr val="0070C0"/>
              </a:solidFill>
            </a:endParaRPr>
          </a:p>
          <a:p>
            <a:pPr marL="0" lvl="1" indent="0" algn="ctr">
              <a:spcBef>
                <a:spcPts val="1000"/>
              </a:spcBef>
              <a:buNone/>
            </a:pPr>
            <a:r>
              <a:rPr lang="en-US" sz="2000" dirty="0">
                <a:solidFill>
                  <a:srgbClr val="0070C0"/>
                </a:solidFill>
              </a:rPr>
              <a:t>And each audio-object track has two parts</a:t>
            </a:r>
          </a:p>
        </p:txBody>
      </p:sp>
      <p:sp>
        <p:nvSpPr>
          <p:cNvPr id="19" name="Rectangle 18"/>
          <p:cNvSpPr/>
          <p:nvPr/>
        </p:nvSpPr>
        <p:spPr>
          <a:xfrm>
            <a:off x="1295401" y="4243235"/>
            <a:ext cx="10091928" cy="1826141"/>
          </a:xfrm>
          <a:prstGeom prst="rect">
            <a:avLst/>
          </a:prstGeom>
        </p:spPr>
        <p:txBody>
          <a:bodyPr wrap="square" numCol="2">
            <a:spAutoFit/>
          </a:bodyPr>
          <a:lstStyle/>
          <a:p>
            <a:pPr marL="285750" lvl="1" indent="-285750">
              <a:spcBef>
                <a:spcPts val="1000"/>
              </a:spcBef>
            </a:pPr>
            <a:r>
              <a:rPr lang="en-US" sz="1600" dirty="0" smtClean="0">
                <a:solidFill>
                  <a:srgbClr val="0070C0"/>
                </a:solidFill>
              </a:rPr>
              <a:t>Meta-Data:</a:t>
            </a:r>
          </a:p>
          <a:p>
            <a:pPr marL="285750" lvl="1" indent="-285750">
              <a:spcBef>
                <a:spcPts val="1000"/>
              </a:spcBef>
            </a:pPr>
            <a:r>
              <a:rPr lang="en-US" sz="1600" dirty="0" smtClean="0"/>
              <a:t>Stream-level: </a:t>
            </a:r>
          </a:p>
          <a:p>
            <a:pPr marL="285750" lvl="1" indent="-285750">
              <a:buFont typeface="Arial" panose="020B0604020202020204" pitchFamily="34" charset="0"/>
              <a:buChar char="•"/>
            </a:pPr>
            <a:r>
              <a:rPr lang="en-US" sz="1600" dirty="0" smtClean="0"/>
              <a:t>Max Number </a:t>
            </a:r>
            <a:r>
              <a:rPr lang="en-US" sz="1600" dirty="0"/>
              <a:t>of Audio Objects present in the scene</a:t>
            </a:r>
            <a:r>
              <a:rPr lang="en-US" sz="1600" dirty="0" smtClean="0"/>
              <a:t>.  </a:t>
            </a:r>
            <a:endParaRPr lang="en-US" sz="1600" dirty="0"/>
          </a:p>
          <a:p>
            <a:pPr marL="285750" lvl="1" indent="-285750">
              <a:spcBef>
                <a:spcPts val="1000"/>
              </a:spcBef>
            </a:pPr>
            <a:r>
              <a:rPr lang="en-US" sz="1600" dirty="0" smtClean="0"/>
              <a:t>Frame-level: </a:t>
            </a:r>
          </a:p>
          <a:p>
            <a:pPr marL="285750" lvl="1" indent="-285750">
              <a:buFont typeface="Arial" panose="020B0604020202020204" pitchFamily="34" charset="0"/>
              <a:buChar char="•"/>
            </a:pPr>
            <a:r>
              <a:rPr lang="en-US" sz="1600" dirty="0" smtClean="0"/>
              <a:t>Shape </a:t>
            </a:r>
            <a:r>
              <a:rPr lang="en-US" sz="1600" dirty="0"/>
              <a:t>of the </a:t>
            </a:r>
            <a:r>
              <a:rPr lang="en-US" sz="1600" dirty="0" smtClean="0"/>
              <a:t>object,  Data related to position, speed </a:t>
            </a:r>
            <a:r>
              <a:rPr lang="en-US" sz="1600" dirty="0"/>
              <a:t>of </a:t>
            </a:r>
            <a:r>
              <a:rPr lang="en-US" sz="1600" dirty="0" smtClean="0"/>
              <a:t>the object, Appearance </a:t>
            </a:r>
            <a:r>
              <a:rPr lang="en-US" sz="1600" dirty="0"/>
              <a:t>/ Disappearance of </a:t>
            </a:r>
            <a:r>
              <a:rPr lang="en-US" sz="1600" dirty="0" smtClean="0"/>
              <a:t>object</a:t>
            </a:r>
          </a:p>
          <a:p>
            <a:pPr marL="285750" lvl="1" indent="-285750">
              <a:spcBef>
                <a:spcPts val="1000"/>
              </a:spcBef>
            </a:pPr>
            <a:r>
              <a:rPr lang="en-US" sz="1600" dirty="0" smtClean="0">
                <a:solidFill>
                  <a:srgbClr val="0070C0"/>
                </a:solidFill>
              </a:rPr>
              <a:t>Compressed PCM Audio-Data:</a:t>
            </a:r>
            <a:endParaRPr lang="en-US" sz="1600" dirty="0">
              <a:solidFill>
                <a:srgbClr val="0070C0"/>
              </a:solidFill>
            </a:endParaRPr>
          </a:p>
          <a:p>
            <a:pPr marL="285750" lvl="1" indent="-285750">
              <a:spcBef>
                <a:spcPts val="1000"/>
              </a:spcBef>
            </a:pPr>
            <a:r>
              <a:rPr lang="en-US" sz="1600" dirty="0" smtClean="0"/>
              <a:t>Standard DD or AAC encoded audio signals associated with a specific object.</a:t>
            </a:r>
            <a:endParaRPr lang="en-US" sz="1600" dirty="0"/>
          </a:p>
        </p:txBody>
      </p:sp>
    </p:spTree>
    <p:extLst>
      <p:ext uri="{BB962C8B-B14F-4D97-AF65-F5344CB8AC3E}">
        <p14:creationId xmlns:p14="http://schemas.microsoft.com/office/powerpoint/2010/main" val="17099420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406743" cy="658132"/>
          </a:xfrm>
        </p:spPr>
        <p:txBody>
          <a:bodyPr>
            <a:normAutofit fontScale="90000"/>
          </a:bodyPr>
          <a:lstStyle/>
          <a:p>
            <a:r>
              <a:rPr lang="en-US" dirty="0" smtClean="0"/>
              <a:t>Revisit – basic of Object-Based Audio</a:t>
            </a:r>
            <a:endParaRPr lang="en-US" dirty="0"/>
          </a:p>
        </p:txBody>
      </p:sp>
      <p:sp>
        <p:nvSpPr>
          <p:cNvPr id="3" name="Content Placeholder 2"/>
          <p:cNvSpPr>
            <a:spLocks noGrp="1"/>
          </p:cNvSpPr>
          <p:nvPr>
            <p:ph idx="1"/>
          </p:nvPr>
        </p:nvSpPr>
        <p:spPr>
          <a:xfrm>
            <a:off x="925284" y="1205135"/>
            <a:ext cx="9405257" cy="2542441"/>
          </a:xfrm>
        </p:spPr>
        <p:txBody>
          <a:bodyPr>
            <a:noAutofit/>
          </a:bodyPr>
          <a:lstStyle/>
          <a:p>
            <a:pPr marL="0" lvl="1" indent="0">
              <a:spcBef>
                <a:spcPts val="1000"/>
              </a:spcBef>
              <a:buNone/>
            </a:pPr>
            <a:r>
              <a:rPr lang="en-US" dirty="0" smtClean="0"/>
              <a:t>A YouTube examples of Audio Scene with different Objects:</a:t>
            </a:r>
          </a:p>
          <a:p>
            <a:pPr marL="0" lvl="1" indent="0">
              <a:spcBef>
                <a:spcPts val="1000"/>
              </a:spcBef>
              <a:buNone/>
            </a:pPr>
            <a:r>
              <a:rPr lang="en-US" sz="1800" dirty="0" smtClean="0"/>
              <a:t>   http</a:t>
            </a:r>
            <a:r>
              <a:rPr lang="en-US" sz="1800" dirty="0"/>
              <a:t>://youtube search "UDK + </a:t>
            </a:r>
            <a:r>
              <a:rPr lang="en-US" sz="1800" dirty="0" err="1"/>
              <a:t>SuperCollider</a:t>
            </a:r>
            <a:r>
              <a:rPr lang="en-US" sz="1800" dirty="0"/>
              <a:t> for real-time sound effect synthesis - demo </a:t>
            </a:r>
            <a:r>
              <a:rPr lang="en-US" sz="1800" dirty="0" smtClean="0"/>
              <a:t>6“</a:t>
            </a:r>
            <a:endParaRPr lang="en-US" sz="1800" dirty="0"/>
          </a:p>
          <a:p>
            <a:pPr marL="0" lvl="1" indent="0">
              <a:spcBef>
                <a:spcPts val="1000"/>
              </a:spcBef>
              <a:buNone/>
            </a:pPr>
            <a:endParaRPr lang="en-US" sz="800" dirty="0" smtClean="0"/>
          </a:p>
          <a:p>
            <a:pPr marL="0" lvl="1" indent="0">
              <a:spcBef>
                <a:spcPts val="1000"/>
              </a:spcBef>
              <a:buNone/>
            </a:pPr>
            <a:endParaRPr lang="en-US" dirty="0" smtClean="0"/>
          </a:p>
          <a:p>
            <a:pPr marL="0" lvl="1" indent="0">
              <a:spcBef>
                <a:spcPts val="1000"/>
              </a:spcBef>
              <a:buNone/>
            </a:pPr>
            <a:endParaRPr lang="en-US" dirty="0"/>
          </a:p>
          <a:p>
            <a:pPr marL="0" lvl="1" indent="0">
              <a:spcBef>
                <a:spcPts val="1000"/>
              </a:spcBef>
              <a:buNone/>
            </a:pPr>
            <a:r>
              <a:rPr lang="en-US" dirty="0" smtClean="0"/>
              <a:t>Observe the Video carefully &amp; Identify --</a:t>
            </a:r>
          </a:p>
          <a:p>
            <a:pPr marL="285750" lvl="1" indent="-285750">
              <a:spcBef>
                <a:spcPts val="1000"/>
              </a:spcBef>
            </a:pPr>
            <a:r>
              <a:rPr lang="en-US" sz="2000" dirty="0">
                <a:solidFill>
                  <a:srgbClr val="FF0000"/>
                </a:solidFill>
              </a:rPr>
              <a:t>4-5 object of different shapes appear, move and disappear w.r.t. to the listener.</a:t>
            </a:r>
          </a:p>
          <a:p>
            <a:pPr marL="0" lvl="1" indent="0">
              <a:spcBef>
                <a:spcPts val="1000"/>
              </a:spcBef>
              <a:buNone/>
            </a:pPr>
            <a:r>
              <a:rPr lang="en-US" sz="2000" i="1" dirty="0">
                <a:solidFill>
                  <a:srgbClr val="FF0000"/>
                </a:solidFill>
              </a:rPr>
              <a:t>Footsteps, lava-pond, whirling wind, flowing stream, dripping </a:t>
            </a:r>
            <a:r>
              <a:rPr lang="en-US" sz="2000" i="1" dirty="0" smtClean="0">
                <a:solidFill>
                  <a:srgbClr val="FF0000"/>
                </a:solidFill>
              </a:rPr>
              <a:t>water</a:t>
            </a:r>
          </a:p>
        </p:txBody>
      </p:sp>
      <p:pic>
        <p:nvPicPr>
          <p:cNvPr id="4" name="Picture 2" descr="http://images.wisegeek.com/car-speaker-se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8205" y="2085945"/>
            <a:ext cx="1411968" cy="7808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13877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6702" y="460550"/>
            <a:ext cx="9844872" cy="650519"/>
          </a:xfrm>
        </p:spPr>
        <p:txBody>
          <a:bodyPr anchor="t">
            <a:normAutofit fontScale="90000"/>
          </a:bodyPr>
          <a:lstStyle/>
          <a:p>
            <a:r>
              <a:rPr lang="en-US" sz="4000" dirty="0" smtClean="0"/>
              <a:t>Object-Based Audio Stream Decoding &amp; Rendering</a:t>
            </a:r>
            <a:endParaRPr lang="en-US" sz="4000" dirty="0"/>
          </a:p>
        </p:txBody>
      </p:sp>
      <p:sp>
        <p:nvSpPr>
          <p:cNvPr id="4" name="Subtitle 3"/>
          <p:cNvSpPr>
            <a:spLocks noGrp="1"/>
          </p:cNvSpPr>
          <p:nvPr>
            <p:ph type="subTitle" idx="1"/>
          </p:nvPr>
        </p:nvSpPr>
        <p:spPr>
          <a:xfrm>
            <a:off x="845957" y="1456674"/>
            <a:ext cx="10246361" cy="4998553"/>
          </a:xfrm>
        </p:spPr>
        <p:txBody>
          <a:bodyPr>
            <a:normAutofit fontScale="92500" lnSpcReduction="10000"/>
          </a:bodyPr>
          <a:lstStyle/>
          <a:p>
            <a:pPr marL="342900" indent="-342900" algn="l">
              <a:lnSpc>
                <a:spcPct val="120000"/>
              </a:lnSpc>
              <a:buFont typeface="Arial" panose="020B0604020202020204" pitchFamily="34" charset="0"/>
              <a:buChar char="•"/>
            </a:pPr>
            <a:r>
              <a:rPr lang="en-US" dirty="0" smtClean="0">
                <a:solidFill>
                  <a:schemeClr val="accent2">
                    <a:lumMod val="75000"/>
                  </a:schemeClr>
                </a:solidFill>
              </a:rPr>
              <a:t>Decoding: </a:t>
            </a:r>
            <a:r>
              <a:rPr lang="en-US" dirty="0" smtClean="0"/>
              <a:t>The basic audio from object is encoded using standard legacy encoders. Therefore, decoding uses standard mp3, </a:t>
            </a:r>
            <a:r>
              <a:rPr lang="en-US" dirty="0" err="1" smtClean="0"/>
              <a:t>aac</a:t>
            </a:r>
            <a:r>
              <a:rPr lang="en-US" dirty="0" smtClean="0"/>
              <a:t>, </a:t>
            </a:r>
            <a:r>
              <a:rPr lang="en-US" dirty="0" err="1" smtClean="0"/>
              <a:t>dolby</a:t>
            </a:r>
            <a:r>
              <a:rPr lang="en-US" dirty="0" smtClean="0"/>
              <a:t>-digital decoding to provide basic audio PCM for the object. </a:t>
            </a:r>
          </a:p>
          <a:p>
            <a:pPr marL="342900" indent="-342900" algn="l">
              <a:buFont typeface="Arial" panose="020B0604020202020204" pitchFamily="34" charset="0"/>
              <a:buChar char="•"/>
            </a:pPr>
            <a:endParaRPr lang="en-US" dirty="0" smtClean="0"/>
          </a:p>
          <a:p>
            <a:pPr marL="342900" indent="-342900" algn="l">
              <a:lnSpc>
                <a:spcPct val="120000"/>
              </a:lnSpc>
              <a:buFont typeface="Arial" panose="020B0604020202020204" pitchFamily="34" charset="0"/>
              <a:buChar char="•"/>
            </a:pPr>
            <a:r>
              <a:rPr lang="en-US" dirty="0" smtClean="0">
                <a:solidFill>
                  <a:schemeClr val="accent2">
                    <a:lumMod val="75000"/>
                  </a:schemeClr>
                </a:solidFill>
              </a:rPr>
              <a:t>Renderers: </a:t>
            </a:r>
            <a:r>
              <a:rPr lang="en-US" dirty="0" smtClean="0"/>
              <a:t>Challenges are in Rendering the decoded object-based audio PCM contents &amp; use object’s shape/motion meta-data to create –</a:t>
            </a:r>
          </a:p>
          <a:p>
            <a:pPr marL="342900" indent="-342900" algn="l">
              <a:lnSpc>
                <a:spcPct val="120000"/>
              </a:lnSpc>
              <a:buFont typeface="Arial" panose="020B0604020202020204" pitchFamily="34" charset="0"/>
              <a:buChar char="•"/>
            </a:pPr>
            <a:endParaRPr lang="en-US" dirty="0" smtClean="0"/>
          </a:p>
          <a:p>
            <a:pPr marL="800100" lvl="1" indent="-342900" algn="l">
              <a:lnSpc>
                <a:spcPct val="120000"/>
              </a:lnSpc>
              <a:buFont typeface="Arial" panose="020B0604020202020204" pitchFamily="34" charset="0"/>
              <a:buChar char="•"/>
            </a:pPr>
            <a:r>
              <a:rPr lang="en-US" sz="2400" dirty="0" smtClean="0">
                <a:solidFill>
                  <a:schemeClr val="accent2">
                    <a:lumMod val="50000"/>
                  </a:schemeClr>
                </a:solidFill>
              </a:rPr>
              <a:t>An immersive audio experience on </a:t>
            </a:r>
            <a:r>
              <a:rPr lang="en-US" sz="2400" b="1" dirty="0" smtClean="0">
                <a:solidFill>
                  <a:schemeClr val="accent2">
                    <a:lumMod val="50000"/>
                  </a:schemeClr>
                </a:solidFill>
              </a:rPr>
              <a:t>headphones</a:t>
            </a:r>
            <a:r>
              <a:rPr lang="en-US" sz="2400" dirty="0" smtClean="0">
                <a:solidFill>
                  <a:schemeClr val="accent2">
                    <a:lumMod val="50000"/>
                  </a:schemeClr>
                </a:solidFill>
              </a:rPr>
              <a:t>.  (VR, Gaming, smartphones, and tablets)</a:t>
            </a:r>
          </a:p>
          <a:p>
            <a:pPr marL="800100" lvl="1" indent="-342900" algn="l">
              <a:lnSpc>
                <a:spcPct val="120000"/>
              </a:lnSpc>
              <a:buFont typeface="Arial" panose="020B0604020202020204" pitchFamily="34" charset="0"/>
              <a:buChar char="•"/>
            </a:pPr>
            <a:endParaRPr lang="en-US" sz="2400" dirty="0">
              <a:solidFill>
                <a:schemeClr val="accent2">
                  <a:lumMod val="50000"/>
                </a:schemeClr>
              </a:solidFill>
            </a:endParaRPr>
          </a:p>
          <a:p>
            <a:pPr marL="800100" lvl="1" indent="-342900" algn="l">
              <a:lnSpc>
                <a:spcPct val="120000"/>
              </a:lnSpc>
              <a:buFont typeface="Arial" panose="020B0604020202020204" pitchFamily="34" charset="0"/>
              <a:buChar char="•"/>
            </a:pPr>
            <a:r>
              <a:rPr lang="en-US" sz="2400" dirty="0" smtClean="0">
                <a:solidFill>
                  <a:srgbClr val="0070C0"/>
                </a:solidFill>
              </a:rPr>
              <a:t>An immersive audio experience on our </a:t>
            </a:r>
            <a:r>
              <a:rPr lang="en-US" sz="2400" b="1" dirty="0" smtClean="0">
                <a:solidFill>
                  <a:srgbClr val="0070C0"/>
                </a:solidFill>
              </a:rPr>
              <a:t>multi-speaker layouts </a:t>
            </a:r>
            <a:r>
              <a:rPr lang="en-US" sz="2400" dirty="0" smtClean="0">
                <a:solidFill>
                  <a:srgbClr val="0070C0"/>
                </a:solidFill>
              </a:rPr>
              <a:t>at homes or theaters</a:t>
            </a:r>
            <a:endParaRPr lang="en-US" sz="2400" dirty="0">
              <a:solidFill>
                <a:srgbClr val="0070C0"/>
              </a:solidFill>
            </a:endParaRPr>
          </a:p>
        </p:txBody>
      </p:sp>
    </p:spTree>
    <p:extLst>
      <p:ext uri="{BB962C8B-B14F-4D97-AF65-F5344CB8AC3E}">
        <p14:creationId xmlns:p14="http://schemas.microsoft.com/office/powerpoint/2010/main" val="19872036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5286" y="315685"/>
            <a:ext cx="9557657" cy="838201"/>
          </a:xfrm>
        </p:spPr>
        <p:txBody>
          <a:bodyPr>
            <a:normAutofit/>
          </a:bodyPr>
          <a:lstStyle/>
          <a:p>
            <a:r>
              <a:rPr lang="en-US" sz="4000" dirty="0" smtClean="0"/>
              <a:t>Object-Based Audio Renderer on Headphones</a:t>
            </a:r>
            <a:endParaRPr lang="en-US" sz="4000" dirty="0"/>
          </a:p>
        </p:txBody>
      </p:sp>
      <p:sp>
        <p:nvSpPr>
          <p:cNvPr id="5" name="Rectangle 4"/>
          <p:cNvSpPr/>
          <p:nvPr/>
        </p:nvSpPr>
        <p:spPr>
          <a:xfrm>
            <a:off x="778510" y="5557443"/>
            <a:ext cx="4182836" cy="923330"/>
          </a:xfrm>
          <a:prstGeom prst="rect">
            <a:avLst/>
          </a:prstGeom>
        </p:spPr>
        <p:txBody>
          <a:bodyPr wrap="square">
            <a:spAutoFit/>
          </a:bodyPr>
          <a:lstStyle/>
          <a:p>
            <a:r>
              <a:rPr lang="en-US" dirty="0" smtClean="0">
                <a:solidFill>
                  <a:srgbClr val="101010"/>
                </a:solidFill>
                <a:latin typeface="Times New Roman" panose="02020603050405020304" pitchFamily="18" charset="0"/>
              </a:rPr>
              <a:t>Diagram </a:t>
            </a:r>
            <a:r>
              <a:rPr lang="en-US" dirty="0">
                <a:solidFill>
                  <a:srgbClr val="101010"/>
                </a:solidFill>
                <a:latin typeface="Times New Roman" panose="02020603050405020304" pitchFamily="18" charset="0"/>
              </a:rPr>
              <a:t>of spherical coordinate system</a:t>
            </a:r>
            <a:r>
              <a:rPr lang="en-US" dirty="0"/>
              <a:t/>
            </a:r>
            <a:br>
              <a:rPr lang="en-US" dirty="0"/>
            </a:br>
            <a:r>
              <a:rPr lang="en-US" dirty="0" smtClean="0">
                <a:solidFill>
                  <a:srgbClr val="101010"/>
                </a:solidFill>
                <a:latin typeface="Times New Roman" panose="02020603050405020304" pitchFamily="18" charset="0"/>
              </a:rPr>
              <a:t>(</a:t>
            </a:r>
            <a:r>
              <a:rPr lang="en-US" dirty="0" smtClean="0"/>
              <a:t>Wightman </a:t>
            </a:r>
            <a:r>
              <a:rPr lang="en-US" dirty="0"/>
              <a:t>and </a:t>
            </a:r>
            <a:r>
              <a:rPr lang="en-US" dirty="0" err="1" smtClean="0"/>
              <a:t>Kistler</a:t>
            </a:r>
            <a:r>
              <a:rPr lang="en-US" dirty="0" smtClean="0">
                <a:solidFill>
                  <a:srgbClr val="101010"/>
                </a:solidFill>
                <a:latin typeface="Times New Roman" panose="02020603050405020304" pitchFamily="18" charset="0"/>
              </a:rPr>
              <a:t>, </a:t>
            </a:r>
            <a:r>
              <a:rPr lang="en-US" dirty="0" err="1" smtClean="0">
                <a:solidFill>
                  <a:srgbClr val="101010"/>
                </a:solidFill>
                <a:latin typeface="Times New Roman" panose="02020603050405020304" pitchFamily="18" charset="0"/>
              </a:rPr>
              <a:t>Univ</a:t>
            </a:r>
            <a:r>
              <a:rPr lang="en-US" dirty="0" smtClean="0">
                <a:solidFill>
                  <a:srgbClr val="101010"/>
                </a:solidFill>
                <a:latin typeface="Times New Roman" panose="02020603050405020304" pitchFamily="18" charset="0"/>
              </a:rPr>
              <a:t> </a:t>
            </a:r>
            <a:r>
              <a:rPr lang="en-US" dirty="0" err="1" smtClean="0">
                <a:solidFill>
                  <a:srgbClr val="101010"/>
                </a:solidFill>
                <a:latin typeface="Times New Roman" panose="02020603050405020304" pitchFamily="18" charset="0"/>
              </a:rPr>
              <a:t>Winsconsin</a:t>
            </a:r>
            <a:r>
              <a:rPr lang="en-US" dirty="0" smtClean="0">
                <a:solidFill>
                  <a:srgbClr val="101010"/>
                </a:solidFill>
                <a:latin typeface="Times New Roman" panose="02020603050405020304" pitchFamily="18" charset="0"/>
              </a:rPr>
              <a:t>) – 1989 [1]</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7622" y="2933332"/>
            <a:ext cx="2705100" cy="2400300"/>
          </a:xfrm>
          <a:prstGeom prst="rect">
            <a:avLst/>
          </a:prstGeom>
        </p:spPr>
      </p:pic>
      <p:sp>
        <p:nvSpPr>
          <p:cNvPr id="8" name="Rectangle 7"/>
          <p:cNvSpPr/>
          <p:nvPr/>
        </p:nvSpPr>
        <p:spPr>
          <a:xfrm>
            <a:off x="5220208" y="4986606"/>
            <a:ext cx="6556755" cy="1138773"/>
          </a:xfrm>
          <a:prstGeom prst="rect">
            <a:avLst/>
          </a:prstGeom>
        </p:spPr>
        <p:txBody>
          <a:bodyPr wrap="square">
            <a:spAutoFit/>
          </a:bodyPr>
          <a:lstStyle/>
          <a:p>
            <a:r>
              <a:rPr lang="en-US" dirty="0" smtClean="0">
                <a:solidFill>
                  <a:schemeClr val="accent1">
                    <a:lumMod val="75000"/>
                  </a:schemeClr>
                </a:solidFill>
              </a:rPr>
              <a:t>Ear impulse &amp; frequency </a:t>
            </a:r>
            <a:r>
              <a:rPr lang="en-US" dirty="0">
                <a:solidFill>
                  <a:schemeClr val="accent1">
                    <a:lumMod val="75000"/>
                  </a:schemeClr>
                </a:solidFill>
              </a:rPr>
              <a:t>response for </a:t>
            </a:r>
            <a:r>
              <a:rPr lang="en-US" dirty="0" smtClean="0">
                <a:solidFill>
                  <a:schemeClr val="accent1">
                    <a:lumMod val="75000"/>
                  </a:schemeClr>
                </a:solidFill>
              </a:rPr>
              <a:t>orientation shown in picture on left (90º </a:t>
            </a:r>
            <a:r>
              <a:rPr lang="en-US" dirty="0">
                <a:solidFill>
                  <a:schemeClr val="accent1">
                    <a:lumMod val="75000"/>
                  </a:schemeClr>
                </a:solidFill>
              </a:rPr>
              <a:t>azimuth, 0º- </a:t>
            </a:r>
            <a:r>
              <a:rPr lang="en-US" dirty="0" smtClean="0">
                <a:solidFill>
                  <a:schemeClr val="accent1">
                    <a:lumMod val="75000"/>
                  </a:schemeClr>
                </a:solidFill>
              </a:rPr>
              <a:t>elevation) </a:t>
            </a:r>
            <a:r>
              <a:rPr lang="en-US" dirty="0">
                <a:solidFill>
                  <a:schemeClr val="accent1">
                    <a:lumMod val="75000"/>
                  </a:schemeClr>
                </a:solidFill>
              </a:rPr>
              <a:t>from </a:t>
            </a:r>
            <a:r>
              <a:rPr lang="en-US" dirty="0" smtClean="0">
                <a:solidFill>
                  <a:schemeClr val="accent1">
                    <a:lumMod val="75000"/>
                  </a:schemeClr>
                </a:solidFill>
              </a:rPr>
              <a:t>WK SDO </a:t>
            </a:r>
            <a:r>
              <a:rPr lang="en-US" dirty="0">
                <a:solidFill>
                  <a:schemeClr val="accent1">
                    <a:lumMod val="75000"/>
                  </a:schemeClr>
                </a:solidFill>
              </a:rPr>
              <a:t>set</a:t>
            </a:r>
            <a:r>
              <a:rPr lang="en-US" dirty="0" smtClean="0">
                <a:solidFill>
                  <a:schemeClr val="accent1">
                    <a:lumMod val="75000"/>
                  </a:schemeClr>
                </a:solidFill>
              </a:rPr>
              <a:t>. [2,3] </a:t>
            </a:r>
          </a:p>
          <a:p>
            <a:endParaRPr lang="en-US" sz="1600" dirty="0" smtClean="0">
              <a:solidFill>
                <a:schemeClr val="accent1">
                  <a:lumMod val="75000"/>
                </a:schemeClr>
              </a:solidFill>
            </a:endParaRPr>
          </a:p>
          <a:p>
            <a:r>
              <a:rPr lang="en-US" sz="1600" dirty="0" smtClean="0">
                <a:solidFill>
                  <a:schemeClr val="accent1">
                    <a:lumMod val="75000"/>
                  </a:schemeClr>
                </a:solidFill>
              </a:rPr>
              <a:t>(Note: 5 to 9 </a:t>
            </a:r>
            <a:r>
              <a:rPr lang="en-US" sz="1600" dirty="0" err="1" smtClean="0">
                <a:solidFill>
                  <a:schemeClr val="accent1">
                    <a:lumMod val="75000"/>
                  </a:schemeClr>
                </a:solidFill>
              </a:rPr>
              <a:t>msec</a:t>
            </a:r>
            <a:r>
              <a:rPr lang="en-US" sz="1600" dirty="0" smtClean="0">
                <a:solidFill>
                  <a:schemeClr val="accent1">
                    <a:lumMod val="75000"/>
                  </a:schemeClr>
                </a:solidFill>
              </a:rPr>
              <a:t> duration impulse response width @ 16kHz sample rate)</a:t>
            </a:r>
            <a:endParaRPr lang="en-US" sz="1600" dirty="0">
              <a:solidFill>
                <a:schemeClr val="accent1">
                  <a:lumMod val="75000"/>
                </a:schemeClr>
              </a:solidFill>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61346" y="1914299"/>
            <a:ext cx="3414740" cy="2751976"/>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45794" y="1914299"/>
            <a:ext cx="3470503" cy="2751976"/>
          </a:xfrm>
          <a:prstGeom prst="rect">
            <a:avLst/>
          </a:prstGeom>
        </p:spPr>
      </p:pic>
      <p:sp>
        <p:nvSpPr>
          <p:cNvPr id="11" name="Right Arrow 10"/>
          <p:cNvSpPr/>
          <p:nvPr/>
        </p:nvSpPr>
        <p:spPr>
          <a:xfrm rot="20692560">
            <a:off x="956800" y="4469864"/>
            <a:ext cx="348163" cy="2190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6" descr="https://tse3.mm.bing.net/th?id=OIP.M0a19a6dc89393801415662d5b594ef15o0&amp;w=138&amp;h=138&amp;c=8&amp;rs=1&amp;pid=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20613820">
            <a:off x="457289" y="4461524"/>
            <a:ext cx="476441" cy="47644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049918" y="1591532"/>
            <a:ext cx="3260508" cy="738664"/>
          </a:xfrm>
          <a:prstGeom prst="rect">
            <a:avLst/>
          </a:prstGeom>
          <a:noFill/>
        </p:spPr>
        <p:txBody>
          <a:bodyPr wrap="none" rtlCol="0">
            <a:spAutoFit/>
          </a:bodyPr>
          <a:lstStyle/>
          <a:p>
            <a:pPr algn="ctr"/>
            <a:r>
              <a:rPr lang="en-US" sz="2400" dirty="0" smtClean="0">
                <a:solidFill>
                  <a:schemeClr val="accent2">
                    <a:lumMod val="75000"/>
                  </a:schemeClr>
                </a:solidFill>
              </a:rPr>
              <a:t>HRTF Model</a:t>
            </a:r>
            <a:endParaRPr lang="en-US" dirty="0" smtClean="0">
              <a:solidFill>
                <a:schemeClr val="accent2">
                  <a:lumMod val="75000"/>
                </a:schemeClr>
              </a:solidFill>
            </a:endParaRPr>
          </a:p>
          <a:p>
            <a:pPr algn="ctr"/>
            <a:r>
              <a:rPr lang="en-US" dirty="0" smtClean="0">
                <a:solidFill>
                  <a:schemeClr val="accent2">
                    <a:lumMod val="75000"/>
                  </a:schemeClr>
                </a:solidFill>
              </a:rPr>
              <a:t>(Head Related Transfer Function)</a:t>
            </a:r>
            <a:endParaRPr lang="en-US" dirty="0">
              <a:solidFill>
                <a:schemeClr val="accent2">
                  <a:lumMod val="75000"/>
                </a:schemeClr>
              </a:solidFill>
            </a:endParaRPr>
          </a:p>
        </p:txBody>
      </p:sp>
    </p:spTree>
    <p:extLst>
      <p:ext uri="{BB962C8B-B14F-4D97-AF65-F5344CB8AC3E}">
        <p14:creationId xmlns:p14="http://schemas.microsoft.com/office/powerpoint/2010/main" val="1121487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8038405" y="2740034"/>
            <a:ext cx="0" cy="18930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925286" y="226593"/>
            <a:ext cx="9557657" cy="838201"/>
          </a:xfrm>
        </p:spPr>
        <p:txBody>
          <a:bodyPr>
            <a:normAutofit fontScale="90000"/>
          </a:bodyPr>
          <a:lstStyle/>
          <a:p>
            <a:r>
              <a:rPr lang="en-US" sz="4000" dirty="0" smtClean="0"/>
              <a:t>Object-Based Audio Rendering on Headphones</a:t>
            </a:r>
            <a:endParaRPr lang="en-US" sz="4000"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4554" y="4933100"/>
            <a:ext cx="2000286" cy="1612052"/>
          </a:xfrm>
          <a:prstGeom prst="rect">
            <a:avLst/>
          </a:prstGeom>
          <a:effectLst>
            <a:outerShdw blurRad="50800" dist="38100" dir="5400000" algn="t" rotWithShape="0">
              <a:schemeClr val="tx1">
                <a:alpha val="84000"/>
              </a:schemeClr>
            </a:outerShdw>
          </a:effectLst>
        </p:spPr>
      </p:pic>
      <p:sp>
        <p:nvSpPr>
          <p:cNvPr id="11" name="Right Arrow 10"/>
          <p:cNvSpPr/>
          <p:nvPr/>
        </p:nvSpPr>
        <p:spPr>
          <a:xfrm>
            <a:off x="2678776" y="2082207"/>
            <a:ext cx="348163" cy="219005"/>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6" descr="https://tse3.mm.bing.net/th?id=OIP.M0a19a6dc89393801415662d5b594ef15o0&amp;w=138&amp;h=138&amp;c=8&amp;rs=1&amp;pid=1.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1521260">
            <a:off x="1516121" y="1920771"/>
            <a:ext cx="476441" cy="47644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701677" y="2749747"/>
            <a:ext cx="2401824" cy="646331"/>
          </a:xfrm>
          <a:prstGeom prst="rect">
            <a:avLst/>
          </a:prstGeom>
          <a:noFill/>
        </p:spPr>
        <p:txBody>
          <a:bodyPr wrap="square" rtlCol="0">
            <a:spAutoFit/>
          </a:bodyPr>
          <a:lstStyle/>
          <a:p>
            <a:pPr algn="ctr"/>
            <a:r>
              <a:rPr lang="en-US" dirty="0" smtClean="0">
                <a:solidFill>
                  <a:schemeClr val="accent2">
                    <a:lumMod val="75000"/>
                  </a:schemeClr>
                </a:solidFill>
              </a:rPr>
              <a:t>Decoded audio object PCM data</a:t>
            </a:r>
          </a:p>
        </p:txBody>
      </p:sp>
      <p:sp>
        <p:nvSpPr>
          <p:cNvPr id="4" name="Rectangle 3"/>
          <p:cNvSpPr/>
          <p:nvPr/>
        </p:nvSpPr>
        <p:spPr>
          <a:xfrm>
            <a:off x="4071671" y="1894568"/>
            <a:ext cx="560832" cy="66295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p:cNvSpPr/>
          <p:nvPr/>
        </p:nvSpPr>
        <p:spPr>
          <a:xfrm rot="5400000">
            <a:off x="4219153" y="2098525"/>
            <a:ext cx="353116" cy="255043"/>
          </a:xfrm>
          <a:prstGeom prst="triangle">
            <a:avLst>
              <a:gd name="adj" fmla="val 50000"/>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5517935" y="2082207"/>
            <a:ext cx="1054171" cy="219005"/>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a:endCxn id="4" idx="2"/>
          </p:cNvCxnSpPr>
          <p:nvPr/>
        </p:nvCxnSpPr>
        <p:spPr>
          <a:xfrm flipV="1">
            <a:off x="4352087" y="2557524"/>
            <a:ext cx="0" cy="14737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372752" y="5135663"/>
            <a:ext cx="1628504" cy="1200329"/>
          </a:xfrm>
          <a:prstGeom prst="rect">
            <a:avLst/>
          </a:prstGeom>
          <a:noFill/>
        </p:spPr>
        <p:txBody>
          <a:bodyPr wrap="square" rtlCol="0">
            <a:spAutoFit/>
          </a:bodyPr>
          <a:lstStyle/>
          <a:p>
            <a:pPr algn="ctr"/>
            <a:r>
              <a:rPr lang="en-US" dirty="0" smtClean="0"/>
              <a:t>HRTF_L/R – Filter pool for diff values of </a:t>
            </a:r>
          </a:p>
          <a:p>
            <a:pPr algn="ctr"/>
            <a:r>
              <a:rPr lang="en-US" dirty="0" smtClean="0">
                <a:latin typeface="Symbol" panose="05050102010706020507" pitchFamily="18" charset="2"/>
              </a:rPr>
              <a:t>f</a:t>
            </a:r>
            <a:r>
              <a:rPr lang="en-US" baseline="-25000" dirty="0" smtClean="0">
                <a:latin typeface="Carrier"/>
              </a:rPr>
              <a:t>i </a:t>
            </a:r>
            <a:r>
              <a:rPr lang="en-US" dirty="0" smtClean="0"/>
              <a:t>&amp;</a:t>
            </a:r>
            <a:r>
              <a:rPr lang="en-US" dirty="0">
                <a:latin typeface="Symbol" panose="05050102010706020507" pitchFamily="18" charset="2"/>
              </a:rPr>
              <a:t> q</a:t>
            </a:r>
            <a:r>
              <a:rPr lang="en-US" baseline="-25000" dirty="0">
                <a:latin typeface="Carrier"/>
              </a:rPr>
              <a:t>i</a:t>
            </a:r>
            <a:r>
              <a:rPr lang="en-US" dirty="0"/>
              <a:t> </a:t>
            </a:r>
            <a:endParaRPr lang="en-US" baseline="-25000" dirty="0">
              <a:latin typeface="Carrier"/>
            </a:endParaRPr>
          </a:p>
        </p:txBody>
      </p:sp>
      <p:sp>
        <p:nvSpPr>
          <p:cNvPr id="20" name="TextBox 19"/>
          <p:cNvSpPr txBox="1"/>
          <p:nvPr/>
        </p:nvSpPr>
        <p:spPr>
          <a:xfrm>
            <a:off x="772156" y="3574630"/>
            <a:ext cx="2401824" cy="923330"/>
          </a:xfrm>
          <a:prstGeom prst="rect">
            <a:avLst/>
          </a:prstGeom>
          <a:noFill/>
        </p:spPr>
        <p:txBody>
          <a:bodyPr wrap="square" rtlCol="0">
            <a:spAutoFit/>
          </a:bodyPr>
          <a:lstStyle/>
          <a:p>
            <a:pPr algn="ctr"/>
            <a:r>
              <a:rPr lang="en-US" dirty="0" smtClean="0">
                <a:solidFill>
                  <a:schemeClr val="accent1">
                    <a:lumMod val="75000"/>
                  </a:schemeClr>
                </a:solidFill>
              </a:rPr>
              <a:t>Decoded audio object Meta data </a:t>
            </a:r>
          </a:p>
          <a:p>
            <a:pPr algn="ctr"/>
            <a:r>
              <a:rPr lang="en-US" dirty="0" smtClean="0">
                <a:solidFill>
                  <a:schemeClr val="accent1">
                    <a:lumMod val="75000"/>
                  </a:schemeClr>
                </a:solidFill>
              </a:rPr>
              <a:t>(</a:t>
            </a:r>
            <a:r>
              <a:rPr lang="en-US" dirty="0" err="1" smtClean="0">
                <a:solidFill>
                  <a:schemeClr val="accent1">
                    <a:lumMod val="75000"/>
                  </a:schemeClr>
                </a:solidFill>
              </a:rPr>
              <a:t>dist</a:t>
            </a:r>
            <a:r>
              <a:rPr lang="en-US" dirty="0" smtClean="0">
                <a:solidFill>
                  <a:schemeClr val="accent1">
                    <a:lumMod val="75000"/>
                  </a:schemeClr>
                </a:solidFill>
              </a:rPr>
              <a:t>, </a:t>
            </a:r>
            <a:r>
              <a:rPr lang="en-US" dirty="0" err="1" smtClean="0">
                <a:solidFill>
                  <a:schemeClr val="accent1">
                    <a:lumMod val="75000"/>
                  </a:schemeClr>
                </a:solidFill>
              </a:rPr>
              <a:t>azi</a:t>
            </a:r>
            <a:r>
              <a:rPr lang="en-US" dirty="0" smtClean="0">
                <a:solidFill>
                  <a:schemeClr val="accent1">
                    <a:lumMod val="75000"/>
                  </a:schemeClr>
                </a:solidFill>
              </a:rPr>
              <a:t>, </a:t>
            </a:r>
            <a:r>
              <a:rPr lang="en-US" dirty="0" err="1" smtClean="0">
                <a:solidFill>
                  <a:schemeClr val="accent1">
                    <a:lumMod val="75000"/>
                  </a:schemeClr>
                </a:solidFill>
              </a:rPr>
              <a:t>ele</a:t>
            </a:r>
            <a:r>
              <a:rPr lang="en-US" dirty="0" smtClean="0">
                <a:solidFill>
                  <a:schemeClr val="accent1">
                    <a:lumMod val="75000"/>
                  </a:schemeClr>
                </a:solidFill>
              </a:rPr>
              <a:t>)</a:t>
            </a:r>
          </a:p>
        </p:txBody>
      </p:sp>
      <p:sp>
        <p:nvSpPr>
          <p:cNvPr id="21" name="TextBox 20"/>
          <p:cNvSpPr txBox="1"/>
          <p:nvPr/>
        </p:nvSpPr>
        <p:spPr>
          <a:xfrm>
            <a:off x="3575461" y="1337803"/>
            <a:ext cx="1616709" cy="584775"/>
          </a:xfrm>
          <a:prstGeom prst="rect">
            <a:avLst/>
          </a:prstGeom>
          <a:noFill/>
        </p:spPr>
        <p:txBody>
          <a:bodyPr wrap="square" rtlCol="0">
            <a:spAutoFit/>
          </a:bodyPr>
          <a:lstStyle/>
          <a:p>
            <a:pPr algn="ctr"/>
            <a:r>
              <a:rPr lang="en-US" sz="1600" b="1" dirty="0" smtClean="0"/>
              <a:t>Gain / delay Module</a:t>
            </a:r>
          </a:p>
        </p:txBody>
      </p:sp>
      <p:sp>
        <p:nvSpPr>
          <p:cNvPr id="22" name="Right Arrow 21"/>
          <p:cNvSpPr/>
          <p:nvPr/>
        </p:nvSpPr>
        <p:spPr>
          <a:xfrm>
            <a:off x="2792402" y="4278086"/>
            <a:ext cx="326481" cy="119916"/>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3692554" y="3337404"/>
            <a:ext cx="1499616" cy="523220"/>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sz="1400" dirty="0" smtClean="0"/>
              <a:t>Distance -&gt; Gain delay mapping</a:t>
            </a:r>
            <a:endParaRPr lang="en-US" sz="1400" dirty="0"/>
          </a:p>
        </p:txBody>
      </p:sp>
      <p:sp>
        <p:nvSpPr>
          <p:cNvPr id="5" name="Freeform 4"/>
          <p:cNvSpPr/>
          <p:nvPr/>
        </p:nvSpPr>
        <p:spPr>
          <a:xfrm>
            <a:off x="3118883" y="4038600"/>
            <a:ext cx="1237493" cy="239141"/>
          </a:xfrm>
          <a:custGeom>
            <a:avLst/>
            <a:gdLst>
              <a:gd name="connsiteX0" fmla="*/ 1055914 w 1056263"/>
              <a:gd name="connsiteY0" fmla="*/ 0 h 239486"/>
              <a:gd name="connsiteX1" fmla="*/ 1034143 w 1056263"/>
              <a:gd name="connsiteY1" fmla="*/ 141514 h 239486"/>
              <a:gd name="connsiteX2" fmla="*/ 914400 w 1056263"/>
              <a:gd name="connsiteY2" fmla="*/ 195943 h 239486"/>
              <a:gd name="connsiteX3" fmla="*/ 762000 w 1056263"/>
              <a:gd name="connsiteY3" fmla="*/ 206829 h 239486"/>
              <a:gd name="connsiteX4" fmla="*/ 609600 w 1056263"/>
              <a:gd name="connsiteY4" fmla="*/ 228600 h 239486"/>
              <a:gd name="connsiteX5" fmla="*/ 0 w 1056263"/>
              <a:gd name="connsiteY5" fmla="*/ 239486 h 239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56263" h="239486">
                <a:moveTo>
                  <a:pt x="1055914" y="0"/>
                </a:moveTo>
                <a:cubicBezTo>
                  <a:pt x="1056821" y="54428"/>
                  <a:pt x="1057729" y="108857"/>
                  <a:pt x="1034143" y="141514"/>
                </a:cubicBezTo>
                <a:cubicBezTo>
                  <a:pt x="1010557" y="174171"/>
                  <a:pt x="959757" y="185057"/>
                  <a:pt x="914400" y="195943"/>
                </a:cubicBezTo>
                <a:cubicBezTo>
                  <a:pt x="869043" y="206829"/>
                  <a:pt x="812800" y="201386"/>
                  <a:pt x="762000" y="206829"/>
                </a:cubicBezTo>
                <a:cubicBezTo>
                  <a:pt x="711200" y="212272"/>
                  <a:pt x="736600" y="223157"/>
                  <a:pt x="609600" y="228600"/>
                </a:cubicBezTo>
                <a:cubicBezTo>
                  <a:pt x="482600" y="234043"/>
                  <a:pt x="241300" y="236764"/>
                  <a:pt x="0" y="23948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p:nvPr/>
        </p:nvCxnSpPr>
        <p:spPr>
          <a:xfrm>
            <a:off x="3185258" y="4354916"/>
            <a:ext cx="3108427" cy="11674"/>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5605710" y="4338044"/>
            <a:ext cx="788999" cy="369332"/>
          </a:xfrm>
          <a:prstGeom prst="rect">
            <a:avLst/>
          </a:prstGeom>
        </p:spPr>
        <p:txBody>
          <a:bodyPr wrap="none">
            <a:spAutoFit/>
          </a:bodyPr>
          <a:lstStyle/>
          <a:p>
            <a:r>
              <a:rPr lang="en-US" dirty="0"/>
              <a:t> </a:t>
            </a:r>
            <a:r>
              <a:rPr lang="en-US" dirty="0" smtClean="0">
                <a:latin typeface="Symbol" panose="05050102010706020507" pitchFamily="18" charset="2"/>
              </a:rPr>
              <a:t>f</a:t>
            </a:r>
            <a:r>
              <a:rPr lang="en-US" baseline="-25000" dirty="0" smtClean="0">
                <a:latin typeface="Carrier"/>
              </a:rPr>
              <a:t> </a:t>
            </a:r>
            <a:r>
              <a:rPr lang="en-US" dirty="0"/>
              <a:t>&amp;</a:t>
            </a:r>
            <a:r>
              <a:rPr lang="en-US" dirty="0">
                <a:latin typeface="Symbol" panose="05050102010706020507" pitchFamily="18" charset="2"/>
              </a:rPr>
              <a:t> </a:t>
            </a:r>
            <a:r>
              <a:rPr lang="en-US" dirty="0" smtClean="0">
                <a:latin typeface="Symbol" panose="05050102010706020507" pitchFamily="18" charset="2"/>
              </a:rPr>
              <a:t>q</a:t>
            </a:r>
            <a:r>
              <a:rPr lang="en-US" dirty="0" smtClean="0"/>
              <a:t> </a:t>
            </a:r>
            <a:endParaRPr lang="en-US" dirty="0"/>
          </a:p>
        </p:txBody>
      </p:sp>
      <p:sp>
        <p:nvSpPr>
          <p:cNvPr id="23" name="TextBox 22"/>
          <p:cNvSpPr txBox="1"/>
          <p:nvPr/>
        </p:nvSpPr>
        <p:spPr>
          <a:xfrm>
            <a:off x="7098252" y="3193050"/>
            <a:ext cx="1870419" cy="954107"/>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sz="1400" dirty="0" smtClean="0"/>
              <a:t>Interpolate &amp; Compute </a:t>
            </a:r>
          </a:p>
          <a:p>
            <a:pPr algn="ctr"/>
            <a:r>
              <a:rPr lang="en-US" sz="1400" dirty="0" err="1" smtClean="0"/>
              <a:t>HRTF_Left</a:t>
            </a:r>
            <a:r>
              <a:rPr lang="en-US" sz="1400" dirty="0" smtClean="0"/>
              <a:t> &amp; </a:t>
            </a:r>
            <a:r>
              <a:rPr lang="en-US" sz="1400" dirty="0" err="1" smtClean="0"/>
              <a:t>HRTF_Right</a:t>
            </a:r>
            <a:r>
              <a:rPr lang="en-US" sz="1400" dirty="0" smtClean="0"/>
              <a:t> from filter-pool</a:t>
            </a:r>
            <a:endParaRPr lang="en-US" sz="1400" dirty="0"/>
          </a:p>
        </p:txBody>
      </p:sp>
      <p:sp>
        <p:nvSpPr>
          <p:cNvPr id="28" name="Freeform 27"/>
          <p:cNvSpPr/>
          <p:nvPr/>
        </p:nvSpPr>
        <p:spPr>
          <a:xfrm>
            <a:off x="6293685" y="3667760"/>
            <a:ext cx="707571" cy="700024"/>
          </a:xfrm>
          <a:custGeom>
            <a:avLst/>
            <a:gdLst>
              <a:gd name="connsiteX0" fmla="*/ 0 w 707571"/>
              <a:gd name="connsiteY0" fmla="*/ 685800 h 685800"/>
              <a:gd name="connsiteX1" fmla="*/ 250371 w 707571"/>
              <a:gd name="connsiteY1" fmla="*/ 609600 h 685800"/>
              <a:gd name="connsiteX2" fmla="*/ 283028 w 707571"/>
              <a:gd name="connsiteY2" fmla="*/ 500743 h 685800"/>
              <a:gd name="connsiteX3" fmla="*/ 283028 w 707571"/>
              <a:gd name="connsiteY3" fmla="*/ 402771 h 685800"/>
              <a:gd name="connsiteX4" fmla="*/ 293914 w 707571"/>
              <a:gd name="connsiteY4" fmla="*/ 250371 h 685800"/>
              <a:gd name="connsiteX5" fmla="*/ 370114 w 707571"/>
              <a:gd name="connsiteY5" fmla="*/ 141514 h 685800"/>
              <a:gd name="connsiteX6" fmla="*/ 468085 w 707571"/>
              <a:gd name="connsiteY6" fmla="*/ 43543 h 685800"/>
              <a:gd name="connsiteX7" fmla="*/ 707571 w 707571"/>
              <a:gd name="connsiteY7" fmla="*/ 0 h 685800"/>
              <a:gd name="connsiteX8" fmla="*/ 707571 w 707571"/>
              <a:gd name="connsiteY8" fmla="*/ 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7571" h="685800">
                <a:moveTo>
                  <a:pt x="0" y="685800"/>
                </a:moveTo>
                <a:cubicBezTo>
                  <a:pt x="101600" y="663121"/>
                  <a:pt x="203200" y="640443"/>
                  <a:pt x="250371" y="609600"/>
                </a:cubicBezTo>
                <a:cubicBezTo>
                  <a:pt x="297542" y="578757"/>
                  <a:pt x="277585" y="535214"/>
                  <a:pt x="283028" y="500743"/>
                </a:cubicBezTo>
                <a:cubicBezTo>
                  <a:pt x="288471" y="466271"/>
                  <a:pt x="281214" y="444500"/>
                  <a:pt x="283028" y="402771"/>
                </a:cubicBezTo>
                <a:cubicBezTo>
                  <a:pt x="284842" y="361042"/>
                  <a:pt x="279400" y="293914"/>
                  <a:pt x="293914" y="250371"/>
                </a:cubicBezTo>
                <a:cubicBezTo>
                  <a:pt x="308428" y="206828"/>
                  <a:pt x="341086" y="175985"/>
                  <a:pt x="370114" y="141514"/>
                </a:cubicBezTo>
                <a:cubicBezTo>
                  <a:pt x="399142" y="107043"/>
                  <a:pt x="411842" y="67129"/>
                  <a:pt x="468085" y="43543"/>
                </a:cubicBezTo>
                <a:cubicBezTo>
                  <a:pt x="524328" y="19957"/>
                  <a:pt x="707571" y="0"/>
                  <a:pt x="707571" y="0"/>
                </a:cubicBezTo>
                <a:lnTo>
                  <a:pt x="707571"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34"/>
          <p:cNvCxnSpPr>
            <a:stCxn id="28" idx="7"/>
            <a:endCxn id="23" idx="1"/>
          </p:cNvCxnSpPr>
          <p:nvPr/>
        </p:nvCxnSpPr>
        <p:spPr>
          <a:xfrm>
            <a:off x="7001256" y="3667760"/>
            <a:ext cx="96996" cy="23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7290903" y="1700896"/>
            <a:ext cx="1497310" cy="47053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HRTF_Left</a:t>
            </a:r>
            <a:endParaRPr lang="en-US" dirty="0">
              <a:solidFill>
                <a:schemeClr val="tx1"/>
              </a:solidFill>
            </a:endParaRPr>
          </a:p>
        </p:txBody>
      </p:sp>
      <p:sp>
        <p:nvSpPr>
          <p:cNvPr id="39" name="Rectangle 38"/>
          <p:cNvSpPr/>
          <p:nvPr/>
        </p:nvSpPr>
        <p:spPr>
          <a:xfrm>
            <a:off x="7284807" y="2215868"/>
            <a:ext cx="1497310" cy="43714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HRTF_Right</a:t>
            </a:r>
            <a:endParaRPr lang="en-US" dirty="0"/>
          </a:p>
        </p:txBody>
      </p:sp>
      <p:sp>
        <p:nvSpPr>
          <p:cNvPr id="40" name="TextBox 39"/>
          <p:cNvSpPr txBox="1"/>
          <p:nvPr/>
        </p:nvSpPr>
        <p:spPr>
          <a:xfrm>
            <a:off x="7144926" y="1300449"/>
            <a:ext cx="1855443" cy="369332"/>
          </a:xfrm>
          <a:prstGeom prst="rect">
            <a:avLst/>
          </a:prstGeom>
          <a:noFill/>
        </p:spPr>
        <p:txBody>
          <a:bodyPr wrap="square" rtlCol="0">
            <a:spAutoFit/>
          </a:bodyPr>
          <a:lstStyle/>
          <a:p>
            <a:pPr algn="ctr"/>
            <a:r>
              <a:rPr lang="en-US" b="1" dirty="0" smtClean="0"/>
              <a:t>FIR Filter Pair</a:t>
            </a:r>
          </a:p>
        </p:txBody>
      </p:sp>
      <p:pic>
        <p:nvPicPr>
          <p:cNvPr id="1032" name="Picture 8" descr="https://encrypted-tbn1.gstatic.com/images?q=tbn:ANd9GcRnneZ51mrrdNhOPNCEj22PnA6dXf8fk_rALzRwHdS9Vc-SW9a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10604259" y="1813678"/>
            <a:ext cx="1379371" cy="1379372"/>
          </a:xfrm>
          <a:prstGeom prst="rect">
            <a:avLst/>
          </a:prstGeom>
          <a:noFill/>
          <a:extLst>
            <a:ext uri="{909E8E84-426E-40DD-AFC4-6F175D3DCCD1}">
              <a14:hiddenFill xmlns:a14="http://schemas.microsoft.com/office/drawing/2010/main">
                <a:solidFill>
                  <a:srgbClr val="FFFFFF"/>
                </a:solidFill>
              </a14:hiddenFill>
            </a:ext>
          </a:extLst>
        </p:spPr>
      </p:pic>
      <p:sp>
        <p:nvSpPr>
          <p:cNvPr id="46" name="Right Arrow 45"/>
          <p:cNvSpPr/>
          <p:nvPr/>
        </p:nvSpPr>
        <p:spPr>
          <a:xfrm>
            <a:off x="8979924" y="1863202"/>
            <a:ext cx="681239" cy="219005"/>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ight Arrow 46"/>
          <p:cNvSpPr/>
          <p:nvPr/>
        </p:nvSpPr>
        <p:spPr>
          <a:xfrm>
            <a:off x="8994273" y="2243145"/>
            <a:ext cx="660794" cy="210467"/>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3423291" y="3929035"/>
            <a:ext cx="362600" cy="369332"/>
          </a:xfrm>
          <a:prstGeom prst="rect">
            <a:avLst/>
          </a:prstGeom>
        </p:spPr>
        <p:txBody>
          <a:bodyPr wrap="none">
            <a:spAutoFit/>
          </a:bodyPr>
          <a:lstStyle/>
          <a:p>
            <a:r>
              <a:rPr lang="en-US" dirty="0"/>
              <a:t> </a:t>
            </a:r>
            <a:r>
              <a:rPr lang="en-US" sz="1600" dirty="0" smtClean="0"/>
              <a:t>R</a:t>
            </a:r>
            <a:endParaRPr lang="en-US" dirty="0"/>
          </a:p>
        </p:txBody>
      </p:sp>
      <p:sp>
        <p:nvSpPr>
          <p:cNvPr id="43" name="Trapezoid 42"/>
          <p:cNvSpPr/>
          <p:nvPr/>
        </p:nvSpPr>
        <p:spPr>
          <a:xfrm rot="5400000">
            <a:off x="9161556" y="2137183"/>
            <a:ext cx="1846778" cy="719463"/>
          </a:xfrm>
          <a:prstGeom prst="trapezoid">
            <a:avLst>
              <a:gd name="adj" fmla="val 60187"/>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smtClean="0">
                <a:solidFill>
                  <a:schemeClr val="tx1"/>
                </a:solidFill>
              </a:rPr>
              <a:t>MIXER</a:t>
            </a:r>
            <a:endParaRPr lang="en-US" dirty="0">
              <a:solidFill>
                <a:schemeClr val="tx1"/>
              </a:solidFill>
            </a:endParaRPr>
          </a:p>
        </p:txBody>
      </p:sp>
      <p:pic>
        <p:nvPicPr>
          <p:cNvPr id="31" name="Picture 2" descr="http://sdac.kaist.ac.kr/images/project/KHRTF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76909" y="4938879"/>
            <a:ext cx="1917035" cy="16734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80862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42278" y="165633"/>
            <a:ext cx="9557657" cy="838201"/>
          </a:xfrm>
        </p:spPr>
        <p:txBody>
          <a:bodyPr>
            <a:normAutofit fontScale="90000"/>
          </a:bodyPr>
          <a:lstStyle/>
          <a:p>
            <a:r>
              <a:rPr lang="en-US" sz="4000" dirty="0" smtClean="0"/>
              <a:t>Object-Based Audio Rendering on Headphones</a:t>
            </a:r>
            <a:endParaRPr lang="en-US" sz="4000" dirty="0"/>
          </a:p>
        </p:txBody>
      </p:sp>
      <p:sp>
        <p:nvSpPr>
          <p:cNvPr id="12" name="TextBox 11"/>
          <p:cNvSpPr txBox="1"/>
          <p:nvPr/>
        </p:nvSpPr>
        <p:spPr>
          <a:xfrm>
            <a:off x="1056962" y="4768321"/>
            <a:ext cx="1015663" cy="1319059"/>
          </a:xfrm>
          <a:prstGeom prst="rect">
            <a:avLst/>
          </a:prstGeom>
          <a:noFill/>
        </p:spPr>
        <p:txBody>
          <a:bodyPr vert="vert270" wrap="square" rtlCol="0">
            <a:spAutoFit/>
          </a:bodyPr>
          <a:lstStyle/>
          <a:p>
            <a:pPr algn="ctr"/>
            <a:r>
              <a:rPr lang="en-US" b="1" dirty="0" smtClean="0">
                <a:solidFill>
                  <a:srgbClr val="FF0000"/>
                </a:solidFill>
              </a:rPr>
              <a:t>Signal Processing Challenges</a:t>
            </a:r>
            <a:endParaRPr lang="en-US" b="1" dirty="0">
              <a:solidFill>
                <a:srgbClr val="FF0000"/>
              </a:solidFill>
            </a:endParaRPr>
          </a:p>
        </p:txBody>
      </p:sp>
      <p:grpSp>
        <p:nvGrpSpPr>
          <p:cNvPr id="25" name="Group 24"/>
          <p:cNvGrpSpPr/>
          <p:nvPr/>
        </p:nvGrpSpPr>
        <p:grpSpPr>
          <a:xfrm>
            <a:off x="1347853" y="1311300"/>
            <a:ext cx="9517532" cy="2773020"/>
            <a:chOff x="1347853" y="1311300"/>
            <a:chExt cx="9517532" cy="2773020"/>
          </a:xfrm>
        </p:grpSpPr>
        <p:sp>
          <p:nvSpPr>
            <p:cNvPr id="17" name="TextBox 16"/>
            <p:cNvSpPr txBox="1"/>
            <p:nvPr/>
          </p:nvSpPr>
          <p:spPr>
            <a:xfrm>
              <a:off x="7798702" y="3680256"/>
              <a:ext cx="1816384" cy="307777"/>
            </a:xfrm>
            <a:prstGeom prst="rect">
              <a:avLst/>
            </a:prstGeom>
            <a:noFill/>
          </p:spPr>
          <p:txBody>
            <a:bodyPr wrap="square" rtlCol="0">
              <a:spAutoFit/>
            </a:bodyPr>
            <a:lstStyle/>
            <a:p>
              <a:pPr algn="ctr"/>
              <a:r>
                <a:rPr lang="en-US" sz="1400" dirty="0" smtClean="0"/>
                <a:t>Preset FIR Filter pool</a:t>
              </a:r>
              <a:endParaRPr lang="en-US" sz="1400" baseline="-25000" dirty="0">
                <a:latin typeface="Carrier"/>
              </a:endParaRPr>
            </a:p>
          </p:txBody>
        </p:sp>
        <p:cxnSp>
          <p:nvCxnSpPr>
            <p:cNvPr id="16" name="Straight Arrow Connector 15"/>
            <p:cNvCxnSpPr/>
            <p:nvPr/>
          </p:nvCxnSpPr>
          <p:spPr>
            <a:xfrm flipV="1">
              <a:off x="7633698" y="2554207"/>
              <a:ext cx="0" cy="14723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Right Arrow 10"/>
            <p:cNvSpPr/>
            <p:nvPr/>
          </p:nvSpPr>
          <p:spPr>
            <a:xfrm>
              <a:off x="3041760" y="2042578"/>
              <a:ext cx="298294" cy="170333"/>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6" descr="https://tse3.mm.bing.net/th?id=OIP.M0a19a6dc89393801415662d5b594ef15o0&amp;w=138&amp;h=138&amp;c=8&amp;rs=1&amp;pid=1.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1521260">
              <a:off x="2045639" y="1917020"/>
              <a:ext cx="408198" cy="37055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347853" y="2561762"/>
              <a:ext cx="2057797" cy="502688"/>
            </a:xfrm>
            <a:prstGeom prst="rect">
              <a:avLst/>
            </a:prstGeom>
            <a:noFill/>
          </p:spPr>
          <p:txBody>
            <a:bodyPr wrap="square" rtlCol="0">
              <a:spAutoFit/>
            </a:bodyPr>
            <a:lstStyle/>
            <a:p>
              <a:pPr algn="ctr"/>
              <a:r>
                <a:rPr lang="en-US" dirty="0" smtClean="0">
                  <a:solidFill>
                    <a:schemeClr val="accent2">
                      <a:lumMod val="75000"/>
                    </a:schemeClr>
                  </a:solidFill>
                </a:rPr>
                <a:t>Decoded audio object PCM data</a:t>
              </a:r>
            </a:p>
          </p:txBody>
        </p:sp>
        <p:sp>
          <p:nvSpPr>
            <p:cNvPr id="4" name="Rectangle 3"/>
            <p:cNvSpPr/>
            <p:nvPr/>
          </p:nvSpPr>
          <p:spPr>
            <a:xfrm>
              <a:off x="4235143" y="1896641"/>
              <a:ext cx="480501" cy="51561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p:cNvSpPr/>
            <p:nvPr/>
          </p:nvSpPr>
          <p:spPr>
            <a:xfrm rot="5400000">
              <a:off x="4375450" y="2045194"/>
              <a:ext cx="274638" cy="218512"/>
            </a:xfrm>
            <a:prstGeom prst="triangle">
              <a:avLst>
                <a:gd name="adj" fmla="val 50000"/>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5474250" y="2042578"/>
              <a:ext cx="903176" cy="170333"/>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a:endCxn id="4" idx="2"/>
            </p:cNvCxnSpPr>
            <p:nvPr/>
          </p:nvCxnSpPr>
          <p:spPr>
            <a:xfrm flipV="1">
              <a:off x="4475393" y="2412259"/>
              <a:ext cx="0" cy="11462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408237" y="3203320"/>
              <a:ext cx="2057797" cy="718126"/>
            </a:xfrm>
            <a:prstGeom prst="rect">
              <a:avLst/>
            </a:prstGeom>
            <a:noFill/>
          </p:spPr>
          <p:txBody>
            <a:bodyPr wrap="square" rtlCol="0">
              <a:spAutoFit/>
            </a:bodyPr>
            <a:lstStyle/>
            <a:p>
              <a:pPr algn="ctr"/>
              <a:r>
                <a:rPr lang="en-US" dirty="0" smtClean="0">
                  <a:solidFill>
                    <a:schemeClr val="accent1">
                      <a:lumMod val="75000"/>
                    </a:schemeClr>
                  </a:solidFill>
                </a:rPr>
                <a:t>Decoded audio object Meta data </a:t>
              </a:r>
            </a:p>
            <a:p>
              <a:pPr algn="ctr"/>
              <a:r>
                <a:rPr lang="en-US" dirty="0" smtClean="0">
                  <a:solidFill>
                    <a:schemeClr val="accent1">
                      <a:lumMod val="75000"/>
                    </a:schemeClr>
                  </a:solidFill>
                </a:rPr>
                <a:t>(</a:t>
              </a:r>
              <a:r>
                <a:rPr lang="en-US" dirty="0" err="1" smtClean="0">
                  <a:solidFill>
                    <a:schemeClr val="accent1">
                      <a:lumMod val="75000"/>
                    </a:schemeClr>
                  </a:solidFill>
                </a:rPr>
                <a:t>dist</a:t>
              </a:r>
              <a:r>
                <a:rPr lang="en-US" dirty="0" smtClean="0">
                  <a:solidFill>
                    <a:schemeClr val="accent1">
                      <a:lumMod val="75000"/>
                    </a:schemeClr>
                  </a:solidFill>
                </a:rPr>
                <a:t>, </a:t>
              </a:r>
              <a:r>
                <a:rPr lang="en-US" dirty="0" err="1" smtClean="0">
                  <a:solidFill>
                    <a:schemeClr val="accent1">
                      <a:lumMod val="75000"/>
                    </a:schemeClr>
                  </a:solidFill>
                </a:rPr>
                <a:t>azi</a:t>
              </a:r>
              <a:r>
                <a:rPr lang="en-US" dirty="0" smtClean="0">
                  <a:solidFill>
                    <a:schemeClr val="accent1">
                      <a:lumMod val="75000"/>
                    </a:schemeClr>
                  </a:solidFill>
                </a:rPr>
                <a:t>, </a:t>
              </a:r>
              <a:r>
                <a:rPr lang="en-US" dirty="0" err="1" smtClean="0">
                  <a:solidFill>
                    <a:schemeClr val="accent1">
                      <a:lumMod val="75000"/>
                    </a:schemeClr>
                  </a:solidFill>
                </a:rPr>
                <a:t>ele</a:t>
              </a:r>
              <a:r>
                <a:rPr lang="en-US" dirty="0" smtClean="0">
                  <a:solidFill>
                    <a:schemeClr val="accent1">
                      <a:lumMod val="75000"/>
                    </a:schemeClr>
                  </a:solidFill>
                </a:rPr>
                <a:t>)</a:t>
              </a:r>
            </a:p>
          </p:txBody>
        </p:sp>
        <p:sp>
          <p:nvSpPr>
            <p:cNvPr id="21" name="TextBox 20"/>
            <p:cNvSpPr txBox="1"/>
            <p:nvPr/>
          </p:nvSpPr>
          <p:spPr>
            <a:xfrm>
              <a:off x="3710944" y="1311300"/>
              <a:ext cx="1484202" cy="523220"/>
            </a:xfrm>
            <a:prstGeom prst="rect">
              <a:avLst/>
            </a:prstGeom>
            <a:noFill/>
          </p:spPr>
          <p:txBody>
            <a:bodyPr wrap="square" rtlCol="0">
              <a:spAutoFit/>
            </a:bodyPr>
            <a:lstStyle/>
            <a:p>
              <a:pPr algn="ctr"/>
              <a:r>
                <a:rPr lang="en-US" sz="1400" b="1" dirty="0" smtClean="0"/>
                <a:t>Gain delay Module</a:t>
              </a:r>
            </a:p>
          </p:txBody>
        </p:sp>
        <p:sp>
          <p:nvSpPr>
            <p:cNvPr id="22" name="Right Arrow 21"/>
            <p:cNvSpPr/>
            <p:nvPr/>
          </p:nvSpPr>
          <p:spPr>
            <a:xfrm>
              <a:off x="3139111" y="3750437"/>
              <a:ext cx="279717" cy="93265"/>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3910329" y="3018816"/>
              <a:ext cx="1284817" cy="461665"/>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sz="1200" dirty="0" smtClean="0"/>
                <a:t>Distance -&gt; Gain, delay mapping</a:t>
              </a:r>
              <a:endParaRPr lang="en-US" sz="1200" dirty="0"/>
            </a:p>
          </p:txBody>
        </p:sp>
        <p:sp>
          <p:nvSpPr>
            <p:cNvPr id="5" name="Freeform 4"/>
            <p:cNvSpPr/>
            <p:nvPr/>
          </p:nvSpPr>
          <p:spPr>
            <a:xfrm>
              <a:off x="3418828" y="3564175"/>
              <a:ext cx="1060240" cy="185993"/>
            </a:xfrm>
            <a:custGeom>
              <a:avLst/>
              <a:gdLst>
                <a:gd name="connsiteX0" fmla="*/ 1055914 w 1056263"/>
                <a:gd name="connsiteY0" fmla="*/ 0 h 239486"/>
                <a:gd name="connsiteX1" fmla="*/ 1034143 w 1056263"/>
                <a:gd name="connsiteY1" fmla="*/ 141514 h 239486"/>
                <a:gd name="connsiteX2" fmla="*/ 914400 w 1056263"/>
                <a:gd name="connsiteY2" fmla="*/ 195943 h 239486"/>
                <a:gd name="connsiteX3" fmla="*/ 762000 w 1056263"/>
                <a:gd name="connsiteY3" fmla="*/ 206829 h 239486"/>
                <a:gd name="connsiteX4" fmla="*/ 609600 w 1056263"/>
                <a:gd name="connsiteY4" fmla="*/ 228600 h 239486"/>
                <a:gd name="connsiteX5" fmla="*/ 0 w 1056263"/>
                <a:gd name="connsiteY5" fmla="*/ 239486 h 239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56263" h="239486">
                  <a:moveTo>
                    <a:pt x="1055914" y="0"/>
                  </a:moveTo>
                  <a:cubicBezTo>
                    <a:pt x="1056821" y="54428"/>
                    <a:pt x="1057729" y="108857"/>
                    <a:pt x="1034143" y="141514"/>
                  </a:cubicBezTo>
                  <a:cubicBezTo>
                    <a:pt x="1010557" y="174171"/>
                    <a:pt x="959757" y="185057"/>
                    <a:pt x="914400" y="195943"/>
                  </a:cubicBezTo>
                  <a:cubicBezTo>
                    <a:pt x="869043" y="206829"/>
                    <a:pt x="812800" y="201386"/>
                    <a:pt x="762000" y="206829"/>
                  </a:cubicBezTo>
                  <a:cubicBezTo>
                    <a:pt x="711200" y="212272"/>
                    <a:pt x="736600" y="223157"/>
                    <a:pt x="609600" y="228600"/>
                  </a:cubicBezTo>
                  <a:cubicBezTo>
                    <a:pt x="482600" y="234043"/>
                    <a:pt x="241300" y="236764"/>
                    <a:pt x="0" y="23948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p:nvPr/>
          </p:nvCxnSpPr>
          <p:spPr>
            <a:xfrm>
              <a:off x="3475696" y="3810192"/>
              <a:ext cx="2663189" cy="9080"/>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5549452" y="3797070"/>
              <a:ext cx="675986" cy="287250"/>
            </a:xfrm>
            <a:prstGeom prst="rect">
              <a:avLst/>
            </a:prstGeom>
          </p:spPr>
          <p:txBody>
            <a:bodyPr wrap="none">
              <a:spAutoFit/>
            </a:bodyPr>
            <a:lstStyle/>
            <a:p>
              <a:r>
                <a:rPr lang="en-US" dirty="0"/>
                <a:t> </a:t>
              </a:r>
              <a:r>
                <a:rPr lang="en-US" dirty="0" smtClean="0">
                  <a:latin typeface="Symbol" panose="05050102010706020507" pitchFamily="18" charset="2"/>
                </a:rPr>
                <a:t>f</a:t>
              </a:r>
              <a:r>
                <a:rPr lang="en-US" baseline="-25000" dirty="0" smtClean="0">
                  <a:latin typeface="Carrier"/>
                </a:rPr>
                <a:t> </a:t>
              </a:r>
              <a:r>
                <a:rPr lang="en-US" dirty="0"/>
                <a:t>&amp;</a:t>
              </a:r>
              <a:r>
                <a:rPr lang="en-US" dirty="0">
                  <a:latin typeface="Symbol" panose="05050102010706020507" pitchFamily="18" charset="2"/>
                </a:rPr>
                <a:t> </a:t>
              </a:r>
              <a:r>
                <a:rPr lang="en-US" dirty="0" smtClean="0">
                  <a:latin typeface="Symbol" panose="05050102010706020507" pitchFamily="18" charset="2"/>
                </a:rPr>
                <a:t>q</a:t>
              </a:r>
              <a:r>
                <a:rPr lang="en-US" dirty="0" smtClean="0"/>
                <a:t> </a:t>
              </a:r>
              <a:endParaRPr lang="en-US" dirty="0"/>
            </a:p>
          </p:txBody>
        </p:sp>
        <p:sp>
          <p:nvSpPr>
            <p:cNvPr id="23" name="TextBox 22"/>
            <p:cNvSpPr txBox="1"/>
            <p:nvPr/>
          </p:nvSpPr>
          <p:spPr>
            <a:xfrm>
              <a:off x="6991290" y="2915892"/>
              <a:ext cx="1284817" cy="742063"/>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sz="1400" dirty="0" smtClean="0"/>
                <a:t>Compute </a:t>
              </a:r>
              <a:r>
                <a:rPr lang="en-US" sz="1400" dirty="0" err="1" smtClean="0"/>
                <a:t>HRTF_Left</a:t>
              </a:r>
              <a:r>
                <a:rPr lang="en-US" sz="1400" dirty="0" smtClean="0"/>
                <a:t> &amp; </a:t>
              </a:r>
              <a:r>
                <a:rPr lang="en-US" sz="1400" dirty="0" err="1" smtClean="0"/>
                <a:t>HRTF_Right</a:t>
              </a:r>
              <a:endParaRPr lang="en-US" sz="1400" dirty="0"/>
            </a:p>
          </p:txBody>
        </p:sp>
        <p:sp>
          <p:nvSpPr>
            <p:cNvPr id="28" name="Freeform 27"/>
            <p:cNvSpPr/>
            <p:nvPr/>
          </p:nvSpPr>
          <p:spPr>
            <a:xfrm>
              <a:off x="6138885" y="3286815"/>
              <a:ext cx="606221" cy="533385"/>
            </a:xfrm>
            <a:custGeom>
              <a:avLst/>
              <a:gdLst>
                <a:gd name="connsiteX0" fmla="*/ 0 w 707571"/>
                <a:gd name="connsiteY0" fmla="*/ 685800 h 685800"/>
                <a:gd name="connsiteX1" fmla="*/ 250371 w 707571"/>
                <a:gd name="connsiteY1" fmla="*/ 609600 h 685800"/>
                <a:gd name="connsiteX2" fmla="*/ 283028 w 707571"/>
                <a:gd name="connsiteY2" fmla="*/ 500743 h 685800"/>
                <a:gd name="connsiteX3" fmla="*/ 283028 w 707571"/>
                <a:gd name="connsiteY3" fmla="*/ 402771 h 685800"/>
                <a:gd name="connsiteX4" fmla="*/ 293914 w 707571"/>
                <a:gd name="connsiteY4" fmla="*/ 250371 h 685800"/>
                <a:gd name="connsiteX5" fmla="*/ 370114 w 707571"/>
                <a:gd name="connsiteY5" fmla="*/ 141514 h 685800"/>
                <a:gd name="connsiteX6" fmla="*/ 468085 w 707571"/>
                <a:gd name="connsiteY6" fmla="*/ 43543 h 685800"/>
                <a:gd name="connsiteX7" fmla="*/ 707571 w 707571"/>
                <a:gd name="connsiteY7" fmla="*/ 0 h 685800"/>
                <a:gd name="connsiteX8" fmla="*/ 707571 w 707571"/>
                <a:gd name="connsiteY8" fmla="*/ 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7571" h="685800">
                  <a:moveTo>
                    <a:pt x="0" y="685800"/>
                  </a:moveTo>
                  <a:cubicBezTo>
                    <a:pt x="101600" y="663121"/>
                    <a:pt x="203200" y="640443"/>
                    <a:pt x="250371" y="609600"/>
                  </a:cubicBezTo>
                  <a:cubicBezTo>
                    <a:pt x="297542" y="578757"/>
                    <a:pt x="277585" y="535214"/>
                    <a:pt x="283028" y="500743"/>
                  </a:cubicBezTo>
                  <a:cubicBezTo>
                    <a:pt x="288471" y="466271"/>
                    <a:pt x="281214" y="444500"/>
                    <a:pt x="283028" y="402771"/>
                  </a:cubicBezTo>
                  <a:cubicBezTo>
                    <a:pt x="284842" y="361042"/>
                    <a:pt x="279400" y="293914"/>
                    <a:pt x="293914" y="250371"/>
                  </a:cubicBezTo>
                  <a:cubicBezTo>
                    <a:pt x="308428" y="206828"/>
                    <a:pt x="341086" y="175985"/>
                    <a:pt x="370114" y="141514"/>
                  </a:cubicBezTo>
                  <a:cubicBezTo>
                    <a:pt x="399142" y="107043"/>
                    <a:pt x="411842" y="67129"/>
                    <a:pt x="468085" y="43543"/>
                  </a:cubicBezTo>
                  <a:cubicBezTo>
                    <a:pt x="524328" y="19957"/>
                    <a:pt x="707571" y="0"/>
                    <a:pt x="707571" y="0"/>
                  </a:cubicBezTo>
                  <a:lnTo>
                    <a:pt x="707571"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34"/>
            <p:cNvCxnSpPr>
              <a:stCxn id="28" idx="7"/>
              <a:endCxn id="23" idx="1"/>
            </p:cNvCxnSpPr>
            <p:nvPr/>
          </p:nvCxnSpPr>
          <p:spPr>
            <a:xfrm>
              <a:off x="6745106" y="3286815"/>
              <a:ext cx="246183" cy="1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6993265" y="1746011"/>
              <a:ext cx="1282841" cy="36596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chemeClr val="tx1"/>
                  </a:solidFill>
                </a:rPr>
                <a:t>HRTF_Left</a:t>
              </a:r>
              <a:endParaRPr lang="en-US" sz="1600" dirty="0">
                <a:solidFill>
                  <a:schemeClr val="tx1"/>
                </a:solidFill>
              </a:endParaRPr>
            </a:p>
          </p:txBody>
        </p:sp>
        <p:sp>
          <p:nvSpPr>
            <p:cNvPr id="39" name="Rectangle 38"/>
            <p:cNvSpPr/>
            <p:nvPr/>
          </p:nvSpPr>
          <p:spPr>
            <a:xfrm>
              <a:off x="6988043" y="2146534"/>
              <a:ext cx="1282841" cy="33999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HRTF_Right</a:t>
              </a:r>
              <a:endParaRPr lang="en-US" sz="1600" dirty="0"/>
            </a:p>
          </p:txBody>
        </p:sp>
        <p:sp>
          <p:nvSpPr>
            <p:cNvPr id="40" name="TextBox 39"/>
            <p:cNvSpPr txBox="1"/>
            <p:nvPr/>
          </p:nvSpPr>
          <p:spPr>
            <a:xfrm>
              <a:off x="6868198" y="1434561"/>
              <a:ext cx="1589677" cy="338554"/>
            </a:xfrm>
            <a:prstGeom prst="rect">
              <a:avLst/>
            </a:prstGeom>
            <a:noFill/>
          </p:spPr>
          <p:txBody>
            <a:bodyPr wrap="square" rtlCol="0">
              <a:spAutoFit/>
            </a:bodyPr>
            <a:lstStyle/>
            <a:p>
              <a:pPr algn="ctr"/>
              <a:r>
                <a:rPr lang="en-US" sz="1600" b="1" dirty="0" smtClean="0"/>
                <a:t>FIR Filter Pair</a:t>
              </a:r>
            </a:p>
          </p:txBody>
        </p:sp>
        <p:pic>
          <p:nvPicPr>
            <p:cNvPr id="1032" name="Picture 8" descr="https://encrypted-tbn1.gstatic.com/images?q=tbn:ANd9GcRnneZ51mrrdNhOPNCEj22PnA6dXf8fk_rALzRwHdS9Vc-SW9a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9738079" y="1842151"/>
              <a:ext cx="1072815" cy="1181796"/>
            </a:xfrm>
            <a:prstGeom prst="rect">
              <a:avLst/>
            </a:prstGeom>
            <a:noFill/>
            <a:extLst>
              <a:ext uri="{909E8E84-426E-40DD-AFC4-6F175D3DCCD1}">
                <a14:hiddenFill xmlns:a14="http://schemas.microsoft.com/office/drawing/2010/main">
                  <a:solidFill>
                    <a:srgbClr val="FFFFFF"/>
                  </a:solidFill>
                </a14:hiddenFill>
              </a:ext>
            </a:extLst>
          </p:spPr>
        </p:pic>
        <p:sp>
          <p:nvSpPr>
            <p:cNvPr id="46" name="Right Arrow 45"/>
            <p:cNvSpPr/>
            <p:nvPr/>
          </p:nvSpPr>
          <p:spPr>
            <a:xfrm>
              <a:off x="8440358" y="1872246"/>
              <a:ext cx="583661" cy="170333"/>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ight Arrow 46"/>
            <p:cNvSpPr/>
            <p:nvPr/>
          </p:nvSpPr>
          <p:spPr>
            <a:xfrm>
              <a:off x="8452652" y="2167749"/>
              <a:ext cx="566145" cy="16369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3593125" y="3439932"/>
              <a:ext cx="362600" cy="369332"/>
            </a:xfrm>
            <a:prstGeom prst="rect">
              <a:avLst/>
            </a:prstGeom>
          </p:spPr>
          <p:txBody>
            <a:bodyPr wrap="none">
              <a:spAutoFit/>
            </a:bodyPr>
            <a:lstStyle/>
            <a:p>
              <a:r>
                <a:rPr lang="en-US" dirty="0"/>
                <a:t> </a:t>
              </a:r>
              <a:r>
                <a:rPr lang="en-US" sz="1600" dirty="0" smtClean="0"/>
                <a:t>R</a:t>
              </a:r>
              <a:endParaRPr lang="en-US" dirty="0"/>
            </a:p>
          </p:txBody>
        </p:sp>
        <p:sp>
          <p:nvSpPr>
            <p:cNvPr id="42" name="Trapezoid 41"/>
            <p:cNvSpPr/>
            <p:nvPr/>
          </p:nvSpPr>
          <p:spPr>
            <a:xfrm rot="5400000">
              <a:off x="8650385" y="2142611"/>
              <a:ext cx="1342368" cy="528805"/>
            </a:xfrm>
            <a:prstGeom prst="trapezoid">
              <a:avLst>
                <a:gd name="adj" fmla="val 60187"/>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smtClean="0">
                  <a:solidFill>
                    <a:schemeClr val="tx1"/>
                  </a:solidFill>
                </a:rPr>
                <a:t>MIXER</a:t>
              </a:r>
              <a:endParaRPr lang="en-US" dirty="0">
                <a:solidFill>
                  <a:schemeClr val="tx1"/>
                </a:solidFill>
              </a:endParaRPr>
            </a:p>
          </p:txBody>
        </p:sp>
      </p:grpSp>
      <p:sp>
        <p:nvSpPr>
          <p:cNvPr id="24" name="TextBox 23"/>
          <p:cNvSpPr txBox="1"/>
          <p:nvPr/>
        </p:nvSpPr>
        <p:spPr>
          <a:xfrm>
            <a:off x="2487168" y="4584192"/>
            <a:ext cx="7684411" cy="1477328"/>
          </a:xfrm>
          <a:prstGeom prst="rect">
            <a:avLst/>
          </a:prstGeom>
          <a:solidFill>
            <a:schemeClr val="bg1"/>
          </a:solidFill>
          <a:ln>
            <a:solidFill>
              <a:schemeClr val="tx1"/>
            </a:solidFill>
          </a:ln>
        </p:spPr>
        <p:txBody>
          <a:bodyPr wrap="none" rtlCol="0" anchor="ctr">
            <a:spAutoFit/>
          </a:bodyPr>
          <a:lstStyle/>
          <a:p>
            <a:pPr marL="285750" indent="-285750">
              <a:buFont typeface="Arial" panose="020B0604020202020204" pitchFamily="34" charset="0"/>
              <a:buChar char="•"/>
            </a:pPr>
            <a:r>
              <a:rPr lang="en-US" dirty="0" smtClean="0">
                <a:solidFill>
                  <a:srgbClr val="FF0000"/>
                </a:solidFill>
              </a:rPr>
              <a:t>The parameters R,</a:t>
            </a:r>
            <a:r>
              <a:rPr lang="en-US" dirty="0">
                <a:solidFill>
                  <a:srgbClr val="FF0000"/>
                </a:solidFill>
                <a:latin typeface="Symbol" panose="05050102010706020507" pitchFamily="18" charset="2"/>
              </a:rPr>
              <a:t> f</a:t>
            </a:r>
            <a:r>
              <a:rPr lang="en-US" baseline="-25000" dirty="0">
                <a:solidFill>
                  <a:srgbClr val="FF0000"/>
                </a:solidFill>
                <a:latin typeface="Carrier"/>
              </a:rPr>
              <a:t> </a:t>
            </a:r>
            <a:r>
              <a:rPr lang="en-US" dirty="0">
                <a:solidFill>
                  <a:srgbClr val="FF0000"/>
                </a:solidFill>
              </a:rPr>
              <a:t>&amp;</a:t>
            </a:r>
            <a:r>
              <a:rPr lang="en-US" dirty="0">
                <a:solidFill>
                  <a:srgbClr val="FF0000"/>
                </a:solidFill>
                <a:latin typeface="Symbol" panose="05050102010706020507" pitchFamily="18" charset="2"/>
              </a:rPr>
              <a:t> q</a:t>
            </a:r>
            <a:r>
              <a:rPr lang="en-US" dirty="0" smtClean="0">
                <a:solidFill>
                  <a:srgbClr val="FF0000"/>
                </a:solidFill>
              </a:rPr>
              <a:t>  change every frame (20-30 </a:t>
            </a:r>
            <a:r>
              <a:rPr lang="en-US" dirty="0" err="1" smtClean="0">
                <a:solidFill>
                  <a:srgbClr val="FF0000"/>
                </a:solidFill>
              </a:rPr>
              <a:t>msec</a:t>
            </a:r>
            <a:r>
              <a:rPr lang="en-US" dirty="0" smtClean="0">
                <a:solidFill>
                  <a:srgbClr val="FF0000"/>
                </a:solidFill>
              </a:rPr>
              <a:t>)  </a:t>
            </a:r>
          </a:p>
          <a:p>
            <a:pPr marL="742950" lvl="1" indent="-285750">
              <a:buFont typeface="Symbol" panose="05050102010706020507" pitchFamily="18" charset="2"/>
              <a:buChar char="Þ"/>
            </a:pPr>
            <a:r>
              <a:rPr lang="en-US" dirty="0" smtClean="0"/>
              <a:t>filter </a:t>
            </a:r>
            <a:r>
              <a:rPr lang="en-US" dirty="0" err="1" smtClean="0"/>
              <a:t>coeffs</a:t>
            </a:r>
            <a:r>
              <a:rPr lang="en-US" dirty="0" smtClean="0"/>
              <a:t>, gain change every frame </a:t>
            </a:r>
          </a:p>
          <a:p>
            <a:pPr marL="742950" lvl="1" indent="-285750">
              <a:buFont typeface="Symbol" panose="05050102010706020507" pitchFamily="18" charset="2"/>
              <a:buChar char="Þ"/>
            </a:pPr>
            <a:r>
              <a:rPr lang="en-US" dirty="0" smtClean="0"/>
              <a:t>This may cause glitches, distortions in the outputs.</a:t>
            </a:r>
          </a:p>
          <a:p>
            <a:pPr marL="742950" lvl="1" indent="-285750">
              <a:buFont typeface="Symbol" panose="05050102010706020507" pitchFamily="18" charset="2"/>
              <a:buChar char="Þ"/>
            </a:pPr>
            <a:r>
              <a:rPr lang="en-US" dirty="0" smtClean="0"/>
              <a:t>Need for techniques to adaptively &amp; smoothly change those coefficients</a:t>
            </a:r>
          </a:p>
          <a:p>
            <a:pPr marL="742950" lvl="1" indent="-285750">
              <a:buFont typeface="Symbol" panose="05050102010706020507" pitchFamily="18" charset="2"/>
              <a:buChar char="Þ"/>
            </a:pPr>
            <a:endParaRPr lang="en-US" dirty="0"/>
          </a:p>
        </p:txBody>
      </p:sp>
      <p:sp>
        <p:nvSpPr>
          <p:cNvPr id="36" name="TextBox 35"/>
          <p:cNvSpPr txBox="1"/>
          <p:nvPr/>
        </p:nvSpPr>
        <p:spPr>
          <a:xfrm>
            <a:off x="2663081" y="4713994"/>
            <a:ext cx="7843375" cy="1477328"/>
          </a:xfrm>
          <a:prstGeom prst="rect">
            <a:avLst/>
          </a:prstGeom>
          <a:solidFill>
            <a:schemeClr val="bg1"/>
          </a:solidFill>
          <a:ln>
            <a:solidFill>
              <a:schemeClr val="tx1"/>
            </a:solidFill>
          </a:ln>
        </p:spPr>
        <p:txBody>
          <a:bodyPr wrap="square" rtlCol="0">
            <a:spAutoFit/>
          </a:bodyPr>
          <a:lstStyle/>
          <a:p>
            <a:pPr marL="285750" indent="-285750">
              <a:buFont typeface="Arial" panose="020B0604020202020204" pitchFamily="34" charset="0"/>
              <a:buChar char="•"/>
            </a:pPr>
            <a:r>
              <a:rPr lang="en-US" dirty="0" smtClean="0">
                <a:solidFill>
                  <a:srgbClr val="FF0000"/>
                </a:solidFill>
              </a:rPr>
              <a:t>There are multiple objects &amp; some appear and disappear after a few frames.  </a:t>
            </a:r>
          </a:p>
          <a:p>
            <a:pPr marL="742950" lvl="1" indent="-285750">
              <a:buFont typeface="Symbol" panose="05050102010706020507" pitchFamily="18" charset="2"/>
              <a:buChar char="Þ"/>
            </a:pPr>
            <a:r>
              <a:rPr lang="en-US" dirty="0" smtClean="0"/>
              <a:t>Need for on the fly object </a:t>
            </a:r>
            <a:r>
              <a:rPr lang="en-US" dirty="0" err="1" smtClean="0"/>
              <a:t>pcm</a:t>
            </a:r>
            <a:r>
              <a:rPr lang="en-US" dirty="0" smtClean="0"/>
              <a:t> + associated meta-data memory </a:t>
            </a:r>
          </a:p>
          <a:p>
            <a:pPr lvl="2"/>
            <a:r>
              <a:rPr lang="en-US" dirty="0" smtClean="0"/>
              <a:t>allocation, update and destruction </a:t>
            </a:r>
          </a:p>
          <a:p>
            <a:pPr marL="742950" lvl="1" indent="-285750">
              <a:buFont typeface="Symbol" panose="05050102010706020507" pitchFamily="18" charset="2"/>
              <a:buChar char="Þ"/>
            </a:pPr>
            <a:r>
              <a:rPr lang="en-US" dirty="0"/>
              <a:t>Need for </a:t>
            </a:r>
            <a:r>
              <a:rPr lang="en-US" dirty="0" smtClean="0"/>
              <a:t>fade-in / fade-out / mute of output PCM samples</a:t>
            </a:r>
          </a:p>
          <a:p>
            <a:pPr marL="742950" lvl="1" indent="-285750">
              <a:buFont typeface="Symbol" panose="05050102010706020507" pitchFamily="18" charset="2"/>
              <a:buChar char="Þ"/>
            </a:pPr>
            <a:r>
              <a:rPr lang="en-US" dirty="0" smtClean="0"/>
              <a:t>Need for a well-designed multi-port PCM mixing module</a:t>
            </a:r>
          </a:p>
        </p:txBody>
      </p:sp>
      <p:sp>
        <p:nvSpPr>
          <p:cNvPr id="37" name="TextBox 36"/>
          <p:cNvSpPr txBox="1"/>
          <p:nvPr/>
        </p:nvSpPr>
        <p:spPr>
          <a:xfrm>
            <a:off x="2877312" y="4902151"/>
            <a:ext cx="7861210" cy="1477328"/>
          </a:xfrm>
          <a:prstGeom prst="rect">
            <a:avLst/>
          </a:prstGeom>
          <a:solidFill>
            <a:schemeClr val="bg1"/>
          </a:solidFill>
          <a:ln>
            <a:solidFill>
              <a:schemeClr val="tx1"/>
            </a:solidFill>
          </a:ln>
        </p:spPr>
        <p:txBody>
          <a:bodyPr wrap="square" rtlCol="0">
            <a:spAutoFit/>
          </a:bodyPr>
          <a:lstStyle/>
          <a:p>
            <a:pPr marL="285750" indent="-285750">
              <a:buFont typeface="Arial" panose="020B0604020202020204" pitchFamily="34" charset="0"/>
              <a:buChar char="•"/>
            </a:pPr>
            <a:r>
              <a:rPr lang="en-US" dirty="0" smtClean="0">
                <a:solidFill>
                  <a:srgbClr val="FF0000"/>
                </a:solidFill>
              </a:rPr>
              <a:t>Some Objects move very rapidly</a:t>
            </a:r>
          </a:p>
          <a:p>
            <a:pPr marL="742950" lvl="1" indent="-285750">
              <a:buFont typeface="Symbol" panose="05050102010706020507" pitchFamily="18" charset="2"/>
              <a:buChar char="Þ"/>
            </a:pPr>
            <a:r>
              <a:rPr lang="en-US" dirty="0" smtClean="0"/>
              <a:t>“R” changes w.r.t. time </a:t>
            </a:r>
            <a:r>
              <a:rPr lang="en-US" dirty="0" smtClean="0">
                <a:solidFill>
                  <a:schemeClr val="accent2">
                    <a:lumMod val="75000"/>
                  </a:schemeClr>
                </a:solidFill>
              </a:rPr>
              <a:t>=&gt;</a:t>
            </a:r>
            <a:r>
              <a:rPr lang="en-US" dirty="0" smtClean="0"/>
              <a:t> the speed of the object is substantial causing </a:t>
            </a:r>
            <a:r>
              <a:rPr lang="en-US" dirty="0" smtClean="0">
                <a:solidFill>
                  <a:schemeClr val="accent2">
                    <a:lumMod val="75000"/>
                  </a:schemeClr>
                </a:solidFill>
              </a:rPr>
              <a:t>Doppler effect</a:t>
            </a:r>
            <a:r>
              <a:rPr lang="en-US" dirty="0" smtClean="0"/>
              <a:t> on audio signal (e.g. a fast-train passing by) </a:t>
            </a:r>
          </a:p>
          <a:p>
            <a:pPr marL="742950" lvl="1" indent="-285750">
              <a:buFont typeface="Symbol" panose="05050102010706020507" pitchFamily="18" charset="2"/>
              <a:buChar char="Þ"/>
            </a:pPr>
            <a:r>
              <a:rPr lang="en-US" dirty="0"/>
              <a:t>Need for </a:t>
            </a:r>
            <a:r>
              <a:rPr lang="en-US" dirty="0" smtClean="0">
                <a:solidFill>
                  <a:schemeClr val="accent2">
                    <a:lumMod val="75000"/>
                  </a:schemeClr>
                </a:solidFill>
              </a:rPr>
              <a:t>pitch shifting (variable-delay) module</a:t>
            </a:r>
            <a:r>
              <a:rPr lang="en-US" dirty="0" smtClean="0"/>
              <a:t> to be introduced on top of gain application Module. Oversampling &amp; Interpolation would be required.</a:t>
            </a:r>
            <a:endParaRPr lang="en-US" dirty="0"/>
          </a:p>
        </p:txBody>
      </p:sp>
      <p:sp>
        <p:nvSpPr>
          <p:cNvPr id="41" name="TextBox 40"/>
          <p:cNvSpPr txBox="1"/>
          <p:nvPr/>
        </p:nvSpPr>
        <p:spPr>
          <a:xfrm>
            <a:off x="3029712" y="5054551"/>
            <a:ext cx="7861210" cy="1477328"/>
          </a:xfrm>
          <a:prstGeom prst="rect">
            <a:avLst/>
          </a:prstGeom>
          <a:solidFill>
            <a:schemeClr val="bg1"/>
          </a:solidFill>
          <a:ln>
            <a:solidFill>
              <a:schemeClr val="tx1"/>
            </a:solidFill>
          </a:ln>
        </p:spPr>
        <p:txBody>
          <a:bodyPr wrap="square" rtlCol="0">
            <a:spAutoFit/>
          </a:bodyPr>
          <a:lstStyle/>
          <a:p>
            <a:pPr marL="285750" indent="-285750">
              <a:buFont typeface="Arial" panose="020B0604020202020204" pitchFamily="34" charset="0"/>
              <a:buChar char="•"/>
            </a:pPr>
            <a:r>
              <a:rPr lang="en-US" dirty="0" smtClean="0">
                <a:solidFill>
                  <a:srgbClr val="FF0000"/>
                </a:solidFill>
              </a:rPr>
              <a:t>VR / Computer Games related: Head / Joystick movements changes “R, </a:t>
            </a:r>
            <a:r>
              <a:rPr lang="en-US" dirty="0">
                <a:solidFill>
                  <a:srgbClr val="FF0000"/>
                </a:solidFill>
                <a:latin typeface="Symbol" panose="05050102010706020507" pitchFamily="18" charset="2"/>
              </a:rPr>
              <a:t>f</a:t>
            </a:r>
            <a:r>
              <a:rPr lang="en-US" baseline="-25000" dirty="0">
                <a:solidFill>
                  <a:srgbClr val="FF0000"/>
                </a:solidFill>
                <a:latin typeface="Carrier"/>
              </a:rPr>
              <a:t> </a:t>
            </a:r>
            <a:r>
              <a:rPr lang="en-US" dirty="0">
                <a:solidFill>
                  <a:srgbClr val="FF0000"/>
                </a:solidFill>
              </a:rPr>
              <a:t>&amp;</a:t>
            </a:r>
            <a:r>
              <a:rPr lang="en-US" dirty="0">
                <a:solidFill>
                  <a:srgbClr val="FF0000"/>
                </a:solidFill>
                <a:latin typeface="Symbol" panose="05050102010706020507" pitchFamily="18" charset="2"/>
              </a:rPr>
              <a:t> </a:t>
            </a:r>
            <a:r>
              <a:rPr lang="en-US" dirty="0" smtClean="0">
                <a:solidFill>
                  <a:srgbClr val="FF0000"/>
                </a:solidFill>
                <a:latin typeface="Symbol" panose="05050102010706020507" pitchFamily="18" charset="2"/>
              </a:rPr>
              <a:t>q</a:t>
            </a:r>
            <a:r>
              <a:rPr lang="en-US" dirty="0" smtClean="0">
                <a:solidFill>
                  <a:srgbClr val="FF0000"/>
                </a:solidFill>
              </a:rPr>
              <a:t>”</a:t>
            </a:r>
          </a:p>
          <a:p>
            <a:pPr marL="742950" lvl="1" indent="-285750">
              <a:buFont typeface="Symbol" panose="05050102010706020507" pitchFamily="18" charset="2"/>
              <a:buChar char="Þ"/>
            </a:pPr>
            <a:r>
              <a:rPr lang="en-US" dirty="0" smtClean="0"/>
              <a:t>An additional Head-Tracking or Joystick movements module which feeds user orientation parameters</a:t>
            </a:r>
            <a:r>
              <a:rPr lang="en-US" dirty="0" smtClean="0">
                <a:solidFill>
                  <a:srgbClr val="FF0000"/>
                </a:solidFill>
              </a:rPr>
              <a:t> </a:t>
            </a:r>
            <a:r>
              <a:rPr lang="en-US" dirty="0"/>
              <a:t>“</a:t>
            </a:r>
            <a:r>
              <a:rPr lang="en-US" dirty="0" smtClean="0"/>
              <a:t>Ru, </a:t>
            </a:r>
            <a:r>
              <a:rPr lang="en-US" dirty="0" err="1" smtClean="0">
                <a:latin typeface="Symbol" panose="05050102010706020507" pitchFamily="18" charset="2"/>
              </a:rPr>
              <a:t>f</a:t>
            </a:r>
            <a:r>
              <a:rPr lang="en-US" dirty="0" err="1" smtClean="0"/>
              <a:t>u</a:t>
            </a:r>
            <a:r>
              <a:rPr lang="en-US" baseline="-25000" dirty="0" smtClean="0">
                <a:latin typeface="Carrier"/>
              </a:rPr>
              <a:t> </a:t>
            </a:r>
            <a:r>
              <a:rPr lang="en-US" dirty="0"/>
              <a:t>&amp;</a:t>
            </a:r>
            <a:r>
              <a:rPr lang="en-US" dirty="0">
                <a:latin typeface="Symbol" panose="05050102010706020507" pitchFamily="18" charset="2"/>
              </a:rPr>
              <a:t> </a:t>
            </a:r>
            <a:r>
              <a:rPr lang="en-US" dirty="0" err="1" smtClean="0">
                <a:latin typeface="Symbol" panose="05050102010706020507" pitchFamily="18" charset="2"/>
              </a:rPr>
              <a:t>q</a:t>
            </a:r>
            <a:r>
              <a:rPr lang="en-US" dirty="0" err="1"/>
              <a:t>u</a:t>
            </a:r>
            <a:r>
              <a:rPr lang="en-US" dirty="0" smtClean="0"/>
              <a:t>”  </a:t>
            </a:r>
          </a:p>
          <a:p>
            <a:pPr marL="742950" lvl="1" indent="-285750">
              <a:buFont typeface="Symbol" panose="05050102010706020507" pitchFamily="18" charset="2"/>
              <a:buChar char="Þ"/>
            </a:pPr>
            <a:r>
              <a:rPr lang="en-US" dirty="0" smtClean="0"/>
              <a:t>Additional module to Perform 3-D geometry computations to derive final object position parameters  from the above 2 sets “R, </a:t>
            </a:r>
            <a:r>
              <a:rPr lang="en-US" dirty="0" smtClean="0">
                <a:latin typeface="Symbol" panose="05050102010706020507" pitchFamily="18" charset="2"/>
              </a:rPr>
              <a:t>f</a:t>
            </a:r>
            <a:r>
              <a:rPr lang="en-US" baseline="-25000" dirty="0" smtClean="0">
                <a:latin typeface="Carrier"/>
              </a:rPr>
              <a:t> </a:t>
            </a:r>
            <a:r>
              <a:rPr lang="en-US" dirty="0"/>
              <a:t>&amp;</a:t>
            </a:r>
            <a:r>
              <a:rPr lang="en-US" dirty="0">
                <a:latin typeface="Symbol" panose="05050102010706020507" pitchFamily="18" charset="2"/>
              </a:rPr>
              <a:t> </a:t>
            </a:r>
            <a:r>
              <a:rPr lang="en-US" dirty="0" smtClean="0">
                <a:latin typeface="Symbol" panose="05050102010706020507" pitchFamily="18" charset="2"/>
              </a:rPr>
              <a:t>q</a:t>
            </a:r>
            <a:r>
              <a:rPr lang="en-US" dirty="0" smtClean="0"/>
              <a:t>”</a:t>
            </a:r>
            <a:endParaRPr lang="en-US" dirty="0"/>
          </a:p>
        </p:txBody>
      </p:sp>
    </p:spTree>
    <p:extLst>
      <p:ext uri="{BB962C8B-B14F-4D97-AF65-F5344CB8AC3E}">
        <p14:creationId xmlns:p14="http://schemas.microsoft.com/office/powerpoint/2010/main" val="2912728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6" grpId="0" animBg="1"/>
      <p:bldP spid="37" grpId="0" animBg="1"/>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838199" y="1825625"/>
            <a:ext cx="10842171" cy="4351338"/>
          </a:xfrm>
        </p:spPr>
        <p:txBody>
          <a:bodyPr/>
          <a:lstStyle/>
          <a:p>
            <a:r>
              <a:rPr lang="en-US" dirty="0" smtClean="0"/>
              <a:t>A brief Overview &amp; History of Digital Audio</a:t>
            </a:r>
          </a:p>
          <a:p>
            <a:r>
              <a:rPr lang="en-US" dirty="0" smtClean="0"/>
              <a:t>Basic Concepts of Object Audio &amp; How it works</a:t>
            </a:r>
          </a:p>
          <a:p>
            <a:r>
              <a:rPr lang="en-US" dirty="0" smtClean="0"/>
              <a:t>Signal Processing in Object Based Audio on Headphones.</a:t>
            </a:r>
          </a:p>
          <a:p>
            <a:r>
              <a:rPr lang="en-US" dirty="0" smtClean="0"/>
              <a:t>Signal Processing in Object Based Audio on Immersive Speaker Layouts</a:t>
            </a:r>
          </a:p>
          <a:p>
            <a:r>
              <a:rPr lang="en-US" dirty="0" smtClean="0"/>
              <a:t>Trends and Summary</a:t>
            </a:r>
          </a:p>
        </p:txBody>
      </p:sp>
    </p:spTree>
    <p:extLst>
      <p:ext uri="{BB962C8B-B14F-4D97-AF65-F5344CB8AC3E}">
        <p14:creationId xmlns:p14="http://schemas.microsoft.com/office/powerpoint/2010/main" val="12903017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42278" y="165633"/>
            <a:ext cx="9557657" cy="838201"/>
          </a:xfrm>
        </p:spPr>
        <p:txBody>
          <a:bodyPr>
            <a:normAutofit fontScale="90000"/>
          </a:bodyPr>
          <a:lstStyle/>
          <a:p>
            <a:r>
              <a:rPr lang="en-US" sz="4000" dirty="0" smtClean="0"/>
              <a:t>Object-Based Audio Rendering on Headphones</a:t>
            </a:r>
            <a:endParaRPr lang="en-US" sz="4000" dirty="0"/>
          </a:p>
        </p:txBody>
      </p:sp>
      <p:sp>
        <p:nvSpPr>
          <p:cNvPr id="12" name="TextBox 11"/>
          <p:cNvSpPr txBox="1"/>
          <p:nvPr/>
        </p:nvSpPr>
        <p:spPr>
          <a:xfrm>
            <a:off x="2460033" y="4852542"/>
            <a:ext cx="1015663" cy="1319059"/>
          </a:xfrm>
          <a:prstGeom prst="rect">
            <a:avLst/>
          </a:prstGeom>
          <a:noFill/>
        </p:spPr>
        <p:txBody>
          <a:bodyPr vert="vert270" wrap="square" rtlCol="0">
            <a:spAutoFit/>
          </a:bodyPr>
          <a:lstStyle/>
          <a:p>
            <a:pPr algn="ctr"/>
            <a:r>
              <a:rPr lang="en-US" b="1" dirty="0" smtClean="0">
                <a:solidFill>
                  <a:srgbClr val="00B050"/>
                </a:solidFill>
              </a:rPr>
              <a:t>A Quick Example on You-Tube</a:t>
            </a:r>
            <a:endParaRPr lang="en-US" b="1" dirty="0">
              <a:solidFill>
                <a:srgbClr val="00B050"/>
              </a:solidFill>
            </a:endParaRPr>
          </a:p>
        </p:txBody>
      </p:sp>
      <p:sp>
        <p:nvSpPr>
          <p:cNvPr id="9" name="Rectangle 8"/>
          <p:cNvSpPr/>
          <p:nvPr/>
        </p:nvSpPr>
        <p:spPr>
          <a:xfrm>
            <a:off x="3913778" y="4775273"/>
            <a:ext cx="5056433" cy="1200329"/>
          </a:xfrm>
          <a:prstGeom prst="rect">
            <a:avLst/>
          </a:prstGeom>
        </p:spPr>
        <p:txBody>
          <a:bodyPr wrap="square">
            <a:spAutoFit/>
          </a:bodyPr>
          <a:lstStyle/>
          <a:p>
            <a:pPr algn="ctr"/>
            <a:r>
              <a:rPr lang="en-US" dirty="0" err="1" smtClean="0"/>
              <a:t>Youtube</a:t>
            </a:r>
            <a:r>
              <a:rPr lang="en-US" dirty="0" smtClean="0"/>
              <a:t>: </a:t>
            </a:r>
          </a:p>
          <a:p>
            <a:endParaRPr lang="en-US" dirty="0" smtClean="0"/>
          </a:p>
          <a:p>
            <a:r>
              <a:rPr lang="en-US" dirty="0" err="1">
                <a:hlinkClick r:id="rId2"/>
              </a:rPr>
              <a:t>RealSpace</a:t>
            </a:r>
            <a:r>
              <a:rPr lang="en-US" dirty="0">
                <a:hlinkClick r:id="rId2"/>
              </a:rPr>
              <a:t> 3D v0.9.9 Audio Demo - </a:t>
            </a:r>
            <a:r>
              <a:rPr lang="en-US" dirty="0" smtClean="0">
                <a:hlinkClick r:id="rId2"/>
              </a:rPr>
              <a:t>YouTube</a:t>
            </a:r>
            <a:endParaRPr lang="en-US" dirty="0" smtClean="0">
              <a:hlinkClick r:id="rId3"/>
            </a:endParaRPr>
          </a:p>
          <a:p>
            <a:r>
              <a:rPr lang="en-US" dirty="0" smtClean="0">
                <a:hlinkClick r:id="rId3"/>
              </a:rPr>
              <a:t>(courtesy: http</a:t>
            </a:r>
            <a:r>
              <a:rPr lang="en-US" dirty="0">
                <a:hlinkClick r:id="rId3"/>
              </a:rPr>
              <a:t>://realspace3daudio.com/demos</a:t>
            </a:r>
            <a:r>
              <a:rPr lang="en-US" dirty="0" smtClean="0">
                <a:hlinkClick r:id="rId3"/>
              </a:rPr>
              <a:t>/</a:t>
            </a:r>
            <a:r>
              <a:rPr lang="en-US" dirty="0" smtClean="0"/>
              <a:t>)</a:t>
            </a:r>
          </a:p>
        </p:txBody>
      </p:sp>
      <p:grpSp>
        <p:nvGrpSpPr>
          <p:cNvPr id="42" name="Group 41"/>
          <p:cNvGrpSpPr/>
          <p:nvPr/>
        </p:nvGrpSpPr>
        <p:grpSpPr>
          <a:xfrm>
            <a:off x="1347853" y="1434561"/>
            <a:ext cx="9517532" cy="2649759"/>
            <a:chOff x="1347853" y="1434561"/>
            <a:chExt cx="9517532" cy="2649759"/>
          </a:xfrm>
        </p:grpSpPr>
        <p:sp>
          <p:nvSpPr>
            <p:cNvPr id="43" name="TextBox 42"/>
            <p:cNvSpPr txBox="1"/>
            <p:nvPr/>
          </p:nvSpPr>
          <p:spPr>
            <a:xfrm>
              <a:off x="7798702" y="3680256"/>
              <a:ext cx="1816384" cy="307777"/>
            </a:xfrm>
            <a:prstGeom prst="rect">
              <a:avLst/>
            </a:prstGeom>
            <a:noFill/>
          </p:spPr>
          <p:txBody>
            <a:bodyPr wrap="square" rtlCol="0">
              <a:spAutoFit/>
            </a:bodyPr>
            <a:lstStyle/>
            <a:p>
              <a:pPr algn="ctr"/>
              <a:r>
                <a:rPr lang="en-US" sz="1400" dirty="0" smtClean="0"/>
                <a:t>Preset FIR Filter pool</a:t>
              </a:r>
              <a:endParaRPr lang="en-US" sz="1400" baseline="-25000" dirty="0">
                <a:latin typeface="Carrier"/>
              </a:endParaRPr>
            </a:p>
          </p:txBody>
        </p:sp>
        <p:cxnSp>
          <p:nvCxnSpPr>
            <p:cNvPr id="44" name="Straight Arrow Connector 43"/>
            <p:cNvCxnSpPr/>
            <p:nvPr/>
          </p:nvCxnSpPr>
          <p:spPr>
            <a:xfrm flipV="1">
              <a:off x="7633698" y="2554207"/>
              <a:ext cx="0" cy="14723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Right Arrow 44"/>
            <p:cNvSpPr/>
            <p:nvPr/>
          </p:nvSpPr>
          <p:spPr>
            <a:xfrm>
              <a:off x="3041760" y="2042578"/>
              <a:ext cx="298294" cy="170333"/>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8" name="Picture 6" descr="https://tse3.mm.bing.net/th?id=OIP.M0a19a6dc89393801415662d5b594ef15o0&amp;w=138&amp;h=138&amp;c=8&amp;rs=1&amp;pid=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1521260">
              <a:off x="2045639" y="1917020"/>
              <a:ext cx="408198" cy="370555"/>
            </a:xfrm>
            <a:prstGeom prst="rect">
              <a:avLst/>
            </a:prstGeom>
            <a:noFill/>
            <a:extLst>
              <a:ext uri="{909E8E84-426E-40DD-AFC4-6F175D3DCCD1}">
                <a14:hiddenFill xmlns:a14="http://schemas.microsoft.com/office/drawing/2010/main">
                  <a:solidFill>
                    <a:srgbClr val="FFFFFF"/>
                  </a:solidFill>
                </a14:hiddenFill>
              </a:ext>
            </a:extLst>
          </p:spPr>
        </p:pic>
        <p:sp>
          <p:nvSpPr>
            <p:cNvPr id="49" name="TextBox 48"/>
            <p:cNvSpPr txBox="1"/>
            <p:nvPr/>
          </p:nvSpPr>
          <p:spPr>
            <a:xfrm>
              <a:off x="1347853" y="2561762"/>
              <a:ext cx="2057797" cy="502688"/>
            </a:xfrm>
            <a:prstGeom prst="rect">
              <a:avLst/>
            </a:prstGeom>
            <a:noFill/>
          </p:spPr>
          <p:txBody>
            <a:bodyPr wrap="square" rtlCol="0">
              <a:spAutoFit/>
            </a:bodyPr>
            <a:lstStyle/>
            <a:p>
              <a:pPr algn="ctr"/>
              <a:r>
                <a:rPr lang="en-US" dirty="0" smtClean="0">
                  <a:solidFill>
                    <a:schemeClr val="accent2">
                      <a:lumMod val="75000"/>
                    </a:schemeClr>
                  </a:solidFill>
                </a:rPr>
                <a:t>Decoded audio object PCM data</a:t>
              </a:r>
            </a:p>
          </p:txBody>
        </p:sp>
        <p:sp>
          <p:nvSpPr>
            <p:cNvPr id="50" name="Rectangle 49"/>
            <p:cNvSpPr/>
            <p:nvPr/>
          </p:nvSpPr>
          <p:spPr>
            <a:xfrm>
              <a:off x="4235143" y="1896641"/>
              <a:ext cx="480501" cy="51561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Isosceles Triangle 50"/>
            <p:cNvSpPr/>
            <p:nvPr/>
          </p:nvSpPr>
          <p:spPr>
            <a:xfrm rot="5400000">
              <a:off x="4375450" y="2045194"/>
              <a:ext cx="274638" cy="218512"/>
            </a:xfrm>
            <a:prstGeom prst="triangle">
              <a:avLst>
                <a:gd name="adj" fmla="val 50000"/>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ight Arrow 51"/>
            <p:cNvSpPr/>
            <p:nvPr/>
          </p:nvSpPr>
          <p:spPr>
            <a:xfrm>
              <a:off x="5474250" y="2042578"/>
              <a:ext cx="903176" cy="170333"/>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Arrow Connector 52"/>
            <p:cNvCxnSpPr>
              <a:endCxn id="50" idx="2"/>
            </p:cNvCxnSpPr>
            <p:nvPr/>
          </p:nvCxnSpPr>
          <p:spPr>
            <a:xfrm flipV="1">
              <a:off x="4475393" y="2412259"/>
              <a:ext cx="0" cy="11462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1408237" y="3203320"/>
              <a:ext cx="2057797" cy="718126"/>
            </a:xfrm>
            <a:prstGeom prst="rect">
              <a:avLst/>
            </a:prstGeom>
            <a:noFill/>
          </p:spPr>
          <p:txBody>
            <a:bodyPr wrap="square" rtlCol="0">
              <a:spAutoFit/>
            </a:bodyPr>
            <a:lstStyle/>
            <a:p>
              <a:pPr algn="ctr"/>
              <a:r>
                <a:rPr lang="en-US" dirty="0" smtClean="0">
                  <a:solidFill>
                    <a:schemeClr val="accent1">
                      <a:lumMod val="75000"/>
                    </a:schemeClr>
                  </a:solidFill>
                </a:rPr>
                <a:t>Decoded audio object Meta data </a:t>
              </a:r>
            </a:p>
            <a:p>
              <a:pPr algn="ctr"/>
              <a:r>
                <a:rPr lang="en-US" dirty="0" smtClean="0">
                  <a:solidFill>
                    <a:schemeClr val="accent1">
                      <a:lumMod val="75000"/>
                    </a:schemeClr>
                  </a:solidFill>
                </a:rPr>
                <a:t>(</a:t>
              </a:r>
              <a:r>
                <a:rPr lang="en-US" dirty="0" err="1" smtClean="0">
                  <a:solidFill>
                    <a:schemeClr val="accent1">
                      <a:lumMod val="75000"/>
                    </a:schemeClr>
                  </a:solidFill>
                </a:rPr>
                <a:t>dist</a:t>
              </a:r>
              <a:r>
                <a:rPr lang="en-US" dirty="0" smtClean="0">
                  <a:solidFill>
                    <a:schemeClr val="accent1">
                      <a:lumMod val="75000"/>
                    </a:schemeClr>
                  </a:solidFill>
                </a:rPr>
                <a:t>, </a:t>
              </a:r>
              <a:r>
                <a:rPr lang="en-US" dirty="0" err="1" smtClean="0">
                  <a:solidFill>
                    <a:schemeClr val="accent1">
                      <a:lumMod val="75000"/>
                    </a:schemeClr>
                  </a:solidFill>
                </a:rPr>
                <a:t>azi</a:t>
              </a:r>
              <a:r>
                <a:rPr lang="en-US" dirty="0" smtClean="0">
                  <a:solidFill>
                    <a:schemeClr val="accent1">
                      <a:lumMod val="75000"/>
                    </a:schemeClr>
                  </a:solidFill>
                </a:rPr>
                <a:t>, </a:t>
              </a:r>
              <a:r>
                <a:rPr lang="en-US" dirty="0" err="1" smtClean="0">
                  <a:solidFill>
                    <a:schemeClr val="accent1">
                      <a:lumMod val="75000"/>
                    </a:schemeClr>
                  </a:solidFill>
                </a:rPr>
                <a:t>ele</a:t>
              </a:r>
              <a:r>
                <a:rPr lang="en-US" dirty="0" smtClean="0">
                  <a:solidFill>
                    <a:schemeClr val="accent1">
                      <a:lumMod val="75000"/>
                    </a:schemeClr>
                  </a:solidFill>
                </a:rPr>
                <a:t>)</a:t>
              </a:r>
            </a:p>
          </p:txBody>
        </p:sp>
        <p:sp>
          <p:nvSpPr>
            <p:cNvPr id="55" name="TextBox 54"/>
            <p:cNvSpPr txBox="1"/>
            <p:nvPr/>
          </p:nvSpPr>
          <p:spPr>
            <a:xfrm>
              <a:off x="3570521" y="1579727"/>
              <a:ext cx="1807667" cy="307777"/>
            </a:xfrm>
            <a:prstGeom prst="rect">
              <a:avLst/>
            </a:prstGeom>
            <a:noFill/>
          </p:spPr>
          <p:txBody>
            <a:bodyPr wrap="square" rtlCol="0">
              <a:spAutoFit/>
            </a:bodyPr>
            <a:lstStyle/>
            <a:p>
              <a:pPr algn="ctr"/>
              <a:r>
                <a:rPr lang="en-US" sz="1400" b="1" dirty="0" smtClean="0"/>
                <a:t>Gain / delay Module</a:t>
              </a:r>
            </a:p>
          </p:txBody>
        </p:sp>
        <p:sp>
          <p:nvSpPr>
            <p:cNvPr id="56" name="Right Arrow 55"/>
            <p:cNvSpPr/>
            <p:nvPr/>
          </p:nvSpPr>
          <p:spPr>
            <a:xfrm>
              <a:off x="3139111" y="3750437"/>
              <a:ext cx="279717" cy="93265"/>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3910329" y="3018816"/>
              <a:ext cx="1284817" cy="461665"/>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sz="1200" dirty="0" smtClean="0"/>
                <a:t>Distance -&gt; Gain &amp; delay mapping</a:t>
              </a:r>
              <a:endParaRPr lang="en-US" sz="1200" dirty="0"/>
            </a:p>
          </p:txBody>
        </p:sp>
        <p:sp>
          <p:nvSpPr>
            <p:cNvPr id="58" name="Freeform 57"/>
            <p:cNvSpPr/>
            <p:nvPr/>
          </p:nvSpPr>
          <p:spPr>
            <a:xfrm>
              <a:off x="3418828" y="3564175"/>
              <a:ext cx="1060240" cy="185993"/>
            </a:xfrm>
            <a:custGeom>
              <a:avLst/>
              <a:gdLst>
                <a:gd name="connsiteX0" fmla="*/ 1055914 w 1056263"/>
                <a:gd name="connsiteY0" fmla="*/ 0 h 239486"/>
                <a:gd name="connsiteX1" fmla="*/ 1034143 w 1056263"/>
                <a:gd name="connsiteY1" fmla="*/ 141514 h 239486"/>
                <a:gd name="connsiteX2" fmla="*/ 914400 w 1056263"/>
                <a:gd name="connsiteY2" fmla="*/ 195943 h 239486"/>
                <a:gd name="connsiteX3" fmla="*/ 762000 w 1056263"/>
                <a:gd name="connsiteY3" fmla="*/ 206829 h 239486"/>
                <a:gd name="connsiteX4" fmla="*/ 609600 w 1056263"/>
                <a:gd name="connsiteY4" fmla="*/ 228600 h 239486"/>
                <a:gd name="connsiteX5" fmla="*/ 0 w 1056263"/>
                <a:gd name="connsiteY5" fmla="*/ 239486 h 239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56263" h="239486">
                  <a:moveTo>
                    <a:pt x="1055914" y="0"/>
                  </a:moveTo>
                  <a:cubicBezTo>
                    <a:pt x="1056821" y="54428"/>
                    <a:pt x="1057729" y="108857"/>
                    <a:pt x="1034143" y="141514"/>
                  </a:cubicBezTo>
                  <a:cubicBezTo>
                    <a:pt x="1010557" y="174171"/>
                    <a:pt x="959757" y="185057"/>
                    <a:pt x="914400" y="195943"/>
                  </a:cubicBezTo>
                  <a:cubicBezTo>
                    <a:pt x="869043" y="206829"/>
                    <a:pt x="812800" y="201386"/>
                    <a:pt x="762000" y="206829"/>
                  </a:cubicBezTo>
                  <a:cubicBezTo>
                    <a:pt x="711200" y="212272"/>
                    <a:pt x="736600" y="223157"/>
                    <a:pt x="609600" y="228600"/>
                  </a:cubicBezTo>
                  <a:cubicBezTo>
                    <a:pt x="482600" y="234043"/>
                    <a:pt x="241300" y="236764"/>
                    <a:pt x="0" y="23948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Arrow Connector 58"/>
            <p:cNvCxnSpPr/>
            <p:nvPr/>
          </p:nvCxnSpPr>
          <p:spPr>
            <a:xfrm>
              <a:off x="3475696" y="3810192"/>
              <a:ext cx="2663189" cy="9080"/>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5549452" y="3797070"/>
              <a:ext cx="675986" cy="287250"/>
            </a:xfrm>
            <a:prstGeom prst="rect">
              <a:avLst/>
            </a:prstGeom>
          </p:spPr>
          <p:txBody>
            <a:bodyPr wrap="none">
              <a:spAutoFit/>
            </a:bodyPr>
            <a:lstStyle/>
            <a:p>
              <a:r>
                <a:rPr lang="en-US" dirty="0"/>
                <a:t> </a:t>
              </a:r>
              <a:r>
                <a:rPr lang="en-US" dirty="0" smtClean="0">
                  <a:latin typeface="Symbol" panose="05050102010706020507" pitchFamily="18" charset="2"/>
                </a:rPr>
                <a:t>f</a:t>
              </a:r>
              <a:r>
                <a:rPr lang="en-US" baseline="-25000" dirty="0" smtClean="0">
                  <a:latin typeface="Carrier"/>
                </a:rPr>
                <a:t> </a:t>
              </a:r>
              <a:r>
                <a:rPr lang="en-US" dirty="0"/>
                <a:t>&amp;</a:t>
              </a:r>
              <a:r>
                <a:rPr lang="en-US" dirty="0">
                  <a:latin typeface="Symbol" panose="05050102010706020507" pitchFamily="18" charset="2"/>
                </a:rPr>
                <a:t> </a:t>
              </a:r>
              <a:r>
                <a:rPr lang="en-US" dirty="0" smtClean="0">
                  <a:latin typeface="Symbol" panose="05050102010706020507" pitchFamily="18" charset="2"/>
                </a:rPr>
                <a:t>q</a:t>
              </a:r>
              <a:r>
                <a:rPr lang="en-US" dirty="0" smtClean="0"/>
                <a:t> </a:t>
              </a:r>
              <a:endParaRPr lang="en-US" dirty="0"/>
            </a:p>
          </p:txBody>
        </p:sp>
        <p:sp>
          <p:nvSpPr>
            <p:cNvPr id="61" name="TextBox 60"/>
            <p:cNvSpPr txBox="1"/>
            <p:nvPr/>
          </p:nvSpPr>
          <p:spPr>
            <a:xfrm>
              <a:off x="6991290" y="2915892"/>
              <a:ext cx="1284817" cy="742063"/>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US" sz="1400" dirty="0" smtClean="0"/>
                <a:t>Compute </a:t>
              </a:r>
              <a:r>
                <a:rPr lang="en-US" sz="1400" dirty="0" err="1" smtClean="0"/>
                <a:t>HRTF_Left</a:t>
              </a:r>
              <a:r>
                <a:rPr lang="en-US" sz="1400" dirty="0" smtClean="0"/>
                <a:t> &amp; </a:t>
              </a:r>
              <a:r>
                <a:rPr lang="en-US" sz="1400" dirty="0" err="1" smtClean="0"/>
                <a:t>HRTF_Right</a:t>
              </a:r>
              <a:endParaRPr lang="en-US" sz="1400" dirty="0"/>
            </a:p>
          </p:txBody>
        </p:sp>
        <p:sp>
          <p:nvSpPr>
            <p:cNvPr id="62" name="Freeform 61"/>
            <p:cNvSpPr/>
            <p:nvPr/>
          </p:nvSpPr>
          <p:spPr>
            <a:xfrm>
              <a:off x="6138885" y="3286815"/>
              <a:ext cx="606221" cy="533385"/>
            </a:xfrm>
            <a:custGeom>
              <a:avLst/>
              <a:gdLst>
                <a:gd name="connsiteX0" fmla="*/ 0 w 707571"/>
                <a:gd name="connsiteY0" fmla="*/ 685800 h 685800"/>
                <a:gd name="connsiteX1" fmla="*/ 250371 w 707571"/>
                <a:gd name="connsiteY1" fmla="*/ 609600 h 685800"/>
                <a:gd name="connsiteX2" fmla="*/ 283028 w 707571"/>
                <a:gd name="connsiteY2" fmla="*/ 500743 h 685800"/>
                <a:gd name="connsiteX3" fmla="*/ 283028 w 707571"/>
                <a:gd name="connsiteY3" fmla="*/ 402771 h 685800"/>
                <a:gd name="connsiteX4" fmla="*/ 293914 w 707571"/>
                <a:gd name="connsiteY4" fmla="*/ 250371 h 685800"/>
                <a:gd name="connsiteX5" fmla="*/ 370114 w 707571"/>
                <a:gd name="connsiteY5" fmla="*/ 141514 h 685800"/>
                <a:gd name="connsiteX6" fmla="*/ 468085 w 707571"/>
                <a:gd name="connsiteY6" fmla="*/ 43543 h 685800"/>
                <a:gd name="connsiteX7" fmla="*/ 707571 w 707571"/>
                <a:gd name="connsiteY7" fmla="*/ 0 h 685800"/>
                <a:gd name="connsiteX8" fmla="*/ 707571 w 707571"/>
                <a:gd name="connsiteY8" fmla="*/ 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7571" h="685800">
                  <a:moveTo>
                    <a:pt x="0" y="685800"/>
                  </a:moveTo>
                  <a:cubicBezTo>
                    <a:pt x="101600" y="663121"/>
                    <a:pt x="203200" y="640443"/>
                    <a:pt x="250371" y="609600"/>
                  </a:cubicBezTo>
                  <a:cubicBezTo>
                    <a:pt x="297542" y="578757"/>
                    <a:pt x="277585" y="535214"/>
                    <a:pt x="283028" y="500743"/>
                  </a:cubicBezTo>
                  <a:cubicBezTo>
                    <a:pt x="288471" y="466271"/>
                    <a:pt x="281214" y="444500"/>
                    <a:pt x="283028" y="402771"/>
                  </a:cubicBezTo>
                  <a:cubicBezTo>
                    <a:pt x="284842" y="361042"/>
                    <a:pt x="279400" y="293914"/>
                    <a:pt x="293914" y="250371"/>
                  </a:cubicBezTo>
                  <a:cubicBezTo>
                    <a:pt x="308428" y="206828"/>
                    <a:pt x="341086" y="175985"/>
                    <a:pt x="370114" y="141514"/>
                  </a:cubicBezTo>
                  <a:cubicBezTo>
                    <a:pt x="399142" y="107043"/>
                    <a:pt x="411842" y="67129"/>
                    <a:pt x="468085" y="43543"/>
                  </a:cubicBezTo>
                  <a:cubicBezTo>
                    <a:pt x="524328" y="19957"/>
                    <a:pt x="707571" y="0"/>
                    <a:pt x="707571" y="0"/>
                  </a:cubicBezTo>
                  <a:lnTo>
                    <a:pt x="707571"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3" name="Straight Arrow Connector 62"/>
            <p:cNvCxnSpPr>
              <a:stCxn id="62" idx="7"/>
              <a:endCxn id="61" idx="1"/>
            </p:cNvCxnSpPr>
            <p:nvPr/>
          </p:nvCxnSpPr>
          <p:spPr>
            <a:xfrm>
              <a:off x="6745106" y="3286815"/>
              <a:ext cx="246183" cy="1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4" name="Rectangle 63"/>
            <p:cNvSpPr/>
            <p:nvPr/>
          </p:nvSpPr>
          <p:spPr>
            <a:xfrm>
              <a:off x="6993265" y="1746011"/>
              <a:ext cx="1282841" cy="36596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chemeClr val="tx1"/>
                  </a:solidFill>
                </a:rPr>
                <a:t>HRTF_Left</a:t>
              </a:r>
              <a:endParaRPr lang="en-US" sz="1600" dirty="0">
                <a:solidFill>
                  <a:schemeClr val="tx1"/>
                </a:solidFill>
              </a:endParaRPr>
            </a:p>
          </p:txBody>
        </p:sp>
        <p:sp>
          <p:nvSpPr>
            <p:cNvPr id="65" name="Rectangle 64"/>
            <p:cNvSpPr/>
            <p:nvPr/>
          </p:nvSpPr>
          <p:spPr>
            <a:xfrm>
              <a:off x="6988043" y="2146534"/>
              <a:ext cx="1282841" cy="33999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HRTF_Right</a:t>
              </a:r>
              <a:endParaRPr lang="en-US" sz="1600" dirty="0"/>
            </a:p>
          </p:txBody>
        </p:sp>
        <p:sp>
          <p:nvSpPr>
            <p:cNvPr id="66" name="TextBox 65"/>
            <p:cNvSpPr txBox="1"/>
            <p:nvPr/>
          </p:nvSpPr>
          <p:spPr>
            <a:xfrm>
              <a:off x="6868198" y="1434561"/>
              <a:ext cx="1589677" cy="338554"/>
            </a:xfrm>
            <a:prstGeom prst="rect">
              <a:avLst/>
            </a:prstGeom>
            <a:noFill/>
          </p:spPr>
          <p:txBody>
            <a:bodyPr wrap="square" rtlCol="0">
              <a:spAutoFit/>
            </a:bodyPr>
            <a:lstStyle/>
            <a:p>
              <a:pPr algn="ctr"/>
              <a:r>
                <a:rPr lang="en-US" sz="1600" b="1" dirty="0" smtClean="0"/>
                <a:t>FIR Filter Pair</a:t>
              </a:r>
            </a:p>
          </p:txBody>
        </p:sp>
        <p:pic>
          <p:nvPicPr>
            <p:cNvPr id="67" name="Picture 8" descr="https://encrypted-tbn1.gstatic.com/images?q=tbn:ANd9GcRnneZ51mrrdNhOPNCEj22PnA6dXf8fk_rALzRwHdS9Vc-SW9a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9738079" y="1842151"/>
              <a:ext cx="1072815" cy="1181796"/>
            </a:xfrm>
            <a:prstGeom prst="rect">
              <a:avLst/>
            </a:prstGeom>
            <a:noFill/>
            <a:extLst>
              <a:ext uri="{909E8E84-426E-40DD-AFC4-6F175D3DCCD1}">
                <a14:hiddenFill xmlns:a14="http://schemas.microsoft.com/office/drawing/2010/main">
                  <a:solidFill>
                    <a:srgbClr val="FFFFFF"/>
                  </a:solidFill>
                </a14:hiddenFill>
              </a:ext>
            </a:extLst>
          </p:spPr>
        </p:pic>
        <p:sp>
          <p:nvSpPr>
            <p:cNvPr id="68" name="Right Arrow 67"/>
            <p:cNvSpPr/>
            <p:nvPr/>
          </p:nvSpPr>
          <p:spPr>
            <a:xfrm>
              <a:off x="8440358" y="1872246"/>
              <a:ext cx="583661" cy="170333"/>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ight Arrow 68"/>
            <p:cNvSpPr/>
            <p:nvPr/>
          </p:nvSpPr>
          <p:spPr>
            <a:xfrm>
              <a:off x="8452652" y="2167749"/>
              <a:ext cx="566145" cy="16369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3593125" y="3439932"/>
              <a:ext cx="362600" cy="369332"/>
            </a:xfrm>
            <a:prstGeom prst="rect">
              <a:avLst/>
            </a:prstGeom>
          </p:spPr>
          <p:txBody>
            <a:bodyPr wrap="none">
              <a:spAutoFit/>
            </a:bodyPr>
            <a:lstStyle/>
            <a:p>
              <a:r>
                <a:rPr lang="en-US" dirty="0"/>
                <a:t> </a:t>
              </a:r>
              <a:r>
                <a:rPr lang="en-US" sz="1600" dirty="0" smtClean="0"/>
                <a:t>R</a:t>
              </a:r>
              <a:endParaRPr lang="en-US" dirty="0"/>
            </a:p>
          </p:txBody>
        </p:sp>
        <p:sp>
          <p:nvSpPr>
            <p:cNvPr id="71" name="Trapezoid 70"/>
            <p:cNvSpPr/>
            <p:nvPr/>
          </p:nvSpPr>
          <p:spPr>
            <a:xfrm rot="5400000">
              <a:off x="8650385" y="2142611"/>
              <a:ext cx="1342368" cy="528805"/>
            </a:xfrm>
            <a:prstGeom prst="trapezoid">
              <a:avLst>
                <a:gd name="adj" fmla="val 60187"/>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smtClean="0">
                  <a:solidFill>
                    <a:schemeClr val="tx1"/>
                  </a:solidFill>
                </a:rPr>
                <a:t>MIXER</a:t>
              </a:r>
              <a:endParaRPr lang="en-US" dirty="0">
                <a:solidFill>
                  <a:schemeClr val="tx1"/>
                </a:solidFill>
              </a:endParaRPr>
            </a:p>
          </p:txBody>
        </p:sp>
      </p:grpSp>
    </p:spTree>
    <p:extLst>
      <p:ext uri="{BB962C8B-B14F-4D97-AF65-F5344CB8AC3E}">
        <p14:creationId xmlns:p14="http://schemas.microsoft.com/office/powerpoint/2010/main" val="17129393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5286" y="315685"/>
            <a:ext cx="9971314" cy="1052036"/>
          </a:xfrm>
        </p:spPr>
        <p:txBody>
          <a:bodyPr>
            <a:normAutofit fontScale="90000"/>
          </a:bodyPr>
          <a:lstStyle/>
          <a:p>
            <a:r>
              <a:rPr lang="en-US" sz="4000" dirty="0" smtClean="0"/>
              <a:t>Object-Based Audio Rendering on </a:t>
            </a:r>
            <a:br>
              <a:rPr lang="en-US" sz="4000" dirty="0" smtClean="0"/>
            </a:br>
            <a:r>
              <a:rPr lang="en-US" sz="4000" dirty="0" smtClean="0"/>
              <a:t>Immersive Speaker-Layouts</a:t>
            </a:r>
            <a:endParaRPr lang="en-US" sz="4000" dirty="0"/>
          </a:p>
        </p:txBody>
      </p:sp>
      <p:pic>
        <p:nvPicPr>
          <p:cNvPr id="1026" name="Picture 2" descr="http://2.bp.blogspot.com/-WAL0LNyF8nY/TzvyOJGCflI/AAAAAAAAJvQ/yTts5VHr8PU/s1600/Dolby+DTS+%2813%2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6757" y="2755726"/>
            <a:ext cx="2562225" cy="267652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327592" y="5901391"/>
            <a:ext cx="2960554" cy="369332"/>
          </a:xfrm>
          <a:prstGeom prst="rect">
            <a:avLst/>
          </a:prstGeom>
          <a:noFill/>
        </p:spPr>
        <p:txBody>
          <a:bodyPr wrap="none" rtlCol="0">
            <a:spAutoFit/>
          </a:bodyPr>
          <a:lstStyle/>
          <a:p>
            <a:r>
              <a:rPr lang="en-US" dirty="0" smtClean="0"/>
              <a:t>DTS / DD+ 7.1 Speaker Layout</a:t>
            </a:r>
            <a:endParaRPr lang="en-US" dirty="0"/>
          </a:p>
        </p:txBody>
      </p:sp>
      <p:pic>
        <p:nvPicPr>
          <p:cNvPr id="1030" name="Picture 6" descr="Image result for images of speaker layou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2728" y="2755726"/>
            <a:ext cx="3713592" cy="23572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7448124" y="5624392"/>
            <a:ext cx="1976888" cy="646331"/>
          </a:xfrm>
          <a:prstGeom prst="rect">
            <a:avLst/>
          </a:prstGeom>
          <a:noFill/>
        </p:spPr>
        <p:txBody>
          <a:bodyPr wrap="none" rtlCol="0">
            <a:spAutoFit/>
          </a:bodyPr>
          <a:lstStyle/>
          <a:p>
            <a:r>
              <a:rPr lang="en-US" dirty="0" smtClean="0"/>
              <a:t>Dolby ATMOS 11.1 </a:t>
            </a:r>
          </a:p>
          <a:p>
            <a:r>
              <a:rPr lang="en-US" dirty="0" smtClean="0"/>
              <a:t>Speaker Layouts</a:t>
            </a:r>
            <a:endParaRPr lang="en-US" dirty="0"/>
          </a:p>
        </p:txBody>
      </p:sp>
      <p:sp>
        <p:nvSpPr>
          <p:cNvPr id="4" name="TextBox 3"/>
          <p:cNvSpPr txBox="1"/>
          <p:nvPr/>
        </p:nvSpPr>
        <p:spPr>
          <a:xfrm>
            <a:off x="3671583" y="1823294"/>
            <a:ext cx="5148141" cy="461665"/>
          </a:xfrm>
          <a:prstGeom prst="rect">
            <a:avLst/>
          </a:prstGeom>
          <a:noFill/>
        </p:spPr>
        <p:txBody>
          <a:bodyPr wrap="none" rtlCol="0">
            <a:spAutoFit/>
          </a:bodyPr>
          <a:lstStyle/>
          <a:p>
            <a:r>
              <a:rPr lang="en-US" sz="2400" dirty="0" smtClean="0"/>
              <a:t>Examples of Immersive Speaker Layouts</a:t>
            </a:r>
            <a:endParaRPr lang="en-US" sz="2400" dirty="0"/>
          </a:p>
        </p:txBody>
      </p:sp>
    </p:spTree>
    <p:extLst>
      <p:ext uri="{BB962C8B-B14F-4D97-AF65-F5344CB8AC3E}">
        <p14:creationId xmlns:p14="http://schemas.microsoft.com/office/powerpoint/2010/main" val="12526637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5286" y="315685"/>
            <a:ext cx="9971314" cy="1052036"/>
          </a:xfrm>
        </p:spPr>
        <p:txBody>
          <a:bodyPr>
            <a:normAutofit fontScale="90000"/>
          </a:bodyPr>
          <a:lstStyle/>
          <a:p>
            <a:r>
              <a:rPr lang="en-US" sz="4000" dirty="0" smtClean="0"/>
              <a:t>Object-Based Audio Renderer on </a:t>
            </a:r>
            <a:br>
              <a:rPr lang="en-US" sz="4000" dirty="0" smtClean="0"/>
            </a:br>
            <a:r>
              <a:rPr lang="en-US" sz="4000" dirty="0" smtClean="0"/>
              <a:t>Immersive Speaker-Layouts</a:t>
            </a:r>
            <a:endParaRPr lang="en-US" sz="4000" dirty="0"/>
          </a:p>
        </p:txBody>
      </p:sp>
      <p:sp>
        <p:nvSpPr>
          <p:cNvPr id="3" name="TextBox 2"/>
          <p:cNvSpPr txBox="1"/>
          <p:nvPr/>
        </p:nvSpPr>
        <p:spPr>
          <a:xfrm>
            <a:off x="1798438" y="5673905"/>
            <a:ext cx="2729722" cy="369332"/>
          </a:xfrm>
          <a:prstGeom prst="rect">
            <a:avLst/>
          </a:prstGeom>
          <a:noFill/>
        </p:spPr>
        <p:txBody>
          <a:bodyPr wrap="none" rtlCol="0">
            <a:spAutoFit/>
          </a:bodyPr>
          <a:lstStyle/>
          <a:p>
            <a:r>
              <a:rPr lang="en-US" dirty="0" smtClean="0"/>
              <a:t>DTS-X 7.2.4 Speaker Layout</a:t>
            </a:r>
            <a:endParaRPr lang="en-US" dirty="0"/>
          </a:p>
        </p:txBody>
      </p:sp>
      <p:sp>
        <p:nvSpPr>
          <p:cNvPr id="7" name="TextBox 6"/>
          <p:cNvSpPr txBox="1"/>
          <p:nvPr/>
        </p:nvSpPr>
        <p:spPr>
          <a:xfrm>
            <a:off x="6966857" y="5673905"/>
            <a:ext cx="4270376" cy="369332"/>
          </a:xfrm>
          <a:prstGeom prst="rect">
            <a:avLst/>
          </a:prstGeom>
          <a:noFill/>
        </p:spPr>
        <p:txBody>
          <a:bodyPr wrap="square" rtlCol="0">
            <a:spAutoFit/>
          </a:bodyPr>
          <a:lstStyle/>
          <a:p>
            <a:r>
              <a:rPr lang="en-US" dirty="0" smtClean="0"/>
              <a:t>DTS </a:t>
            </a:r>
            <a:r>
              <a:rPr lang="en-US" dirty="0" err="1" smtClean="0"/>
              <a:t>Neo:X</a:t>
            </a:r>
            <a:r>
              <a:rPr lang="en-US" dirty="0" smtClean="0"/>
              <a:t> 11.1  Speaker Layout</a:t>
            </a:r>
            <a:endParaRPr lang="en-US" dirty="0"/>
          </a:p>
        </p:txBody>
      </p:sp>
      <p:pic>
        <p:nvPicPr>
          <p:cNvPr id="3078" name="Picture 6" descr="https://cdn.homecinemamagazine.nl/wp-content/uploads/2013/05/DTS-Neo-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1090" y="2545177"/>
            <a:ext cx="5715000" cy="2971801"/>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037240" y="1774216"/>
            <a:ext cx="5148141" cy="461665"/>
          </a:xfrm>
          <a:prstGeom prst="rect">
            <a:avLst/>
          </a:prstGeom>
          <a:noFill/>
        </p:spPr>
        <p:txBody>
          <a:bodyPr wrap="none" rtlCol="0">
            <a:spAutoFit/>
          </a:bodyPr>
          <a:lstStyle/>
          <a:p>
            <a:r>
              <a:rPr lang="en-US" sz="2400" dirty="0" smtClean="0"/>
              <a:t>Examples of Immersive Speaker Layouts</a:t>
            </a:r>
            <a:endParaRPr lang="en-US" sz="2400" dirty="0"/>
          </a:p>
        </p:txBody>
      </p:sp>
      <p:sp>
        <p:nvSpPr>
          <p:cNvPr id="4" name="AutoShape 8" descr="data:image/jpeg;base64,/9j/4AAQSkZJRgABAQAAAQABAAD/2wCEAAkGBxITEhUSEhIVFRUWFRYWGBgVFRgaFxgXFhUZFhcVFhgYHiggGBolGxcVITEhJyktLi4uFyAzODMtNygtLisBCgoKDg0OFxAQGisdHyUtLS0tLS0rLSstLS0tLS0tLS0tLS03LS0tLS0tLS0tLS0tLS0tLS0tLS0tLS03LS0tLf/AABEIALkBEAMBIgACEQEDEQH/xAAcAAACAgMBAQAAAAAAAAAAAAAABAUGAgMHAQj/xABFEAACAQIDAwgHBQUHBAMAAAABAgADEQQSIQUxQQYTIjJRYXGBM3JzkaGxshQjQlLBFTSCkrMWU2KiwtLwQ2Oj0QeT4f/EABcBAQEBAQAAAAAAAAAAAAAAAAABAgP/xAAhEQEBAAICAgMBAQEAAAAAAAAAAQIREzEDYRIhUUGBMv/aAAwDAQACEQMRAD8A43tuuz16jObnOwvpuBsN3cIjGdpemqe0f6jFpb2k6EIQkUQhCAQhCAQhCAQhCAQhCAQhCBlSqFSGGhBBHiNRMsRWZ2LsbsxuT2k+EwAnuQxsepSY7lJ8ATMvsz/kb+UySoYiomE6DshNfXKxF/u+Nop+1MR/f1f/ALG/9wF3oMBcqwHeDJOtydrhUZQKhcU+hSOd152lz1MMgFwSgZtL9UxGtj6zjK9WowPBnYj3EyUPKarnRrvlTD8yic4cqk4X7Mai9hOredr8YEamy65KgUapLDMoFNrsunSGmo1GvfPaey67ZctCqcwzLamxzLcDMLDUXZRfvHbJ5OWHSRmoXCpZlDKFY2oC5HN7vuF33YEghgVUjX/azooOZ6qU1PSAuUbCnNol9RhVGpJ6W/S0CDTZ1YhSKNQhyQtkY5iL3C6akWO7sM9TZ9QpUqWsKTKrg6MC5IAse9TeTTcqgXFQ0Ncro3TBUoyVUFlZCoYCqekQ17bhcg6MPtymWxHP0nZMRVWo2SoFZcrs1rlCG654Ddwga6vJmutI1jksozFc3TygUyxy93OoDx39kiVoORcKxHcDJ6tyqdqNSiyXWoazEZzlz1alOorZbWunN2Hcx3SGpbQrKAq1aigbgHYAeABga/sz/kb+UzVJjY2065xFEGtVINWmCDUaxGcab5DwCEIQCbsLiXpsHQ2YXsbA7xbj3EzTCN6DO0/TVPaP9Ri0Z2l6ap7R/qMWlvaQQhCRRCEIBCEyCmBjCbkw7HhGKWzXPAwEZ7JyhsFzwMk6XJdgLvZR2sQo95gVIUzNqYRjwlvXAYVOtWUnsQFviot8ZmMZhl6lJ39YhR8M0Cr0dkueEkcLycdvwn3SWbbD/gSmn8OY/wCYkfCaKuOrPo1V7dgNh7lsIHo5NBPSMieuwHwJvMhs3DWvzy2DBbhXIuQSNcvcdYlzUcwtEFLHca1O/wDK/ZAZ/YlN6OVKtNvvc1g4v1LbjrEk5JOaiKwIVnVSQNbFgCRfjYyR5YYSnh6oo01RhYHMaZVxe2hud+t/OR+xajrXohXZRztPRWIHXG8CBHYrY65ejSqq2mrVVYd+gpLf3yzpjaIphmIFVcEcIBY9VsEGzbrXFbnKX8Y4SHpbbxAAu4fTc6Kfja/xmz9uA+kw6H1GZfnmgSOXZyiwNOxQXUc4EYqWKZlvv1G8k9ut5C0uZb7UiPSpCrh8OVzEqnOA0alVVJvazCpp3Wjf2zBtvWonkrD3g3+E8OAwr9Sun8V0+sCAz+26KUGwwqGwGLpjLUtT6ODpIrMgBFTPVWplN9C15U9lpQd6dN0qlmdVLLVUDpNa4U0zuB7ZYKnJZiLqMw7V1HvEWwWwXWvSNt1Wmd3+MQK1WSzMOwke4zCSuN2W4dtPxN84k+DYcDA3bD/eaHtqf1iIyQ2NSIxND21P6xELQPIQhAIQhAZ2n6ap7R/qMWjePW9ap7R/qMkdm7DepuBPgLy3tIhApmxaDHhLcNg06fpalNO5nUH+Xf8ACe58En4mqH/Aht73yyKq9PAMeEcobEc8JNNtymvo8OPGoxP+VQPnNFTb9c9VlQdiIo+Ju3xge4bks51ym3bw983jZeHp+krUxbgGzH3JcyHr4h367s/rMW+c1wJ37Xg06q1Kh8Ao97G/wmDbft6OhTXvYs5/0j4SFmaLCJB9sYhv+qyjsQBPoAMYpbIepTWtnBZ3yIpzFnbMq5cxGUNdgcpIOUE7pH00kxs/ab0lColO+ZGzWbMclVayhrNlazILEi4BIBAMKwobCrNTFQLfMbAXAYjJnDC51FrntFiToJmNi1xYmkQCL6kAWBZSbk6AFH8lJ3axo7YcqEFOmoClVIz3QGkaJsS5uchO++uscbbVas2UqhzuejZgDnpGgUvm0XKzHfvYm8COw+w6zMq5MuZwl2IABZgmY63y3IGYaEkAXJAntPYtZiAiZr3tYrqAM19+gK2YX3jUaR8baqXVslO65LGzaIlRaq0+t1cyL3988O1KhQUyFsE5v8W4U+aGmbKCF7AIEVVwZVKbki1QMR2jK5TXzE2YZii513rVpsPFQ5EaqV81NaZRehfK3SzWZixHWynUnheYc392fXX6XgY8qdqvjaqVaiohVctkBsdb31J1uTFMBTIqI+ViEdGOUE6KwJt7psNOWb7PRGDFVa5FYWuhddTnsVFO1xZbNm3b4FQ2fQAqDOoNlc5WGhy02IuPECY/a8K3Xw7J30qh+l9BPdnYupUq3d2b7urvOnom3DcJFCBJnB4RuriHpnsq07/5lIAnn9n3b0VWjV7kqAH3MBb3yOnlo2ab8Ts6vRsz02p9jcL9zKbfGNbJ2viBVpLzzkGpTFmObQuPz3tMajE4XUk2rEC5vboJoIpsz01L2tP6xCJJ+UD5mD06TjMfwlTv7VNvhMhtbDt16DL6jK3wIX5yGr9ZvWb5ma4FlwJwRq0253JaojfeKwtZgdSLge+Kf2eRx909N+5HUn3A3lm2RsBFwf2g5A4AzK9PcCQLMxNwxvcC0qOOxVJjcUVY96hE/kQ3Pm3lCo3aWyGp9ZSPGRJEulBmq4VixHQqWUAABQUBsAAAJUMUtmMDTCEIEuKd8RU9o/1GT22cWaeSiRmp80rZbldSz3IKka7t9x3SGw/7y/tH+syS5U+lT2KfU8qPcPsBqi5qfQ45ahX4Mm/zVZH4zBVKRHOLlvuNwVPgwuDJXGn7ndwXz3SJp4h06jEX3gbj6ynRvMSLpohGuept16eU/mpae9D0T5FYDBFvRstTuGj/AMjan+HNCFZtw9BnbKoufED4ma2BBIIsRvB0I8Rwj2xfSfwn9IDI5N17ZrL4Ztf/AF8YnzJU2IsRLPsUUDjEXEo1Smab5UWm9QGpcZS1NASwtm4b7SCxKrztXIhppztTKjXDIuY5VYHUECwtCsKaRhEnlNYzTWAIkf2Un31L2ifUJoRI3hiVZWG9SGF91wbi8BenT0E2CnHlqL/c0/8Ayf75tDr/AHVP/wAn++BG83Nq0SUIA/EvyaSiUSf+gg8TUHzeJ4krTqdOmrAqNFZ1y671a976cbjWXRsjUwrDeDLpX2jQOygj0KisECIeaPNlwdKoqbh38Ta05ztHF3qMr1KgTISoVvxWOUNp0tbA7vKXX+14OA+yNQu/NikHzdHKNQStr5h424wOe7F9JqbXSoNd1yhA+JmFTZtUfgLDtSzD/Le02bDQGqAb2ysTbfoLy2YFcJe5DX4FiRY9umkkgophOlfsfD1l9KxPHMqut/O+UeYkXiuSdLU3VeAyP0mtxCnNoe4aRo2g9kYPnqS07Fi1cgKuhJKIAB5mS2P2LSoDLVw2S1jm5wcTa4qZtdeAN+6ObC2Yy1qWHo2R2qXDsVcg5Rrof8P5RHP/AJRwNdEptUNM09VQ00KWYlWbMCzanonfw3CUULFjDg3UO3cGsv8AOy5j4ZfOaDjmGiWpj/tixPi5Jc++00VJhIOpbE2js9tl81UAGIVG3JdmcjoMHG62lwTwPbOYPMRPIFg2N+6Vfaj6BKfjeuZb9jfulX2v+gSoY3rmBohCECcw/wC81PaN9Zknyo9KnsU+p5GYf94qe0b6zJPlR6VPYp9TyoWwmJZg6tYjmqpFxrdKTMuvcQPdESYxgd7+xr/0HiwkBAiWQ4bCU0u9NiTpe5JPhqAJAYnJm6AYLwzEE/CBsXGvaz2qKNwqC9vVbrL5ER7Y4pNU6OZDlOjdJOG5h0h4WPjIiSGxfSfwn9IF+5D4o0MYScNUr85RKKaJS6kMGPSchVBA4kHdK9tlzWxeJqV/uKjVmzUipYroAASNCbW1474zsblN9hrs5oLXWpSyFWYrazZgQwB48ItTr1MY9Su9IEu5JZTktust2JDWFhuvYDWVWpcPTtpVv3ZG1khsPCh3IZC4C33MQCWUBnFMhyutujqLg2IFpto7CF/SX7gtj7ybfOSOHwKIdF17WJJ/9fCWYWp8o8o7CBNzmAu1woz2scRdQdA1uYUX0vmjacnxbRmHRU6gaFqRq62J0FgOGt+zXYm63Ds4eQm1RNzxs/JspcnUDWZmN7W0A31MgPhx3xils9F5oBetUAJta4IQ2B326Rlyw3JLDtQQlnDlFJYNxIB6p0tITaPJatT1Uiqo/Low/hP6XifFbtE4bCqAc662Y9LNoFA1IUgm5PwkdtTZFJqjXJXKWUAXNgG014x6orbmvcaa3uO7Wa2Sb1+sq0/I+nUqFmrnLbQKuvRBJuT8vjF8TgCq9Vy2Y6ixTJYW3ahr37rWluoJ0vJvoMUqOy2ZQDlKtl4NlIJU+IFpm4xflVI2JseojM9WyBabCxILEkW6o1Gl99pM1sUUpq3MtU1tqAumuoA8tL8ZY9pbVwWIqh61GtTUUyA7KwbNm3AIeA3E6anS1pHbZ2MaOAXGCpnuqkhh0btuCsDckHePGcumkRQxSVlJGenk3gi2XS+gGkwxGIJRctXOpzahrjhof+cZq2Pi+eSpnUD8IIzWvY6mx038bia1wXM01TOH1ZrjdqFFvhKHuT2FeriaVOm/NuXGV/yka3HfpJr/AOWaeKFKma1YVad7LZFQh+iWzBd5Itr46CVmkzKQ6kqVIII0II1BBmzlbt7E4qkOfql8lsugAFyLmygXOg1ikU6pMJZdlbMo5BUqK7biTboC4vY2/WNbQoYK12CgndkuGPkv6zKqhCb8YqBrIHA/x2zfAaTRCJ/Y37pV9r/oEqGN65lv2N+6Vfaj6BKhjeuYVohCECcw/wC8v7R/rMk+VHpU9in1PI9sgxVTISVznUixvfUe+8e5Tt96h/7KfU8t7qTolgd7+xr/ANB4uJJ7J2ZWcsRTYA0qwzN0V1ouBYta+/hGKPJ/+8qjwpgn/M1re4xMbei1jtOpmS4NxmFjp/i008pF06LObIrOexQT8pbNmbOooWtTzfd1NahzfgP4dF/yzYXNrcOwaDyA0E3PFf6lzivUNg1T1iiD/E1z7kv8bSWwex0pgkM7PawuAqd9xqT742s3JNzxxj5VGYvZbmrSLUg6WDMvOhbrm6pZSShI7r2INpKbEwJpUgjG7ZiSRu1AsBp3Gb0mfPKDYmx74mMx+1+Vv0aQRmmTI6rj6dO2dgL7hxPgN8kkEssqWaDV0BsTr2DXTtma4pbXOgHHgB2niPOV7lA4FUa2OUW95lR2lXfnGOZrgmxzG48DwnO52VuTb6X2XtNfs9E5hrTUDvsLaDed0MTj2sSBbQ6tp7gNffaVXYu0slFAVJ6IuRqdQDrxPxm+rtMMDY34eHj2GZsU+uzhibk1LOoG8DKRr2ajx13yDxuBNM2JVu9GBE0LjT27989pYjPe2o7eHhfdNY2pYwpL0vJvpMUdZjtfaJoZSBfNmHhpbdx3yFrbaVRnapbut8As3cpE0lKiyPxGxxWumZgtrlQyqg1HS6WgN7DzmGx9tjEM6qpAUA3PG5tu4bpK0qgXMGBIZcpsbHrK2hseKiX6sZ6ROE2UKIKIrasb3ubsBY6+Uyq4NtCaZ1vY5fymze6Sr7QAQKFtYONDwZaqjhfTne3h36H7YAbNkP8AMP7xagOqnisv+Cv4ml0bWIJsQToLeFteGt4htXDmrdaVILfJZc+l1AzHM5G8gm3fYcJL43EFyt72VEQAm9siBdOwEgm3fEXElwlJlpr2Vja1BQKdRkNgDY6Gw4g6HzEidtVzziv+Ilm001JBNrbt/lJVkB//ACJ47ZpqFSD0RoxtuLXstr8QpPlOdwrcyiPxSVcU71VC36IILAHRQoN2tmNhrreR2Iw70zaojJ6wIv4X3y0YbCqgsvG15I06DAXZsi9jcf4OPnLfHqfdT5bqv7Ia2Eq+1/0CVHGHpmW/buPpKpp0lVRckkADMbWuQtgN3ASmVWubzk2whCbsGqFwKjFU1uVFyNDaw8bRA1iKuWvU9o/1GXLY20qbgBrK4Fg4AzW1Nid9tTuIlG2n6ap7R/qM8oYpl4y71U/jqNPDsCzXzDm6vSBuPRNv4jziMheTnKBlY67qVY+6k5/STuGxtGsPyN2jqnxHDynXHyfrFw/GzB729nU+gzRG1pGnctqpVlDLqLspA14ecUnWMMkm9JoSb0gb0iO1Xsw0/ASd2gBtx8RHknmIwa1B0r3sRcHWx0I8JjOWz6axuqpmJ9MfXH6TpqStryXQVWao5bpXAXojzO8/CWRDM4Y2dtZXaM2zsmpUbPTI6uUqbjTuN/8AnfK/S5JYmu9Q5RTUa5n49ILoBrxv2aS90zHMOdG9UfUsXCb2TKs8HTyqq77AD3C03vhEfrDXtGhHgRrNVIxlHmkLU9lU11N39e1vcAAfMTZUE3M80VGiCscsN1Pxb5CUrbXVX1v0MuvK86U/FvkJSttdVfW/Qzln23EhyF69X1V+ZlqqSqchevV9VfmZannTx/8ALGXbQ8XeMPF3m2S7zQ5jlAXdRp1l3gsN+8qNSO0SU2itE52rVFzZDYZ8zA5K/QVwAG6RokXuRou4SXKTs1tWxruj6YcLTbnGCXembb2IC1L6cOsN8exW3sAjsS1PeWJRjd1JKBb30bpByBwSVzEbRwTGzVFKrUVGYO2ZitSgpdADrTZPtDXA93RE53yfjcw/WWL27SpaUxr+Y6t5dnlKztHb7PxMmjiMIUSkzUtXz1ArEpzgwjZACXANPnSu9rXLa2iIxGEp4vB80tNUTE849QM5ORcY4VWLG2UUlpm9rm9zOdu21YrYgtvM0ya5T45axoOrMx5gBucfPUDCrV0qVLDO1rEGwspUcJCyAhCEBnaXpqntH+oxaM7T9NU9o/1GLS3tIe2Oem3scR/QqTXh8ay8Znsj0jexr/0KkSkV1Dk7thOYpCpUoqGZQenTJbNUa4YG1Sm6ggG90Kgag75aicE35c3TOlXonLQR8vRva7uRcfkIHdTMFyfpVcHRZUtVdUOdecL3fHPhiTmIpFcuQBQQ19Tpcz0bE5osRUqOA1PLkp30eile9QhuiLVMoYcQTLLZ0lm13XZlEFQSoBZQDzgsyZ6GZySbA5WraadXdpMcPQoEfhzBaRANSwdmo5nBudLMOFtdJFJW5rFYjDWZ1SlUqKCCQbDMuXfnUXtc7yp0kzs3D4eovVAe1O4JffUpVaoVbGwbKqda40M6TP8AWbiVr5edqa2XO9soBFsxtYXAtabEFP8AM/8AIv8AvifNld4t8j4HjNiGdWD1SoGYkbieM2UzFEM3o0BxDHKDaN6o+tZHo0aoNo/qj61kUyjTarxMPMw8imi81s81Z5gzyiE5WHSn4t8hKZtrqr636GXLlOhKI1uiGIvwuQLD4SnbWAsl92cX8Lazjn23id5Dder6q/My1OZXOSNJedrmn1AtMXvxt0tWtfW/D3C0mcZj6VPrNc9g3e+awykxZyn2zKk6AXmjEVKaau3kv6nd85X9p8qTqFsB2D/msquN2szcZL5L/FmK3bR5ThQVpgKO7efE7zKrjtsu/GRT1CZhObTZUrEzXCEAhCEAhCEAhCEBnaXpqntH+oxaM7T9NU9o/wBRi0t7SHdkekb2Nf8AoVIlHdkekb2Nf+hUiUit/wBrqZQnOPkU3C5jlB33A3A6nXvg2LqHNeo5zWzXY9LL1b6624TRCAxTxtVWDrUcMLgMGYEXJJAIN9SSfMxyjtqrmLNUYsTcksbk2tcnt3++RcIF32TymI6LajsOolkwuKp1Oo1j2E6eR4ec5MrER/B7TZTvlmVnSWSup2I0ItNqtKlsnlRplexHYf8AmksuFxVOp1Gsewn5GdZnL2xcTytGqDaP6o+tZH3I0MZoN0X9Uf1Em0MF/wBPlMg8VZ9fIfIT3nIDOeYl5oL6XJsO07pGY/b1KnuOY/CZuUiybSznQ3tbjfd5yvbXOCAW6ZmUkmzMFJ3AZewdnf5Su7W5Us3GVrFbQZuM55Zbbk0tG0eU1hkSyqNyqLAeAErWL2m7HfEGcmYzCsmcmYwhAIQhAIQhAIQhAIQhAIQhAZ2l6ap7R/qMWjO0/TVPaP8AUYtLe0hvZlZVqXckKUqKSouRnpsgNiRfVhxntalQAJWrULcAaQAPnzht7onCRV62VsjD1sJRQhVqGmKjPls+uLrU7hwTmJCJTyFdMysLkWOulyPom92qAc5RXfuFRsMrKQaYsw+0P1sp6AOUgm1JhAt2w1wSDFVKlNnpU3oqodVeoVYuHUWZQrNl6w6um+ZPyZw+Soy1KmanRRmBINnbDGvfoobITlQZiu5jfhKfCBdMdySoIKxDVBzdMsoNy3VrkM4FPogmiq2Nh0iQzDLm8r8lqF6mQ1mFNsQmUOmY8zWp0+cuVAC5amYg/l6w4UyEC3/sKlSq4HpFxWrUQ4a+VlYUWJU5V0+8ZTYtuGvCSWwqfMc59oplGy16iipTJKpSVQjCmxXMGZ23kejnPpkzk2BJNhYdwuTYdmpJ84HUm29SSvWpPmASrUUKAGAUMctmLA7pLYbGUWVubcksALMAPxK2++u6cYp1CN0kMLtZ14zUysSzbrNU21YhRYb/AAHDfIzHbep0+rqe0/oJQau3XI3mRtfFs28y3O1JjFk2rymdydfjK7iMczbzFSZ5MNPS08hCAQhCAQhCAQhCAQhCAQhCAQhCAQhCAztL01T2j/UYtGdp+mqe0f6jFpb2kEIQkUQhCAQhCAQhCAQhCAQhCAQhCAQhCAQhCAQhCAQhCAQhCAQhCAQhCAQhCAQhCA5temy16gYEHOxsRY2JJHwic6rtj0z+XyiKzvl4fu/blPJ9RziE6TPFk4va8jm8J0meCOL2cjm8J0mYiOH2cjnEJ0meCOL2cjm8J0meDfHF7ORzeE6TMRvji9nI5xCdJnnGOL2cjnKKSQALkmwA4k8IVaZUlWBBBsQd4PYZ0qh1l9YfOZY30r+sZeH67Tk+3MYTpMx4ycXteRziE6TPI4vZyObwnSZid8cPs5HOITpM8McXs5HN4TpMxaOH2cjnEJ0mYtHF7ORziE6TPGji9nI5vNlGizsFRSzHcALk8Z0WMbP9Kvn9Jlx8O7JtL5NR/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10" descr="Image result for images of dts immersive audio speaker layout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12" descr="Image result for images of dts immersive audio speaker layout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p:cNvPicPr>
            <a:picLocks noChangeAspect="1"/>
          </p:cNvPicPr>
          <p:nvPr/>
        </p:nvPicPr>
        <p:blipFill>
          <a:blip r:embed="rId3"/>
          <a:stretch>
            <a:fillRect/>
          </a:stretch>
        </p:blipFill>
        <p:spPr>
          <a:xfrm>
            <a:off x="925285" y="2545177"/>
            <a:ext cx="4369351" cy="2971801"/>
          </a:xfrm>
          <a:prstGeom prst="rect">
            <a:avLst/>
          </a:prstGeom>
        </p:spPr>
      </p:pic>
    </p:spTree>
    <p:extLst>
      <p:ext uri="{BB962C8B-B14F-4D97-AF65-F5344CB8AC3E}">
        <p14:creationId xmlns:p14="http://schemas.microsoft.com/office/powerpoint/2010/main" val="28394825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5286" y="315685"/>
            <a:ext cx="9971314" cy="1052036"/>
          </a:xfrm>
        </p:spPr>
        <p:txBody>
          <a:bodyPr>
            <a:normAutofit fontScale="90000"/>
          </a:bodyPr>
          <a:lstStyle/>
          <a:p>
            <a:r>
              <a:rPr lang="en-US" sz="4000" dirty="0" smtClean="0"/>
              <a:t>Object-Based Audio Renderer on </a:t>
            </a:r>
            <a:br>
              <a:rPr lang="en-US" sz="4000" dirty="0" smtClean="0"/>
            </a:br>
            <a:r>
              <a:rPr lang="en-US" sz="4000" dirty="0" smtClean="0"/>
              <a:t>Immersive Speaker-Layouts</a:t>
            </a:r>
            <a:endParaRPr lang="en-US" sz="4000" dirty="0"/>
          </a:p>
        </p:txBody>
      </p:sp>
      <p:sp>
        <p:nvSpPr>
          <p:cNvPr id="3" name="TextBox 2"/>
          <p:cNvSpPr txBox="1"/>
          <p:nvPr/>
        </p:nvSpPr>
        <p:spPr>
          <a:xfrm>
            <a:off x="7802440" y="5597705"/>
            <a:ext cx="2907655" cy="369332"/>
          </a:xfrm>
          <a:prstGeom prst="rect">
            <a:avLst/>
          </a:prstGeom>
          <a:noFill/>
        </p:spPr>
        <p:txBody>
          <a:bodyPr wrap="none" rtlCol="0">
            <a:spAutoFit/>
          </a:bodyPr>
          <a:lstStyle/>
          <a:p>
            <a:r>
              <a:rPr lang="en-US" dirty="0" smtClean="0"/>
              <a:t>Auro-3D 13.1 Speaker Layout</a:t>
            </a:r>
            <a:endParaRPr lang="en-US" dirty="0"/>
          </a:p>
        </p:txBody>
      </p:sp>
      <p:sp>
        <p:nvSpPr>
          <p:cNvPr id="7" name="TextBox 6"/>
          <p:cNvSpPr txBox="1"/>
          <p:nvPr/>
        </p:nvSpPr>
        <p:spPr>
          <a:xfrm>
            <a:off x="2558143" y="5597705"/>
            <a:ext cx="4270376" cy="369332"/>
          </a:xfrm>
          <a:prstGeom prst="rect">
            <a:avLst/>
          </a:prstGeom>
          <a:noFill/>
        </p:spPr>
        <p:txBody>
          <a:bodyPr wrap="square" rtlCol="0">
            <a:spAutoFit/>
          </a:bodyPr>
          <a:lstStyle/>
          <a:p>
            <a:r>
              <a:rPr lang="en-US" dirty="0" smtClean="0"/>
              <a:t>Auro-3D 11.1  Speaker Layout</a:t>
            </a:r>
            <a:endParaRPr lang="en-US" dirty="0"/>
          </a:p>
        </p:txBody>
      </p:sp>
      <p:sp>
        <p:nvSpPr>
          <p:cNvPr id="11" name="TextBox 10"/>
          <p:cNvSpPr txBox="1"/>
          <p:nvPr/>
        </p:nvSpPr>
        <p:spPr>
          <a:xfrm>
            <a:off x="3671583" y="1823294"/>
            <a:ext cx="5148141" cy="461665"/>
          </a:xfrm>
          <a:prstGeom prst="rect">
            <a:avLst/>
          </a:prstGeom>
          <a:noFill/>
        </p:spPr>
        <p:txBody>
          <a:bodyPr wrap="none" rtlCol="0">
            <a:spAutoFit/>
          </a:bodyPr>
          <a:lstStyle/>
          <a:p>
            <a:r>
              <a:rPr lang="en-US" sz="2400" dirty="0" smtClean="0"/>
              <a:t>Examples of Immersive Speaker Layouts</a:t>
            </a:r>
            <a:endParaRPr lang="en-US" sz="2400" dirty="0"/>
          </a:p>
        </p:txBody>
      </p:sp>
      <p:sp>
        <p:nvSpPr>
          <p:cNvPr id="4" name="AutoShape 8" descr="data:image/jpeg;base64,/9j/4AAQSkZJRgABAQAAAQABAAD/2wCEAAkGBxITEhUSEhIVFRUWFRYWGBgVFRgaFxgXFhUZFhcVFhgYHiggGBolGxcVITEhJyktLi4uFyAzODMtNygtLisBCgoKDg0OFxAQGisdHyUtLS0tLS0rLSstLS0tLS0tLS0tLS03LS0tLS0tLS0tLS0tLS0tLS0tLS0tLS03LS0tLf/AABEIALkBEAMBIgACEQEDEQH/xAAcAAACAgMBAQAAAAAAAAAAAAAABAUGAgMHAQj/xABFEAACAQIDAwgHBQUHBAMAAAABAgADEQQSIQUxQQYTIjJRYXGBM3JzkaGxshQjQlLBFTSCkrMWU2KiwtLwQ2Oj0QeT4f/EABcBAQEBAQAAAAAAAAAAAAAAAAABAgP/xAAhEQEBAAICAgMBAQEAAAAAAAAAAQIREzEDYRIhUUGBMv/aAAwDAQACEQMRAD8A43tuuz16jObnOwvpuBsN3cIjGdpemqe0f6jFpb2k6EIQkUQhCAQhCAQhCAQhCAQhCAQhCBlSqFSGGhBBHiNRMsRWZ2LsbsxuT2k+EwAnuQxsepSY7lJ8ATMvsz/kb+UySoYiomE6DshNfXKxF/u+Nop+1MR/f1f/ALG/9wF3oMBcqwHeDJOtydrhUZQKhcU+hSOd152lz1MMgFwSgZtL9UxGtj6zjK9WowPBnYj3EyUPKarnRrvlTD8yic4cqk4X7Mai9hOredr8YEamy65KgUapLDMoFNrsunSGmo1GvfPaey67ZctCqcwzLamxzLcDMLDUXZRfvHbJ5OWHSRmoXCpZlDKFY2oC5HN7vuF33YEghgVUjX/azooOZ6qU1PSAuUbCnNol9RhVGpJ6W/S0CDTZ1YhSKNQhyQtkY5iL3C6akWO7sM9TZ9QpUqWsKTKrg6MC5IAse9TeTTcqgXFQ0Ncro3TBUoyVUFlZCoYCqekQ17bhcg6MPtymWxHP0nZMRVWo2SoFZcrs1rlCG654Ddwga6vJmutI1jksozFc3TygUyxy93OoDx39kiVoORcKxHcDJ6tyqdqNSiyXWoazEZzlz1alOorZbWunN2Hcx3SGpbQrKAq1aigbgHYAeABga/sz/kb+UzVJjY2065xFEGtVINWmCDUaxGcab5DwCEIQCbsLiXpsHQ2YXsbA7xbj3EzTCN6DO0/TVPaP9Ri0Z2l6ap7R/qMWlvaQQhCRRCEIBCEyCmBjCbkw7HhGKWzXPAwEZ7JyhsFzwMk6XJdgLvZR2sQo95gVIUzNqYRjwlvXAYVOtWUnsQFviot8ZmMZhl6lJ39YhR8M0Cr0dkueEkcLycdvwn3SWbbD/gSmn8OY/wCYkfCaKuOrPo1V7dgNh7lsIHo5NBPSMieuwHwJvMhs3DWvzy2DBbhXIuQSNcvcdYlzUcwtEFLHca1O/wDK/ZAZ/YlN6OVKtNvvc1g4v1LbjrEk5JOaiKwIVnVSQNbFgCRfjYyR5YYSnh6oo01RhYHMaZVxe2hud+t/OR+xajrXohXZRztPRWIHXG8CBHYrY65ejSqq2mrVVYd+gpLf3yzpjaIphmIFVcEcIBY9VsEGzbrXFbnKX8Y4SHpbbxAAu4fTc6Kfja/xmz9uA+kw6H1GZfnmgSOXZyiwNOxQXUc4EYqWKZlvv1G8k9ut5C0uZb7UiPSpCrh8OVzEqnOA0alVVJvazCpp3Wjf2zBtvWonkrD3g3+E8OAwr9Sun8V0+sCAz+26KUGwwqGwGLpjLUtT6ODpIrMgBFTPVWplN9C15U9lpQd6dN0qlmdVLLVUDpNa4U0zuB7ZYKnJZiLqMw7V1HvEWwWwXWvSNt1Wmd3+MQK1WSzMOwke4zCSuN2W4dtPxN84k+DYcDA3bD/eaHtqf1iIyQ2NSIxND21P6xELQPIQhAIQhAZ2n6ap7R/qMWjePW9ap7R/qMkdm7DepuBPgLy3tIhApmxaDHhLcNg06fpalNO5nUH+Xf8ACe58En4mqH/Aht73yyKq9PAMeEcobEc8JNNtymvo8OPGoxP+VQPnNFTb9c9VlQdiIo+Ju3xge4bks51ym3bw983jZeHp+krUxbgGzH3JcyHr4h367s/rMW+c1wJ37Xg06q1Kh8Ao97G/wmDbft6OhTXvYs5/0j4SFmaLCJB9sYhv+qyjsQBPoAMYpbIepTWtnBZ3yIpzFnbMq5cxGUNdgcpIOUE7pH00kxs/ab0lColO+ZGzWbMclVayhrNlazILEi4BIBAMKwobCrNTFQLfMbAXAYjJnDC51FrntFiToJmNi1xYmkQCL6kAWBZSbk6AFH8lJ3axo7YcqEFOmoClVIz3QGkaJsS5uchO++uscbbVas2UqhzuejZgDnpGgUvm0XKzHfvYm8COw+w6zMq5MuZwl2IABZgmY63y3IGYaEkAXJAntPYtZiAiZr3tYrqAM19+gK2YX3jUaR8baqXVslO65LGzaIlRaq0+t1cyL3988O1KhQUyFsE5v8W4U+aGmbKCF7AIEVVwZVKbki1QMR2jK5TXzE2YZii513rVpsPFQ5EaqV81NaZRehfK3SzWZixHWynUnheYc392fXX6XgY8qdqvjaqVaiohVctkBsdb31J1uTFMBTIqI+ViEdGOUE6KwJt7psNOWb7PRGDFVa5FYWuhddTnsVFO1xZbNm3b4FQ2fQAqDOoNlc5WGhy02IuPECY/a8K3Xw7J30qh+l9BPdnYupUq3d2b7urvOnom3DcJFCBJnB4RuriHpnsq07/5lIAnn9n3b0VWjV7kqAH3MBb3yOnlo2ab8Ts6vRsz02p9jcL9zKbfGNbJ2viBVpLzzkGpTFmObQuPz3tMajE4XUk2rEC5vboJoIpsz01L2tP6xCJJ+UD5mD06TjMfwlTv7VNvhMhtbDt16DL6jK3wIX5yGr9ZvWb5ma4FlwJwRq0253JaojfeKwtZgdSLge+Kf2eRx909N+5HUn3A3lm2RsBFwf2g5A4AzK9PcCQLMxNwxvcC0qOOxVJjcUVY96hE/kQ3Pm3lCo3aWyGp9ZSPGRJEulBmq4VixHQqWUAABQUBsAAAJUMUtmMDTCEIEuKd8RU9o/1GT22cWaeSiRmp80rZbldSz3IKka7t9x3SGw/7y/tH+syS5U+lT2KfU8qPcPsBqi5qfQ45ahX4Mm/zVZH4zBVKRHOLlvuNwVPgwuDJXGn7ndwXz3SJp4h06jEX3gbj6ynRvMSLpohGuept16eU/mpae9D0T5FYDBFvRstTuGj/AMjan+HNCFZtw9BnbKoufED4ma2BBIIsRvB0I8Rwj2xfSfwn9IDI5N17ZrL4Ztf/AF8YnzJU2IsRLPsUUDjEXEo1Smab5UWm9QGpcZS1NASwtm4b7SCxKrztXIhppztTKjXDIuY5VYHUECwtCsKaRhEnlNYzTWAIkf2Un31L2ifUJoRI3hiVZWG9SGF91wbi8BenT0E2CnHlqL/c0/8Ayf75tDr/AHVP/wAn++BG83Nq0SUIA/EvyaSiUSf+gg8TUHzeJ4krTqdOmrAqNFZ1y671a976cbjWXRsjUwrDeDLpX2jQOygj0KisECIeaPNlwdKoqbh38Ta05ztHF3qMr1KgTISoVvxWOUNp0tbA7vKXX+14OA+yNQu/NikHzdHKNQStr5h424wOe7F9JqbXSoNd1yhA+JmFTZtUfgLDtSzD/Le02bDQGqAb2ysTbfoLy2YFcJe5DX4FiRY9umkkgophOlfsfD1l9KxPHMqut/O+UeYkXiuSdLU3VeAyP0mtxCnNoe4aRo2g9kYPnqS07Fi1cgKuhJKIAB5mS2P2LSoDLVw2S1jm5wcTa4qZtdeAN+6ObC2Yy1qWHo2R2qXDsVcg5Rrof8P5RHP/AJRwNdEptUNM09VQ00KWYlWbMCzanonfw3CUULFjDg3UO3cGsv8AOy5j4ZfOaDjmGiWpj/tixPi5Jc++00VJhIOpbE2js9tl81UAGIVG3JdmcjoMHG62lwTwPbOYPMRPIFg2N+6Vfaj6BKfjeuZb9jfulX2v+gSoY3rmBohCECcw/wC81PaN9Zknyo9KnsU+p5GYf94qe0b6zJPlR6VPYp9TyoWwmJZg6tYjmqpFxrdKTMuvcQPdESYxgd7+xr/0HiwkBAiWQ4bCU0u9NiTpe5JPhqAJAYnJm6AYLwzEE/CBsXGvaz2qKNwqC9vVbrL5ER7Y4pNU6OZDlOjdJOG5h0h4WPjIiSGxfSfwn9IF+5D4o0MYScNUr85RKKaJS6kMGPSchVBA4kHdK9tlzWxeJqV/uKjVmzUipYroAASNCbW1474zsblN9hrs5oLXWpSyFWYrazZgQwB48ItTr1MY9Su9IEu5JZTktust2JDWFhuvYDWVWpcPTtpVv3ZG1khsPCh3IZC4C33MQCWUBnFMhyutujqLg2IFpto7CF/SX7gtj7ybfOSOHwKIdF17WJJ/9fCWYWp8o8o7CBNzmAu1woz2scRdQdA1uYUX0vmjacnxbRmHRU6gaFqRq62J0FgOGt+zXYm63Ds4eQm1RNzxs/JspcnUDWZmN7W0A31MgPhx3xils9F5oBetUAJta4IQ2B326Rlyw3JLDtQQlnDlFJYNxIB6p0tITaPJatT1Uiqo/Low/hP6XifFbtE4bCqAc662Y9LNoFA1IUgm5PwkdtTZFJqjXJXKWUAXNgG014x6orbmvcaa3uO7Wa2Sb1+sq0/I+nUqFmrnLbQKuvRBJuT8vjF8TgCq9Vy2Y6ixTJYW3ahr37rWluoJ0vJvoMUqOy2ZQDlKtl4NlIJU+IFpm4xflVI2JseojM9WyBabCxILEkW6o1Gl99pM1sUUpq3MtU1tqAumuoA8tL8ZY9pbVwWIqh61GtTUUyA7KwbNm3AIeA3E6anS1pHbZ2MaOAXGCpnuqkhh0btuCsDckHePGcumkRQxSVlJGenk3gi2XS+gGkwxGIJRctXOpzahrjhof+cZq2Pi+eSpnUD8IIzWvY6mx038bia1wXM01TOH1ZrjdqFFvhKHuT2FeriaVOm/NuXGV/yka3HfpJr/AOWaeKFKma1YVad7LZFQh+iWzBd5Itr46CVmkzKQ6kqVIII0II1BBmzlbt7E4qkOfql8lsugAFyLmygXOg1ikU6pMJZdlbMo5BUqK7biTboC4vY2/WNbQoYK12CgndkuGPkv6zKqhCb8YqBrIHA/x2zfAaTRCJ/Y37pV9r/oEqGN65lv2N+6Vfaj6BKhjeuYVohCECcw/wC8v7R/rMk+VHpU9in1PI9sgxVTISVznUixvfUe+8e5Tt96h/7KfU8t7qTolgd7+xr/ANB4uJJ7J2ZWcsRTYA0qwzN0V1ouBYta+/hGKPJ/+8qjwpgn/M1re4xMbei1jtOpmS4NxmFjp/i008pF06LObIrOexQT8pbNmbOooWtTzfd1NahzfgP4dF/yzYXNrcOwaDyA0E3PFf6lzivUNg1T1iiD/E1z7kv8bSWwex0pgkM7PawuAqd9xqT742s3JNzxxj5VGYvZbmrSLUg6WDMvOhbrm6pZSShI7r2INpKbEwJpUgjG7ZiSRu1AsBp3Gb0mfPKDYmx74mMx+1+Vv0aQRmmTI6rj6dO2dgL7hxPgN8kkEssqWaDV0BsTr2DXTtma4pbXOgHHgB2niPOV7lA4FUa2OUW95lR2lXfnGOZrgmxzG48DwnO52VuTb6X2XtNfs9E5hrTUDvsLaDed0MTj2sSBbQ6tp7gNffaVXYu0slFAVJ6IuRqdQDrxPxm+rtMMDY34eHj2GZsU+uzhibk1LOoG8DKRr2ajx13yDxuBNM2JVu9GBE0LjT27989pYjPe2o7eHhfdNY2pYwpL0vJvpMUdZjtfaJoZSBfNmHhpbdx3yFrbaVRnapbut8As3cpE0lKiyPxGxxWumZgtrlQyqg1HS6WgN7DzmGx9tjEM6qpAUA3PG5tu4bpK0qgXMGBIZcpsbHrK2hseKiX6sZ6ROE2UKIKIrasb3ubsBY6+Uyq4NtCaZ1vY5fymze6Sr7QAQKFtYONDwZaqjhfTne3h36H7YAbNkP8AMP7xagOqnisv+Cv4ml0bWIJsQToLeFteGt4htXDmrdaVILfJZc+l1AzHM5G8gm3fYcJL43EFyt72VEQAm9siBdOwEgm3fEXElwlJlpr2Vja1BQKdRkNgDY6Gw4g6HzEidtVzziv+Ilm001JBNrbt/lJVkB//ACJ47ZpqFSD0RoxtuLXstr8QpPlOdwrcyiPxSVcU71VC36IILAHRQoN2tmNhrreR2Iw70zaojJ6wIv4X3y0YbCqgsvG15I06DAXZsi9jcf4OPnLfHqfdT5bqv7Ia2Eq+1/0CVHGHpmW/buPpKpp0lVRckkADMbWuQtgN3ASmVWubzk2whCbsGqFwKjFU1uVFyNDaw8bRA1iKuWvU9o/1GXLY20qbgBrK4Fg4AzW1Nid9tTuIlG2n6ap7R/qM8oYpl4y71U/jqNPDsCzXzDm6vSBuPRNv4jziMheTnKBlY67qVY+6k5/STuGxtGsPyN2jqnxHDynXHyfrFw/GzB729nU+gzRG1pGnctqpVlDLqLspA14ecUnWMMkm9JoSb0gb0iO1Xsw0/ASd2gBtx8RHknmIwa1B0r3sRcHWx0I8JjOWz6axuqpmJ9MfXH6TpqStryXQVWao5bpXAXojzO8/CWRDM4Y2dtZXaM2zsmpUbPTI6uUqbjTuN/8AnfK/S5JYmu9Q5RTUa5n49ILoBrxv2aS90zHMOdG9UfUsXCb2TKs8HTyqq77AD3C03vhEfrDXtGhHgRrNVIxlHmkLU9lU11N39e1vcAAfMTZUE3M80VGiCscsN1Pxb5CUrbXVX1v0MuvK86U/FvkJSttdVfW/Qzln23EhyF69X1V+ZlqqSqchevV9VfmZannTx/8ALGXbQ8XeMPF3m2S7zQ5jlAXdRp1l3gsN+8qNSO0SU2itE52rVFzZDYZ8zA5K/QVwAG6RokXuRou4SXKTs1tWxruj6YcLTbnGCXembb2IC1L6cOsN8exW3sAjsS1PeWJRjd1JKBb30bpByBwSVzEbRwTGzVFKrUVGYO2ZitSgpdADrTZPtDXA93RE53yfjcw/WWL27SpaUxr+Y6t5dnlKztHb7PxMmjiMIUSkzUtXz1ArEpzgwjZACXANPnSu9rXLa2iIxGEp4vB80tNUTE849QM5ORcY4VWLG2UUlpm9rm9zOdu21YrYgtvM0ya5T45axoOrMx5gBucfPUDCrV0qVLDO1rEGwspUcJCyAhCEBnaXpqntH+oxaM7T9NU9o/1GLS3tIe2Oem3scR/QqTXh8ay8Znsj0jexr/0KkSkV1Dk7thOYpCpUoqGZQenTJbNUa4YG1Sm6ggG90Kgag75aicE35c3TOlXonLQR8vRva7uRcfkIHdTMFyfpVcHRZUtVdUOdecL3fHPhiTmIpFcuQBQQ19Tpcz0bE5osRUqOA1PLkp30eile9QhuiLVMoYcQTLLZ0lm13XZlEFQSoBZQDzgsyZ6GZySbA5WraadXdpMcPQoEfhzBaRANSwdmo5nBudLMOFtdJFJW5rFYjDWZ1SlUqKCCQbDMuXfnUXtc7yp0kzs3D4eovVAe1O4JffUpVaoVbGwbKqda40M6TP8AWbiVr5edqa2XO9soBFsxtYXAtabEFP8AM/8AIv8AvifNld4t8j4HjNiGdWD1SoGYkbieM2UzFEM3o0BxDHKDaN6o+tZHo0aoNo/qj61kUyjTarxMPMw8imi81s81Z5gzyiE5WHSn4t8hKZtrqr636GXLlOhKI1uiGIvwuQLD4SnbWAsl92cX8Lazjn23id5Dder6q/My1OZXOSNJedrmn1AtMXvxt0tWtfW/D3C0mcZj6VPrNc9g3e+awykxZyn2zKk6AXmjEVKaau3kv6nd85X9p8qTqFsB2D/msquN2szcZL5L/FmK3bR5ThQVpgKO7efE7zKrjtsu/GRT1CZhObTZUrEzXCEAhCEAhCEAhCEBnaXpqntH+oxaM7T9NU9o/wBRi0t7SHdkekb2Nf8AoVIlHdkekb2Nf+hUiUit/wBrqZQnOPkU3C5jlB33A3A6nXvg2LqHNeo5zWzXY9LL1b6624TRCAxTxtVWDrUcMLgMGYEXJJAIN9SSfMxyjtqrmLNUYsTcksbk2tcnt3++RcIF32TymI6LajsOolkwuKp1Oo1j2E6eR4ec5MrER/B7TZTvlmVnSWSup2I0ItNqtKlsnlRplexHYf8AmksuFxVOp1Gsewn5GdZnL2xcTytGqDaP6o+tZH3I0MZoN0X9Uf1Em0MF/wBPlMg8VZ9fIfIT3nIDOeYl5oL6XJsO07pGY/b1KnuOY/CZuUiybSznQ3tbjfd5yvbXOCAW6ZmUkmzMFJ3AZewdnf5Su7W5Us3GVrFbQZuM55Zbbk0tG0eU1hkSyqNyqLAeAErWL2m7HfEGcmYzCsmcmYwhAIQhAIQhAIQhAIQhAIQhAZ2l6ap7R/qMWjO0/TVPaP8AUYtLe0hvZlZVqXckKUqKSouRnpsgNiRfVhxntalQAJWrULcAaQAPnzht7onCRV62VsjD1sJRQhVqGmKjPls+uLrU7hwTmJCJTyFdMysLkWOulyPom92qAc5RXfuFRsMrKQaYsw+0P1sp6AOUgm1JhAt2w1wSDFVKlNnpU3oqodVeoVYuHUWZQrNl6w6um+ZPyZw+Soy1KmanRRmBINnbDGvfoobITlQZiu5jfhKfCBdMdySoIKxDVBzdMsoNy3VrkM4FPogmiq2Nh0iQzDLm8r8lqF6mQ1mFNsQmUOmY8zWp0+cuVAC5amYg/l6w4UyEC3/sKlSq4HpFxWrUQ4a+VlYUWJU5V0+8ZTYtuGvCSWwqfMc59oplGy16iipTJKpSVQjCmxXMGZ23kejnPpkzk2BJNhYdwuTYdmpJ84HUm29SSvWpPmASrUUKAGAUMctmLA7pLYbGUWVubcksALMAPxK2++u6cYp1CN0kMLtZ14zUysSzbrNU21YhRYb/AAHDfIzHbep0+rqe0/oJQau3XI3mRtfFs28y3O1JjFk2rymdydfjK7iMczbzFSZ5MNPS08hCAQhCAQhCAQhCAQhCAQhCAQhCAQhCAztL01T2j/UYtGdp+mqe0f6jFpb2kEIQkUQhCAQhCAQhCAQhCAQhCAQhCAQhCAQhCAQhCAQhCAQhCAQhCAQhCAQhCAQhCA5temy16gYEHOxsRY2JJHwic6rtj0z+XyiKzvl4fu/blPJ9RziE6TPFk4va8jm8J0meCOL2cjm8J0mYiOH2cjnEJ0meCOL2cjm8J0meDfHF7ORzeE6TMRvji9nI5xCdJnnGOL2cjnKKSQALkmwA4k8IVaZUlWBBBsQd4PYZ0qh1l9YfOZY30r+sZeH67Tk+3MYTpMx4ycXteRziE6TPI4vZyObwnSZid8cPs5HOITpM8McXs5HN4TpMxaOH2cjnEJ0mYtHF7ORziE6TPGji9nI5vNlGizsFRSzHcALk8Z0WMbP9Kvn9Jlx8O7JtL5NR/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2" descr="data:image/jpeg;base64,/9j/4AAQSkZJRgABAQAAAQABAAD/2wCEAAkGBxITEhUSEhIVFRUWFRYWGBgVFRgaFxgXFhUZFhcVFhgYHiggGBolGxcVITEhJyktLi4uFyAzODMtNygtLisBCgoKDg0OFxAQGisdHyUtLS0tLS0rLSstLS0tLS0tLS0tLS03LS0tLS0tLS0tLS0tLS0tLS0tLS0tLS03LS0tLf/AABEIALkBEAMBIgACEQEDEQH/xAAcAAACAgMBAQAAAAAAAAAAAAAABAUGAgMHAQj/xABFEAACAQIDAwgHBQUHBAMAAAABAgADEQQSIQUxQQYTIjJRYXGBM3JzkaGxshQjQlLBFTSCkrMWU2KiwtLwQ2Oj0QeT4f/EABcBAQEBAQAAAAAAAAAAAAAAAAABAgP/xAAhEQEBAAICAgMBAQEAAAAAAAAAAQIREzEDYRIhUUGBMv/aAAwDAQACEQMRAD8A43tuuz16jObnOwvpuBsN3cIjGdpemqe0f6jFpb2k6EIQkUQhCAQhCAQhCAQhCAQhCAQhCBlSqFSGGhBBHiNRMsRWZ2LsbsxuT2k+EwAnuQxsepSY7lJ8ATMvsz/kb+UySoYiomE6DshNfXKxF/u+Nop+1MR/f1f/ALG/9wF3oMBcqwHeDJOtydrhUZQKhcU+hSOd152lz1MMgFwSgZtL9UxGtj6zjK9WowPBnYj3EyUPKarnRrvlTD8yic4cqk4X7Mai9hOredr8YEamy65KgUapLDMoFNrsunSGmo1GvfPaey67ZctCqcwzLamxzLcDMLDUXZRfvHbJ5OWHSRmoXCpZlDKFY2oC5HN7vuF33YEghgVUjX/azooOZ6qU1PSAuUbCnNol9RhVGpJ6W/S0CDTZ1YhSKNQhyQtkY5iL3C6akWO7sM9TZ9QpUqWsKTKrg6MC5IAse9TeTTcqgXFQ0Ncro3TBUoyVUFlZCoYCqekQ17bhcg6MPtymWxHP0nZMRVWo2SoFZcrs1rlCG654Ddwga6vJmutI1jksozFc3TygUyxy93OoDx39kiVoORcKxHcDJ6tyqdqNSiyXWoazEZzlz1alOorZbWunN2Hcx3SGpbQrKAq1aigbgHYAeABga/sz/kb+UzVJjY2065xFEGtVINWmCDUaxGcab5DwCEIQCbsLiXpsHQ2YXsbA7xbj3EzTCN6DO0/TVPaP9Ri0Z2l6ap7R/qMWlvaQQhCRRCEIBCEyCmBjCbkw7HhGKWzXPAwEZ7JyhsFzwMk6XJdgLvZR2sQo95gVIUzNqYRjwlvXAYVOtWUnsQFviot8ZmMZhl6lJ39YhR8M0Cr0dkueEkcLycdvwn3SWbbD/gSmn8OY/wCYkfCaKuOrPo1V7dgNh7lsIHo5NBPSMieuwHwJvMhs3DWvzy2DBbhXIuQSNcvcdYlzUcwtEFLHca1O/wDK/ZAZ/YlN6OVKtNvvc1g4v1LbjrEk5JOaiKwIVnVSQNbFgCRfjYyR5YYSnh6oo01RhYHMaZVxe2hud+t/OR+xajrXohXZRztPRWIHXG8CBHYrY65ejSqq2mrVVYd+gpLf3yzpjaIphmIFVcEcIBY9VsEGzbrXFbnKX8Y4SHpbbxAAu4fTc6Kfja/xmz9uA+kw6H1GZfnmgSOXZyiwNOxQXUc4EYqWKZlvv1G8k9ut5C0uZb7UiPSpCrh8OVzEqnOA0alVVJvazCpp3Wjf2zBtvWonkrD3g3+E8OAwr9Sun8V0+sCAz+26KUGwwqGwGLpjLUtT6ODpIrMgBFTPVWplN9C15U9lpQd6dN0qlmdVLLVUDpNa4U0zuB7ZYKnJZiLqMw7V1HvEWwWwXWvSNt1Wmd3+MQK1WSzMOwke4zCSuN2W4dtPxN84k+DYcDA3bD/eaHtqf1iIyQ2NSIxND21P6xELQPIQhAIQhAZ2n6ap7R/qMWjePW9ap7R/qMkdm7DepuBPgLy3tIhApmxaDHhLcNg06fpalNO5nUH+Xf8ACe58En4mqH/Aht73yyKq9PAMeEcobEc8JNNtymvo8OPGoxP+VQPnNFTb9c9VlQdiIo+Ju3xge4bks51ym3bw983jZeHp+krUxbgGzH3JcyHr4h367s/rMW+c1wJ37Xg06q1Kh8Ao97G/wmDbft6OhTXvYs5/0j4SFmaLCJB9sYhv+qyjsQBPoAMYpbIepTWtnBZ3yIpzFnbMq5cxGUNdgcpIOUE7pH00kxs/ab0lColO+ZGzWbMclVayhrNlazILEi4BIBAMKwobCrNTFQLfMbAXAYjJnDC51FrntFiToJmNi1xYmkQCL6kAWBZSbk6AFH8lJ3axo7YcqEFOmoClVIz3QGkaJsS5uchO++uscbbVas2UqhzuejZgDnpGgUvm0XKzHfvYm8COw+w6zMq5MuZwl2IABZgmY63y3IGYaEkAXJAntPYtZiAiZr3tYrqAM19+gK2YX3jUaR8baqXVslO65LGzaIlRaq0+t1cyL3988O1KhQUyFsE5v8W4U+aGmbKCF7AIEVVwZVKbki1QMR2jK5TXzE2YZii513rVpsPFQ5EaqV81NaZRehfK3SzWZixHWynUnheYc392fXX6XgY8qdqvjaqVaiohVctkBsdb31J1uTFMBTIqI+ViEdGOUE6KwJt7psNOWb7PRGDFVa5FYWuhddTnsVFO1xZbNm3b4FQ2fQAqDOoNlc5WGhy02IuPECY/a8K3Xw7J30qh+l9BPdnYupUq3d2b7urvOnom3DcJFCBJnB4RuriHpnsq07/5lIAnn9n3b0VWjV7kqAH3MBb3yOnlo2ab8Ts6vRsz02p9jcL9zKbfGNbJ2viBVpLzzkGpTFmObQuPz3tMajE4XUk2rEC5vboJoIpsz01L2tP6xCJJ+UD5mD06TjMfwlTv7VNvhMhtbDt16DL6jK3wIX5yGr9ZvWb5ma4FlwJwRq0253JaojfeKwtZgdSLge+Kf2eRx909N+5HUn3A3lm2RsBFwf2g5A4AzK9PcCQLMxNwxvcC0qOOxVJjcUVY96hE/kQ3Pm3lCo3aWyGp9ZSPGRJEulBmq4VixHQqWUAABQUBsAAAJUMUtmMDTCEIEuKd8RU9o/1GT22cWaeSiRmp80rZbldSz3IKka7t9x3SGw/7y/tH+syS5U+lT2KfU8qPcPsBqi5qfQ45ahX4Mm/zVZH4zBVKRHOLlvuNwVPgwuDJXGn7ndwXz3SJp4h06jEX3gbj6ynRvMSLpohGuept16eU/mpae9D0T5FYDBFvRstTuGj/AMjan+HNCFZtw9BnbKoufED4ma2BBIIsRvB0I8Rwj2xfSfwn9IDI5N17ZrL4Ztf/AF8YnzJU2IsRLPsUUDjEXEo1Smab5UWm9QGpcZS1NASwtm4b7SCxKrztXIhppztTKjXDIuY5VYHUECwtCsKaRhEnlNYzTWAIkf2Un31L2ifUJoRI3hiVZWG9SGF91wbi8BenT0E2CnHlqL/c0/8Ayf75tDr/AHVP/wAn++BG83Nq0SUIA/EvyaSiUSf+gg8TUHzeJ4krTqdOmrAqNFZ1y671a976cbjWXRsjUwrDeDLpX2jQOygj0KisECIeaPNlwdKoqbh38Ta05ztHF3qMr1KgTISoVvxWOUNp0tbA7vKXX+14OA+yNQu/NikHzdHKNQStr5h424wOe7F9JqbXSoNd1yhA+JmFTZtUfgLDtSzD/Le02bDQGqAb2ysTbfoLy2YFcJe5DX4FiRY9umkkgophOlfsfD1l9KxPHMqut/O+UeYkXiuSdLU3VeAyP0mtxCnNoe4aRo2g9kYPnqS07Fi1cgKuhJKIAB5mS2P2LSoDLVw2S1jm5wcTa4qZtdeAN+6ObC2Yy1qWHo2R2qXDsVcg5Rrof8P5RHP/AJRwNdEptUNM09VQ00KWYlWbMCzanonfw3CUULFjDg3UO3cGsv8AOy5j4ZfOaDjmGiWpj/tixPi5Jc++00VJhIOpbE2js9tl81UAGIVG3JdmcjoMHG62lwTwPbOYPMRPIFg2N+6Vfaj6BKfjeuZb9jfulX2v+gSoY3rmBohCECcw/wC81PaN9Zknyo9KnsU+p5GYf94qe0b6zJPlR6VPYp9TyoWwmJZg6tYjmqpFxrdKTMuvcQPdESYxgd7+xr/0HiwkBAiWQ4bCU0u9NiTpe5JPhqAJAYnJm6AYLwzEE/CBsXGvaz2qKNwqC9vVbrL5ER7Y4pNU6OZDlOjdJOG5h0h4WPjIiSGxfSfwn9IF+5D4o0MYScNUr85RKKaJS6kMGPSchVBA4kHdK9tlzWxeJqV/uKjVmzUipYroAASNCbW1474zsblN9hrs5oLXWpSyFWYrazZgQwB48ItTr1MY9Su9IEu5JZTktust2JDWFhuvYDWVWpcPTtpVv3ZG1khsPCh3IZC4C33MQCWUBnFMhyutujqLg2IFpto7CF/SX7gtj7ybfOSOHwKIdF17WJJ/9fCWYWp8o8o7CBNzmAu1woz2scRdQdA1uYUX0vmjacnxbRmHRU6gaFqRq62J0FgOGt+zXYm63Ds4eQm1RNzxs/JspcnUDWZmN7W0A31MgPhx3xils9F5oBetUAJta4IQ2B326Rlyw3JLDtQQlnDlFJYNxIB6p0tITaPJatT1Uiqo/Low/hP6XifFbtE4bCqAc662Y9LNoFA1IUgm5PwkdtTZFJqjXJXKWUAXNgG014x6orbmvcaa3uO7Wa2Sb1+sq0/I+nUqFmrnLbQKuvRBJuT8vjF8TgCq9Vy2Y6ixTJYW3ahr37rWluoJ0vJvoMUqOy2ZQDlKtl4NlIJU+IFpm4xflVI2JseojM9WyBabCxILEkW6o1Gl99pM1sUUpq3MtU1tqAumuoA8tL8ZY9pbVwWIqh61GtTUUyA7KwbNm3AIeA3E6anS1pHbZ2MaOAXGCpnuqkhh0btuCsDckHePGcumkRQxSVlJGenk3gi2XS+gGkwxGIJRctXOpzahrjhof+cZq2Pi+eSpnUD8IIzWvY6mx038bia1wXM01TOH1ZrjdqFFvhKHuT2FeriaVOm/NuXGV/yka3HfpJr/AOWaeKFKma1YVad7LZFQh+iWzBd5Itr46CVmkzKQ6kqVIII0II1BBmzlbt7E4qkOfql8lsugAFyLmygXOg1ikU6pMJZdlbMo5BUqK7biTboC4vY2/WNbQoYK12CgndkuGPkv6zKqhCb8YqBrIHA/x2zfAaTRCJ/Y37pV9r/oEqGN65lv2N+6Vfaj6BKhjeuYVohCECcw/wC8v7R/rMk+VHpU9in1PI9sgxVTISVznUixvfUe+8e5Tt96h/7KfU8t7qTolgd7+xr/ANB4uJJ7J2ZWcsRTYA0qwzN0V1ouBYta+/hGKPJ/+8qjwpgn/M1re4xMbei1jtOpmS4NxmFjp/i008pF06LObIrOexQT8pbNmbOooWtTzfd1NahzfgP4dF/yzYXNrcOwaDyA0E3PFf6lzivUNg1T1iiD/E1z7kv8bSWwex0pgkM7PawuAqd9xqT742s3JNzxxj5VGYvZbmrSLUg6WDMvOhbrm6pZSShI7r2INpKbEwJpUgjG7ZiSRu1AsBp3Gb0mfPKDYmx74mMx+1+Vv0aQRmmTI6rj6dO2dgL7hxPgN8kkEssqWaDV0BsTr2DXTtma4pbXOgHHgB2niPOV7lA4FUa2OUW95lR2lXfnGOZrgmxzG48DwnO52VuTb6X2XtNfs9E5hrTUDvsLaDed0MTj2sSBbQ6tp7gNffaVXYu0slFAVJ6IuRqdQDrxPxm+rtMMDY34eHj2GZsU+uzhibk1LOoG8DKRr2ajx13yDxuBNM2JVu9GBE0LjT27989pYjPe2o7eHhfdNY2pYwpL0vJvpMUdZjtfaJoZSBfNmHhpbdx3yFrbaVRnapbut8As3cpE0lKiyPxGxxWumZgtrlQyqg1HS6WgN7DzmGx9tjEM6qpAUA3PG5tu4bpK0qgXMGBIZcpsbHrK2hseKiX6sZ6ROE2UKIKIrasb3ubsBY6+Uyq4NtCaZ1vY5fymze6Sr7QAQKFtYONDwZaqjhfTne3h36H7YAbNkP8AMP7xagOqnisv+Cv4ml0bWIJsQToLeFteGt4htXDmrdaVILfJZc+l1AzHM5G8gm3fYcJL43EFyt72VEQAm9siBdOwEgm3fEXElwlJlpr2Vja1BQKdRkNgDY6Gw4g6HzEidtVzziv+Ilm001JBNrbt/lJVkB//ACJ47ZpqFSD0RoxtuLXstr8QpPlOdwrcyiPxSVcU71VC36IILAHRQoN2tmNhrreR2Iw70zaojJ6wIv4X3y0YbCqgsvG15I06DAXZsi9jcf4OPnLfHqfdT5bqv7Ia2Eq+1/0CVHGHpmW/buPpKpp0lVRckkADMbWuQtgN3ASmVWubzk2whCbsGqFwKjFU1uVFyNDaw8bRA1iKuWvU9o/1GXLY20qbgBrK4Fg4AzW1Nid9tTuIlG2n6ap7R/qM8oYpl4y71U/jqNPDsCzXzDm6vSBuPRNv4jziMheTnKBlY67qVY+6k5/STuGxtGsPyN2jqnxHDynXHyfrFw/GzB729nU+gzRG1pGnctqpVlDLqLspA14ecUnWMMkm9JoSb0gb0iO1Xsw0/ASd2gBtx8RHknmIwa1B0r3sRcHWx0I8JjOWz6axuqpmJ9MfXH6TpqStryXQVWao5bpXAXojzO8/CWRDM4Y2dtZXaM2zsmpUbPTI6uUqbjTuN/8AnfK/S5JYmu9Q5RTUa5n49ILoBrxv2aS90zHMOdG9UfUsXCb2TKs8HTyqq77AD3C03vhEfrDXtGhHgRrNVIxlHmkLU9lU11N39e1vcAAfMTZUE3M80VGiCscsN1Pxb5CUrbXVX1v0MuvK86U/FvkJSttdVfW/Qzln23EhyF69X1V+ZlqqSqchevV9VfmZannTx/8ALGXbQ8XeMPF3m2S7zQ5jlAXdRp1l3gsN+8qNSO0SU2itE52rVFzZDYZ8zA5K/QVwAG6RokXuRou4SXKTs1tWxruj6YcLTbnGCXembb2IC1L6cOsN8exW3sAjsS1PeWJRjd1JKBb30bpByBwSVzEbRwTGzVFKrUVGYO2ZitSgpdADrTZPtDXA93RE53yfjcw/WWL27SpaUxr+Y6t5dnlKztHb7PxMmjiMIUSkzUtXz1ArEpzgwjZACXANPnSu9rXLa2iIxGEp4vB80tNUTE849QM5ORcY4VWLG2UUlpm9rm9zOdu21YrYgtvM0ya5T45axoOrMx5gBucfPUDCrV0qVLDO1rEGwspUcJCyAhCEBnaXpqntH+oxaM7T9NU9o/1GLS3tIe2Oem3scR/QqTXh8ay8Znsj0jexr/0KkSkV1Dk7thOYpCpUoqGZQenTJbNUa4YG1Sm6ggG90Kgag75aicE35c3TOlXonLQR8vRva7uRcfkIHdTMFyfpVcHRZUtVdUOdecL3fHPhiTmIpFcuQBQQ19Tpcz0bE5osRUqOA1PLkp30eile9QhuiLVMoYcQTLLZ0lm13XZlEFQSoBZQDzgsyZ6GZySbA5WraadXdpMcPQoEfhzBaRANSwdmo5nBudLMOFtdJFJW5rFYjDWZ1SlUqKCCQbDMuXfnUXtc7yp0kzs3D4eovVAe1O4JffUpVaoVbGwbKqda40M6TP8AWbiVr5edqa2XO9soBFsxtYXAtabEFP8AM/8AIv8AvifNld4t8j4HjNiGdWD1SoGYkbieM2UzFEM3o0BxDHKDaN6o+tZHo0aoNo/qj61kUyjTarxMPMw8imi81s81Z5gzyiE5WHSn4t8hKZtrqr636GXLlOhKI1uiGIvwuQLD4SnbWAsl92cX8Lazjn23id5Dder6q/My1OZXOSNJedrmn1AtMXvxt0tWtfW/D3C0mcZj6VPrNc9g3e+awykxZyn2zKk6AXmjEVKaau3kv6nd85X9p8qTqFsB2D/msquN2szcZL5L/FmK3bR5ThQVpgKO7efE7zKrjtsu/GRT1CZhObTZUrEzXCEAhCEAhCEAhCEBnaXpqntH+oxaM7T9NU9o/wBRi0t7SHdkekb2Nf8AoVIlHdkekb2Nf+hUiUit/wBrqZQnOPkU3C5jlB33A3A6nXvg2LqHNeo5zWzXY9LL1b6624TRCAxTxtVWDrUcMLgMGYEXJJAIN9SSfMxyjtqrmLNUYsTcksbk2tcnt3++RcIF32TymI6LajsOolkwuKp1Oo1j2E6eR4ec5MrER/B7TZTvlmVnSWSup2I0ItNqtKlsnlRplexHYf8AmksuFxVOp1Gsewn5GdZnL2xcTytGqDaP6o+tZH3I0MZoN0X9Uf1Em0MF/wBPlMg8VZ9fIfIT3nIDOeYl5oL6XJsO07pGY/b1KnuOY/CZuUiybSznQ3tbjfd5yvbXOCAW6ZmUkmzMFJ3AZewdnf5Su7W5Us3GVrFbQZuM55Zbbk0tG0eU1hkSyqNyqLAeAErWL2m7HfEGcmYzCsmcmYwhAIQhAIQhAIQhAIQhAIQhAZ2l6ap7R/qMWjO0/TVPaP8AUYtLe0hvZlZVqXckKUqKSouRnpsgNiRfVhxntalQAJWrULcAaQAPnzht7onCRV62VsjD1sJRQhVqGmKjPls+uLrU7hwTmJCJTyFdMysLkWOulyPom92qAc5RXfuFRsMrKQaYsw+0P1sp6AOUgm1JhAt2w1wSDFVKlNnpU3oqodVeoVYuHUWZQrNl6w6um+ZPyZw+Soy1KmanRRmBINnbDGvfoobITlQZiu5jfhKfCBdMdySoIKxDVBzdMsoNy3VrkM4FPogmiq2Nh0iQzDLm8r8lqF6mQ1mFNsQmUOmY8zWp0+cuVAC5amYg/l6w4UyEC3/sKlSq4HpFxWrUQ4a+VlYUWJU5V0+8ZTYtuGvCSWwqfMc59oplGy16iipTJKpSVQjCmxXMGZ23kejnPpkzk2BJNhYdwuTYdmpJ84HUm29SSvWpPmASrUUKAGAUMctmLA7pLYbGUWVubcksALMAPxK2++u6cYp1CN0kMLtZ14zUysSzbrNU21YhRYb/AAHDfIzHbep0+rqe0/oJQau3XI3mRtfFs28y3O1JjFk2rymdydfjK7iMczbzFSZ5MNPS08hCAQhCAQhCAQhCAQhCAQhCAQhCAQhCAztL01T2j/UYtGdp+mqe0f6jFpb2kEIQkUQhCAQhCAQhCAQhCAQhCAQhCAQhCAQhCAQhCAQhCAQhCAQhCAQhCAQhCAQhCA5temy16gYEHOxsRY2JJHwic6rtj0z+XyiKzvl4fu/blPJ9RziE6TPFk4va8jm8J0meCOL2cjm8J0mYiOH2cjnEJ0meCOL2cjm8J0meDfHF7ORzeE6TMRvji9nI5xCdJnnGOL2cjnKKSQALkmwA4k8IVaZUlWBBBsQd4PYZ0qh1l9YfOZY30r+sZeH67Tk+3MYTpMx4ycXteRziE6TPI4vZyObwnSZid8cPs5HOITpM8McXs5HN4TpMxaOH2cjnEJ0mYtHF7ORziE6TPGji9nI5vNlGizsFRSzHcALk8Z0WMbP9Kvn9Jlx8O7JtL5NR/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Image result for images of dts immersive audio speaker layout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102" name="Picture 6" descr="https://encrypted-tbn1.gstatic.com/images?q=tbn:ANd9GcT1VwDLjiJapIWM48SDv902KaXCtP7Hnb_RWhehN0tMX1ngycMXVeMxmLQ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99515" y="2740532"/>
            <a:ext cx="3806468" cy="2746806"/>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http://s574173624.websitehome.co.uk/wp-content/uploads/2014/10/ISC_Calrec_Auro-3D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5918" y="2649779"/>
            <a:ext cx="4634139" cy="28442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02256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5286" y="315685"/>
            <a:ext cx="9971314" cy="1052036"/>
          </a:xfrm>
        </p:spPr>
        <p:txBody>
          <a:bodyPr>
            <a:normAutofit fontScale="90000"/>
          </a:bodyPr>
          <a:lstStyle/>
          <a:p>
            <a:r>
              <a:rPr lang="en-US" sz="4000" dirty="0" smtClean="0"/>
              <a:t>Object-Based Audio Renderer on </a:t>
            </a:r>
            <a:br>
              <a:rPr lang="en-US" sz="4000" dirty="0" smtClean="0"/>
            </a:br>
            <a:r>
              <a:rPr lang="en-US" sz="4000" dirty="0" smtClean="0"/>
              <a:t>Immersive Speaker-Layouts</a:t>
            </a:r>
            <a:endParaRPr lang="en-US" sz="4000" dirty="0"/>
          </a:p>
        </p:txBody>
      </p:sp>
      <p:sp>
        <p:nvSpPr>
          <p:cNvPr id="4" name="AutoShape 8" descr="data:image/jpeg;base64,/9j/4AAQSkZJRgABAQAAAQABAAD/2wCEAAkGBxITEhUSEhIVFRUWFRYWGBgVFRgaFxgXFhUZFhcVFhgYHiggGBolGxcVITEhJyktLi4uFyAzODMtNygtLisBCgoKDg0OFxAQGisdHyUtLS0tLS0rLSstLS0tLS0tLS0tLS03LS0tLS0tLS0tLS0tLS0tLS0tLS0tLS03LS0tLf/AABEIALkBEAMBIgACEQEDEQH/xAAcAAACAgMBAQAAAAAAAAAAAAAABAUGAgMHAQj/xABFEAACAQIDAwgHBQUHBAMAAAABAgADEQQSIQUxQQYTIjJRYXGBM3JzkaGxshQjQlLBFTSCkrMWU2KiwtLwQ2Oj0QeT4f/EABcBAQEBAQAAAAAAAAAAAAAAAAABAgP/xAAhEQEBAAICAgMBAQEAAAAAAAAAAQIREzEDYRIhUUGBMv/aAAwDAQACEQMRAD8A43tuuz16jObnOwvpuBsN3cIjGdpemqe0f6jFpb2k6EIQkUQhCAQhCAQhCAQhCAQhCAQhCBlSqFSGGhBBHiNRMsRWZ2LsbsxuT2k+EwAnuQxsepSY7lJ8ATMvsz/kb+UySoYiomE6DshNfXKxF/u+Nop+1MR/f1f/ALG/9wF3oMBcqwHeDJOtydrhUZQKhcU+hSOd152lz1MMgFwSgZtL9UxGtj6zjK9WowPBnYj3EyUPKarnRrvlTD8yic4cqk4X7Mai9hOredr8YEamy65KgUapLDMoFNrsunSGmo1GvfPaey67ZctCqcwzLamxzLcDMLDUXZRfvHbJ5OWHSRmoXCpZlDKFY2oC5HN7vuF33YEghgVUjX/azooOZ6qU1PSAuUbCnNol9RhVGpJ6W/S0CDTZ1YhSKNQhyQtkY5iL3C6akWO7sM9TZ9QpUqWsKTKrg6MC5IAse9TeTTcqgXFQ0Ncro3TBUoyVUFlZCoYCqekQ17bhcg6MPtymWxHP0nZMRVWo2SoFZcrs1rlCG654Ddwga6vJmutI1jksozFc3TygUyxy93OoDx39kiVoORcKxHcDJ6tyqdqNSiyXWoazEZzlz1alOorZbWunN2Hcx3SGpbQrKAq1aigbgHYAeABga/sz/kb+UzVJjY2065xFEGtVINWmCDUaxGcab5DwCEIQCbsLiXpsHQ2YXsbA7xbj3EzTCN6DO0/TVPaP9Ri0Z2l6ap7R/qMWlvaQQhCRRCEIBCEyCmBjCbkw7HhGKWzXPAwEZ7JyhsFzwMk6XJdgLvZR2sQo95gVIUzNqYRjwlvXAYVOtWUnsQFviot8ZmMZhl6lJ39YhR8M0Cr0dkueEkcLycdvwn3SWbbD/gSmn8OY/wCYkfCaKuOrPo1V7dgNh7lsIHo5NBPSMieuwHwJvMhs3DWvzy2DBbhXIuQSNcvcdYlzUcwtEFLHca1O/wDK/ZAZ/YlN6OVKtNvvc1g4v1LbjrEk5JOaiKwIVnVSQNbFgCRfjYyR5YYSnh6oo01RhYHMaZVxe2hud+t/OR+xajrXohXZRztPRWIHXG8CBHYrY65ejSqq2mrVVYd+gpLf3yzpjaIphmIFVcEcIBY9VsEGzbrXFbnKX8Y4SHpbbxAAu4fTc6Kfja/xmz9uA+kw6H1GZfnmgSOXZyiwNOxQXUc4EYqWKZlvv1G8k9ut5C0uZb7UiPSpCrh8OVzEqnOA0alVVJvazCpp3Wjf2zBtvWonkrD3g3+E8OAwr9Sun8V0+sCAz+26KUGwwqGwGLpjLUtT6ODpIrMgBFTPVWplN9C15U9lpQd6dN0qlmdVLLVUDpNa4U0zuB7ZYKnJZiLqMw7V1HvEWwWwXWvSNt1Wmd3+MQK1WSzMOwke4zCSuN2W4dtPxN84k+DYcDA3bD/eaHtqf1iIyQ2NSIxND21P6xELQPIQhAIQhAZ2n6ap7R/qMWjePW9ap7R/qMkdm7DepuBPgLy3tIhApmxaDHhLcNg06fpalNO5nUH+Xf8ACe58En4mqH/Aht73yyKq9PAMeEcobEc8JNNtymvo8OPGoxP+VQPnNFTb9c9VlQdiIo+Ju3xge4bks51ym3bw983jZeHp+krUxbgGzH3JcyHr4h367s/rMW+c1wJ37Xg06q1Kh8Ao97G/wmDbft6OhTXvYs5/0j4SFmaLCJB9sYhv+qyjsQBPoAMYpbIepTWtnBZ3yIpzFnbMq5cxGUNdgcpIOUE7pH00kxs/ab0lColO+ZGzWbMclVayhrNlazILEi4BIBAMKwobCrNTFQLfMbAXAYjJnDC51FrntFiToJmNi1xYmkQCL6kAWBZSbk6AFH8lJ3axo7YcqEFOmoClVIz3QGkaJsS5uchO++uscbbVas2UqhzuejZgDnpGgUvm0XKzHfvYm8COw+w6zMq5MuZwl2IABZgmY63y3IGYaEkAXJAntPYtZiAiZr3tYrqAM19+gK2YX3jUaR8baqXVslO65LGzaIlRaq0+t1cyL3988O1KhQUyFsE5v8W4U+aGmbKCF7AIEVVwZVKbki1QMR2jK5TXzE2YZii513rVpsPFQ5EaqV81NaZRehfK3SzWZixHWynUnheYc392fXX6XgY8qdqvjaqVaiohVctkBsdb31J1uTFMBTIqI+ViEdGOUE6KwJt7psNOWb7PRGDFVa5FYWuhddTnsVFO1xZbNm3b4FQ2fQAqDOoNlc5WGhy02IuPECY/a8K3Xw7J30qh+l9BPdnYupUq3d2b7urvOnom3DcJFCBJnB4RuriHpnsq07/5lIAnn9n3b0VWjV7kqAH3MBb3yOnlo2ab8Ts6vRsz02p9jcL9zKbfGNbJ2viBVpLzzkGpTFmObQuPz3tMajE4XUk2rEC5vboJoIpsz01L2tP6xCJJ+UD5mD06TjMfwlTv7VNvhMhtbDt16DL6jK3wIX5yGr9ZvWb5ma4FlwJwRq0253JaojfeKwtZgdSLge+Kf2eRx909N+5HUn3A3lm2RsBFwf2g5A4AzK9PcCQLMxNwxvcC0qOOxVJjcUVY96hE/kQ3Pm3lCo3aWyGp9ZSPGRJEulBmq4VixHQqWUAABQUBsAAAJUMUtmMDTCEIEuKd8RU9o/1GT22cWaeSiRmp80rZbldSz3IKka7t9x3SGw/7y/tH+syS5U+lT2KfU8qPcPsBqi5qfQ45ahX4Mm/zVZH4zBVKRHOLlvuNwVPgwuDJXGn7ndwXz3SJp4h06jEX3gbj6ynRvMSLpohGuept16eU/mpae9D0T5FYDBFvRstTuGj/AMjan+HNCFZtw9BnbKoufED4ma2BBIIsRvB0I8Rwj2xfSfwn9IDI5N17ZrL4Ztf/AF8YnzJU2IsRLPsUUDjEXEo1Smab5UWm9QGpcZS1NASwtm4b7SCxKrztXIhppztTKjXDIuY5VYHUECwtCsKaRhEnlNYzTWAIkf2Un31L2ifUJoRI3hiVZWG9SGF91wbi8BenT0E2CnHlqL/c0/8Ayf75tDr/AHVP/wAn++BG83Nq0SUIA/EvyaSiUSf+gg8TUHzeJ4krTqdOmrAqNFZ1y671a976cbjWXRsjUwrDeDLpX2jQOygj0KisECIeaPNlwdKoqbh38Ta05ztHF3qMr1KgTISoVvxWOUNp0tbA7vKXX+14OA+yNQu/NikHzdHKNQStr5h424wOe7F9JqbXSoNd1yhA+JmFTZtUfgLDtSzD/Le02bDQGqAb2ysTbfoLy2YFcJe5DX4FiRY9umkkgophOlfsfD1l9KxPHMqut/O+UeYkXiuSdLU3VeAyP0mtxCnNoe4aRo2g9kYPnqS07Fi1cgKuhJKIAB5mS2P2LSoDLVw2S1jm5wcTa4qZtdeAN+6ObC2Yy1qWHo2R2qXDsVcg5Rrof8P5RHP/AJRwNdEptUNM09VQ00KWYlWbMCzanonfw3CUULFjDg3UO3cGsv8AOy5j4ZfOaDjmGiWpj/tixPi5Jc++00VJhIOpbE2js9tl81UAGIVG3JdmcjoMHG62lwTwPbOYPMRPIFg2N+6Vfaj6BKfjeuZb9jfulX2v+gSoY3rmBohCECcw/wC81PaN9Zknyo9KnsU+p5GYf94qe0b6zJPlR6VPYp9TyoWwmJZg6tYjmqpFxrdKTMuvcQPdESYxgd7+xr/0HiwkBAiWQ4bCU0u9NiTpe5JPhqAJAYnJm6AYLwzEE/CBsXGvaz2qKNwqC9vVbrL5ER7Y4pNU6OZDlOjdJOG5h0h4WPjIiSGxfSfwn9IF+5D4o0MYScNUr85RKKaJS6kMGPSchVBA4kHdK9tlzWxeJqV/uKjVmzUipYroAASNCbW1474zsblN9hrs5oLXWpSyFWYrazZgQwB48ItTr1MY9Su9IEu5JZTktust2JDWFhuvYDWVWpcPTtpVv3ZG1khsPCh3IZC4C33MQCWUBnFMhyutujqLg2IFpto7CF/SX7gtj7ybfOSOHwKIdF17WJJ/9fCWYWp8o8o7CBNzmAu1woz2scRdQdA1uYUX0vmjacnxbRmHRU6gaFqRq62J0FgOGt+zXYm63Ds4eQm1RNzxs/JspcnUDWZmN7W0A31MgPhx3xils9F5oBetUAJta4IQ2B326Rlyw3JLDtQQlnDlFJYNxIB6p0tITaPJatT1Uiqo/Low/hP6XifFbtE4bCqAc662Y9LNoFA1IUgm5PwkdtTZFJqjXJXKWUAXNgG014x6orbmvcaa3uO7Wa2Sb1+sq0/I+nUqFmrnLbQKuvRBJuT8vjF8TgCq9Vy2Y6ixTJYW3ahr37rWluoJ0vJvoMUqOy2ZQDlKtl4NlIJU+IFpm4xflVI2JseojM9WyBabCxILEkW6o1Gl99pM1sUUpq3MtU1tqAumuoA8tL8ZY9pbVwWIqh61GtTUUyA7KwbNm3AIeA3E6anS1pHbZ2MaOAXGCpnuqkhh0btuCsDckHePGcumkRQxSVlJGenk3gi2XS+gGkwxGIJRctXOpzahrjhof+cZq2Pi+eSpnUD8IIzWvY6mx038bia1wXM01TOH1ZrjdqFFvhKHuT2FeriaVOm/NuXGV/yka3HfpJr/AOWaeKFKma1YVad7LZFQh+iWzBd5Itr46CVmkzKQ6kqVIII0II1BBmzlbt7E4qkOfql8lsugAFyLmygXOg1ikU6pMJZdlbMo5BUqK7biTboC4vY2/WNbQoYK12CgndkuGPkv6zKqhCb8YqBrIHA/x2zfAaTRCJ/Y37pV9r/oEqGN65lv2N+6Vfaj6BKhjeuYVohCECcw/wC8v7R/rMk+VHpU9in1PI9sgxVTISVznUixvfUe+8e5Tt96h/7KfU8t7qTolgd7+xr/ANB4uJJ7J2ZWcsRTYA0qwzN0V1ouBYta+/hGKPJ/+8qjwpgn/M1re4xMbei1jtOpmS4NxmFjp/i008pF06LObIrOexQT8pbNmbOooWtTzfd1NahzfgP4dF/yzYXNrcOwaDyA0E3PFf6lzivUNg1T1iiD/E1z7kv8bSWwex0pgkM7PawuAqd9xqT742s3JNzxxj5VGYvZbmrSLUg6WDMvOhbrm6pZSShI7r2INpKbEwJpUgjG7ZiSRu1AsBp3Gb0mfPKDYmx74mMx+1+Vv0aQRmmTI6rj6dO2dgL7hxPgN8kkEssqWaDV0BsTr2DXTtma4pbXOgHHgB2niPOV7lA4FUa2OUW95lR2lXfnGOZrgmxzG48DwnO52VuTb6X2XtNfs9E5hrTUDvsLaDed0MTj2sSBbQ6tp7gNffaVXYu0slFAVJ6IuRqdQDrxPxm+rtMMDY34eHj2GZsU+uzhibk1LOoG8DKRr2ajx13yDxuBNM2JVu9GBE0LjT27989pYjPe2o7eHhfdNY2pYwpL0vJvpMUdZjtfaJoZSBfNmHhpbdx3yFrbaVRnapbut8As3cpE0lKiyPxGxxWumZgtrlQyqg1HS6WgN7DzmGx9tjEM6qpAUA3PG5tu4bpK0qgXMGBIZcpsbHrK2hseKiX6sZ6ROE2UKIKIrasb3ubsBY6+Uyq4NtCaZ1vY5fymze6Sr7QAQKFtYONDwZaqjhfTne3h36H7YAbNkP8AMP7xagOqnisv+Cv4ml0bWIJsQToLeFteGt4htXDmrdaVILfJZc+l1AzHM5G8gm3fYcJL43EFyt72VEQAm9siBdOwEgm3fEXElwlJlpr2Vja1BQKdRkNgDY6Gw4g6HzEidtVzziv+Ilm001JBNrbt/lJVkB//ACJ47ZpqFSD0RoxtuLXstr8QpPlOdwrcyiPxSVcU71VC36IILAHRQoN2tmNhrreR2Iw70zaojJ6wIv4X3y0YbCqgsvG15I06DAXZsi9jcf4OPnLfHqfdT5bqv7Ia2Eq+1/0CVHGHpmW/buPpKpp0lVRckkADMbWuQtgN3ASmVWubzk2whCbsGqFwKjFU1uVFyNDaw8bRA1iKuWvU9o/1GXLY20qbgBrK4Fg4AzW1Nid9tTuIlG2n6ap7R/qM8oYpl4y71U/jqNPDsCzXzDm6vSBuPRNv4jziMheTnKBlY67qVY+6k5/STuGxtGsPyN2jqnxHDynXHyfrFw/GzB729nU+gzRG1pGnctqpVlDLqLspA14ecUnWMMkm9JoSb0gb0iO1Xsw0/ASd2gBtx8RHknmIwa1B0r3sRcHWx0I8JjOWz6axuqpmJ9MfXH6TpqStryXQVWao5bpXAXojzO8/CWRDM4Y2dtZXaM2zsmpUbPTI6uUqbjTuN/8AnfK/S5JYmu9Q5RTUa5n49ILoBrxv2aS90zHMOdG9UfUsXCb2TKs8HTyqq77AD3C03vhEfrDXtGhHgRrNVIxlHmkLU9lU11N39e1vcAAfMTZUE3M80VGiCscsN1Pxb5CUrbXVX1v0MuvK86U/FvkJSttdVfW/Qzln23EhyF69X1V+ZlqqSqchevV9VfmZannTx/8ALGXbQ8XeMPF3m2S7zQ5jlAXdRp1l3gsN+8qNSO0SU2itE52rVFzZDYZ8zA5K/QVwAG6RokXuRou4SXKTs1tWxruj6YcLTbnGCXembb2IC1L6cOsN8exW3sAjsS1PeWJRjd1JKBb30bpByBwSVzEbRwTGzVFKrUVGYO2ZitSgpdADrTZPtDXA93RE53yfjcw/WWL27SpaUxr+Y6t5dnlKztHb7PxMmjiMIUSkzUtXz1ArEpzgwjZACXANPnSu9rXLa2iIxGEp4vB80tNUTE849QM5ORcY4VWLG2UUlpm9rm9zOdu21YrYgtvM0ya5T45axoOrMx5gBucfPUDCrV0qVLDO1rEGwspUcJCyAhCEBnaXpqntH+oxaM7T9NU9o/1GLS3tIe2Oem3scR/QqTXh8ay8Znsj0jexr/0KkSkV1Dk7thOYpCpUoqGZQenTJbNUa4YG1Sm6ggG90Kgag75aicE35c3TOlXonLQR8vRva7uRcfkIHdTMFyfpVcHRZUtVdUOdecL3fHPhiTmIpFcuQBQQ19Tpcz0bE5osRUqOA1PLkp30eile9QhuiLVMoYcQTLLZ0lm13XZlEFQSoBZQDzgsyZ6GZySbA5WraadXdpMcPQoEfhzBaRANSwdmo5nBudLMOFtdJFJW5rFYjDWZ1SlUqKCCQbDMuXfnUXtc7yp0kzs3D4eovVAe1O4JffUpVaoVbGwbKqda40M6TP8AWbiVr5edqa2XO9soBFsxtYXAtabEFP8AM/8AIv8AvifNld4t8j4HjNiGdWD1SoGYkbieM2UzFEM3o0BxDHKDaN6o+tZHo0aoNo/qj61kUyjTarxMPMw8imi81s81Z5gzyiE5WHSn4t8hKZtrqr636GXLlOhKI1uiGIvwuQLD4SnbWAsl92cX8Lazjn23id5Dder6q/My1OZXOSNJedrmn1AtMXvxt0tWtfW/D3C0mcZj6VPrNc9g3e+awykxZyn2zKk6AXmjEVKaau3kv6nd85X9p8qTqFsB2D/msquN2szcZL5L/FmK3bR5ThQVpgKO7efE7zKrjtsu/GRT1CZhObTZUrEzXCEAhCEAhCEAhCEBnaXpqntH+oxaM7T9NU9o/wBRi0t7SHdkekb2Nf8AoVIlHdkekb2Nf+hUiUit/wBrqZQnOPkU3C5jlB33A3A6nXvg2LqHNeo5zWzXY9LL1b6624TRCAxTxtVWDrUcMLgMGYEXJJAIN9SSfMxyjtqrmLNUYsTcksbk2tcnt3++RcIF32TymI6LajsOolkwuKp1Oo1j2E6eR4ec5MrER/B7TZTvlmVnSWSup2I0ItNqtKlsnlRplexHYf8AmksuFxVOp1Gsewn5GdZnL2xcTytGqDaP6o+tZH3I0MZoN0X9Uf1Em0MF/wBPlMg8VZ9fIfIT3nIDOeYl5oL6XJsO07pGY/b1KnuOY/CZuUiybSznQ3tbjfd5yvbXOCAW6ZmUkmzMFJ3AZewdnf5Su7W5Us3GVrFbQZuM55Zbbk0tG0eU1hkSyqNyqLAeAErWL2m7HfEGcmYzCsmcmYwhAIQhAIQhAIQhAIQhAIQhAZ2l6ap7R/qMWjO0/TVPaP8AUYtLe0hvZlZVqXckKUqKSouRnpsgNiRfVhxntalQAJWrULcAaQAPnzht7onCRV62VsjD1sJRQhVqGmKjPls+uLrU7hwTmJCJTyFdMysLkWOulyPom92qAc5RXfuFRsMrKQaYsw+0P1sp6AOUgm1JhAt2w1wSDFVKlNnpU3oqodVeoVYuHUWZQrNl6w6um+ZPyZw+Soy1KmanRRmBINnbDGvfoobITlQZiu5jfhKfCBdMdySoIKxDVBzdMsoNy3VrkM4FPogmiq2Nh0iQzDLm8r8lqF6mQ1mFNsQmUOmY8zWp0+cuVAC5amYg/l6w4UyEC3/sKlSq4HpFxWrUQ4a+VlYUWJU5V0+8ZTYtuGvCSWwqfMc59oplGy16iipTJKpSVQjCmxXMGZ23kejnPpkzk2BJNhYdwuTYdmpJ84HUm29SSvWpPmASrUUKAGAUMctmLA7pLYbGUWVubcksALMAPxK2++u6cYp1CN0kMLtZ14zUysSzbrNU21YhRYb/AAHDfIzHbep0+rqe0/oJQau3XI3mRtfFs28y3O1JjFk2rymdydfjK7iMczbzFSZ5MNPS08hCAQhCAQhCAQhCAQhCAQhCAQhCAQhCAztL01T2j/UYtGdp+mqe0f6jFpb2kEIQkUQhCAQhCAQhCAQhCAQhCAQhCAQhCAQhCAQhCAQhCAQhCAQhCAQhCAQhCAQhCA5temy16gYEHOxsRY2JJHwic6rtj0z+XyiKzvl4fu/blPJ9RziE6TPFk4va8jm8J0meCOL2cjm8J0mYiOH2cjnEJ0meCOL2cjm8J0meDfHF7ORzeE6TMRvji9nI5xCdJnnGOL2cjnKKSQALkmwA4k8IVaZUlWBBBsQd4PYZ0qh1l9YfOZY30r+sZeH67Tk+3MYTpMx4ycXteRziE6TPI4vZyObwnSZid8cPs5HOITpM8McXs5HN4TpMxaOH2cjnEJ0mYtHF7ORziE6TPGji9nI5vNlGizsFRSzHcALk8Z0WMbP9Kvn9Jlx8O7JtL5NR/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2" descr="data:image/jpeg;base64,/9j/4AAQSkZJRgABAQAAAQABAAD/2wCEAAkGBxITEhUSEhIVFRUWFRYWGBgVFRgaFxgXFhUZFhcVFhgYHiggGBolGxcVITEhJyktLi4uFyAzODMtNygtLisBCgoKDg0OFxAQGisdHyUtLS0tLS0rLSstLS0tLS0tLS0tLS03LS0tLS0tLS0tLS0tLS0tLS0tLS0tLS03LS0tLf/AABEIALkBEAMBIgACEQEDEQH/xAAcAAACAgMBAQAAAAAAAAAAAAAABAUGAgMHAQj/xABFEAACAQIDAwgHBQUHBAMAAAABAgADEQQSIQUxQQYTIjJRYXGBM3JzkaGxshQjQlLBFTSCkrMWU2KiwtLwQ2Oj0QeT4f/EABcBAQEBAQAAAAAAAAAAAAAAAAABAgP/xAAhEQEBAAICAgMBAQEAAAAAAAAAAQIREzEDYRIhUUGBMv/aAAwDAQACEQMRAD8A43tuuz16jObnOwvpuBsN3cIjGdpemqe0f6jFpb2k6EIQkUQhCAQhCAQhCAQhCAQhCAQhCBlSqFSGGhBBHiNRMsRWZ2LsbsxuT2k+EwAnuQxsepSY7lJ8ATMvsz/kb+UySoYiomE6DshNfXKxF/u+Nop+1MR/f1f/ALG/9wF3oMBcqwHeDJOtydrhUZQKhcU+hSOd152lz1MMgFwSgZtL9UxGtj6zjK9WowPBnYj3EyUPKarnRrvlTD8yic4cqk4X7Mai9hOredr8YEamy65KgUapLDMoFNrsunSGmo1GvfPaey67ZctCqcwzLamxzLcDMLDUXZRfvHbJ5OWHSRmoXCpZlDKFY2oC5HN7vuF33YEghgVUjX/azooOZ6qU1PSAuUbCnNol9RhVGpJ6W/S0CDTZ1YhSKNQhyQtkY5iL3C6akWO7sM9TZ9QpUqWsKTKrg6MC5IAse9TeTTcqgXFQ0Ncro3TBUoyVUFlZCoYCqekQ17bhcg6MPtymWxHP0nZMRVWo2SoFZcrs1rlCG654Ddwga6vJmutI1jksozFc3TygUyxy93OoDx39kiVoORcKxHcDJ6tyqdqNSiyXWoazEZzlz1alOorZbWunN2Hcx3SGpbQrKAq1aigbgHYAeABga/sz/kb+UzVJjY2065xFEGtVINWmCDUaxGcab5DwCEIQCbsLiXpsHQ2YXsbA7xbj3EzTCN6DO0/TVPaP9Ri0Z2l6ap7R/qMWlvaQQhCRRCEIBCEyCmBjCbkw7HhGKWzXPAwEZ7JyhsFzwMk6XJdgLvZR2sQo95gVIUzNqYRjwlvXAYVOtWUnsQFviot8ZmMZhl6lJ39YhR8M0Cr0dkueEkcLycdvwn3SWbbD/gSmn8OY/wCYkfCaKuOrPo1V7dgNh7lsIHo5NBPSMieuwHwJvMhs3DWvzy2DBbhXIuQSNcvcdYlzUcwtEFLHca1O/wDK/ZAZ/YlN6OVKtNvvc1g4v1LbjrEk5JOaiKwIVnVSQNbFgCRfjYyR5YYSnh6oo01RhYHMaZVxe2hud+t/OR+xajrXohXZRztPRWIHXG8CBHYrY65ejSqq2mrVVYd+gpLf3yzpjaIphmIFVcEcIBY9VsEGzbrXFbnKX8Y4SHpbbxAAu4fTc6Kfja/xmz9uA+kw6H1GZfnmgSOXZyiwNOxQXUc4EYqWKZlvv1G8k9ut5C0uZb7UiPSpCrh8OVzEqnOA0alVVJvazCpp3Wjf2zBtvWonkrD3g3+E8OAwr9Sun8V0+sCAz+26KUGwwqGwGLpjLUtT6ODpIrMgBFTPVWplN9C15U9lpQd6dN0qlmdVLLVUDpNa4U0zuB7ZYKnJZiLqMw7V1HvEWwWwXWvSNt1Wmd3+MQK1WSzMOwke4zCSuN2W4dtPxN84k+DYcDA3bD/eaHtqf1iIyQ2NSIxND21P6xELQPIQhAIQhAZ2n6ap7R/qMWjePW9ap7R/qMkdm7DepuBPgLy3tIhApmxaDHhLcNg06fpalNO5nUH+Xf8ACe58En4mqH/Aht73yyKq9PAMeEcobEc8JNNtymvo8OPGoxP+VQPnNFTb9c9VlQdiIo+Ju3xge4bks51ym3bw983jZeHp+krUxbgGzH3JcyHr4h367s/rMW+c1wJ37Xg06q1Kh8Ao97G/wmDbft6OhTXvYs5/0j4SFmaLCJB9sYhv+qyjsQBPoAMYpbIepTWtnBZ3yIpzFnbMq5cxGUNdgcpIOUE7pH00kxs/ab0lColO+ZGzWbMclVayhrNlazILEi4BIBAMKwobCrNTFQLfMbAXAYjJnDC51FrntFiToJmNi1xYmkQCL6kAWBZSbk6AFH8lJ3axo7YcqEFOmoClVIz3QGkaJsS5uchO++uscbbVas2UqhzuejZgDnpGgUvm0XKzHfvYm8COw+w6zMq5MuZwl2IABZgmY63y3IGYaEkAXJAntPYtZiAiZr3tYrqAM19+gK2YX3jUaR8baqXVslO65LGzaIlRaq0+t1cyL3988O1KhQUyFsE5v8W4U+aGmbKCF7AIEVVwZVKbki1QMR2jK5TXzE2YZii513rVpsPFQ5EaqV81NaZRehfK3SzWZixHWynUnheYc392fXX6XgY8qdqvjaqVaiohVctkBsdb31J1uTFMBTIqI+ViEdGOUE6KwJt7psNOWb7PRGDFVa5FYWuhddTnsVFO1xZbNm3b4FQ2fQAqDOoNlc5WGhy02IuPECY/a8K3Xw7J30qh+l9BPdnYupUq3d2b7urvOnom3DcJFCBJnB4RuriHpnsq07/5lIAnn9n3b0VWjV7kqAH3MBb3yOnlo2ab8Ts6vRsz02p9jcL9zKbfGNbJ2viBVpLzzkGpTFmObQuPz3tMajE4XUk2rEC5vboJoIpsz01L2tP6xCJJ+UD5mD06TjMfwlTv7VNvhMhtbDt16DL6jK3wIX5yGr9ZvWb5ma4FlwJwRq0253JaojfeKwtZgdSLge+Kf2eRx909N+5HUn3A3lm2RsBFwf2g5A4AzK9PcCQLMxNwxvcC0qOOxVJjcUVY96hE/kQ3Pm3lCo3aWyGp9ZSPGRJEulBmq4VixHQqWUAABQUBsAAAJUMUtmMDTCEIEuKd8RU9o/1GT22cWaeSiRmp80rZbldSz3IKka7t9x3SGw/7y/tH+syS5U+lT2KfU8qPcPsBqi5qfQ45ahX4Mm/zVZH4zBVKRHOLlvuNwVPgwuDJXGn7ndwXz3SJp4h06jEX3gbj6ynRvMSLpohGuept16eU/mpae9D0T5FYDBFvRstTuGj/AMjan+HNCFZtw9BnbKoufED4ma2BBIIsRvB0I8Rwj2xfSfwn9IDI5N17ZrL4Ztf/AF8YnzJU2IsRLPsUUDjEXEo1Smab5UWm9QGpcZS1NASwtm4b7SCxKrztXIhppztTKjXDIuY5VYHUECwtCsKaRhEnlNYzTWAIkf2Un31L2ifUJoRI3hiVZWG9SGF91wbi8BenT0E2CnHlqL/c0/8Ayf75tDr/AHVP/wAn++BG83Nq0SUIA/EvyaSiUSf+gg8TUHzeJ4krTqdOmrAqNFZ1y671a976cbjWXRsjUwrDeDLpX2jQOygj0KisECIeaPNlwdKoqbh38Ta05ztHF3qMr1KgTISoVvxWOUNp0tbA7vKXX+14OA+yNQu/NikHzdHKNQStr5h424wOe7F9JqbXSoNd1yhA+JmFTZtUfgLDtSzD/Le02bDQGqAb2ysTbfoLy2YFcJe5DX4FiRY9umkkgophOlfsfD1l9KxPHMqut/O+UeYkXiuSdLU3VeAyP0mtxCnNoe4aRo2g9kYPnqS07Fi1cgKuhJKIAB5mS2P2LSoDLVw2S1jm5wcTa4qZtdeAN+6ObC2Yy1qWHo2R2qXDsVcg5Rrof8P5RHP/AJRwNdEptUNM09VQ00KWYlWbMCzanonfw3CUULFjDg3UO3cGsv8AOy5j4ZfOaDjmGiWpj/tixPi5Jc++00VJhIOpbE2js9tl81UAGIVG3JdmcjoMHG62lwTwPbOYPMRPIFg2N+6Vfaj6BKfjeuZb9jfulX2v+gSoY3rmBohCECcw/wC81PaN9Zknyo9KnsU+p5GYf94qe0b6zJPlR6VPYp9TyoWwmJZg6tYjmqpFxrdKTMuvcQPdESYxgd7+xr/0HiwkBAiWQ4bCU0u9NiTpe5JPhqAJAYnJm6AYLwzEE/CBsXGvaz2qKNwqC9vVbrL5ER7Y4pNU6OZDlOjdJOG5h0h4WPjIiSGxfSfwn9IF+5D4o0MYScNUr85RKKaJS6kMGPSchVBA4kHdK9tlzWxeJqV/uKjVmzUipYroAASNCbW1474zsblN9hrs5oLXWpSyFWYrazZgQwB48ItTr1MY9Su9IEu5JZTktust2JDWFhuvYDWVWpcPTtpVv3ZG1khsPCh3IZC4C33MQCWUBnFMhyutujqLg2IFpto7CF/SX7gtj7ybfOSOHwKIdF17WJJ/9fCWYWp8o8o7CBNzmAu1woz2scRdQdA1uYUX0vmjacnxbRmHRU6gaFqRq62J0FgOGt+zXYm63Ds4eQm1RNzxs/JspcnUDWZmN7W0A31MgPhx3xils9F5oBetUAJta4IQ2B326Rlyw3JLDtQQlnDlFJYNxIB6p0tITaPJatT1Uiqo/Low/hP6XifFbtE4bCqAc662Y9LNoFA1IUgm5PwkdtTZFJqjXJXKWUAXNgG014x6orbmvcaa3uO7Wa2Sb1+sq0/I+nUqFmrnLbQKuvRBJuT8vjF8TgCq9Vy2Y6ixTJYW3ahr37rWluoJ0vJvoMUqOy2ZQDlKtl4NlIJU+IFpm4xflVI2JseojM9WyBabCxILEkW6o1Gl99pM1sUUpq3MtU1tqAumuoA8tL8ZY9pbVwWIqh61GtTUUyA7KwbNm3AIeA3E6anS1pHbZ2MaOAXGCpnuqkhh0btuCsDckHePGcumkRQxSVlJGenk3gi2XS+gGkwxGIJRctXOpzahrjhof+cZq2Pi+eSpnUD8IIzWvY6mx038bia1wXM01TOH1ZrjdqFFvhKHuT2FeriaVOm/NuXGV/yka3HfpJr/AOWaeKFKma1YVad7LZFQh+iWzBd5Itr46CVmkzKQ6kqVIII0II1BBmzlbt7E4qkOfql8lsugAFyLmygXOg1ikU6pMJZdlbMo5BUqK7biTboC4vY2/WNbQoYK12CgndkuGPkv6zKqhCb8YqBrIHA/x2zfAaTRCJ/Y37pV9r/oEqGN65lv2N+6Vfaj6BKhjeuYVohCECcw/wC8v7R/rMk+VHpU9in1PI9sgxVTISVznUixvfUe+8e5Tt96h/7KfU8t7qTolgd7+xr/ANB4uJJ7J2ZWcsRTYA0qwzN0V1ouBYta+/hGKPJ/+8qjwpgn/M1re4xMbei1jtOpmS4NxmFjp/i008pF06LObIrOexQT8pbNmbOooWtTzfd1NahzfgP4dF/yzYXNrcOwaDyA0E3PFf6lzivUNg1T1iiD/E1z7kv8bSWwex0pgkM7PawuAqd9xqT742s3JNzxxj5VGYvZbmrSLUg6WDMvOhbrm6pZSShI7r2INpKbEwJpUgjG7ZiSRu1AsBp3Gb0mfPKDYmx74mMx+1+Vv0aQRmmTI6rj6dO2dgL7hxPgN8kkEssqWaDV0BsTr2DXTtma4pbXOgHHgB2niPOV7lA4FUa2OUW95lR2lXfnGOZrgmxzG48DwnO52VuTb6X2XtNfs9E5hrTUDvsLaDed0MTj2sSBbQ6tp7gNffaVXYu0slFAVJ6IuRqdQDrxPxm+rtMMDY34eHj2GZsU+uzhibk1LOoG8DKRr2ajx13yDxuBNM2JVu9GBE0LjT27989pYjPe2o7eHhfdNY2pYwpL0vJvpMUdZjtfaJoZSBfNmHhpbdx3yFrbaVRnapbut8As3cpE0lKiyPxGxxWumZgtrlQyqg1HS6WgN7DzmGx9tjEM6qpAUA3PG5tu4bpK0qgXMGBIZcpsbHrK2hseKiX6sZ6ROE2UKIKIrasb3ubsBY6+Uyq4NtCaZ1vY5fymze6Sr7QAQKFtYONDwZaqjhfTne3h36H7YAbNkP8AMP7xagOqnisv+Cv4ml0bWIJsQToLeFteGt4htXDmrdaVILfJZc+l1AzHM5G8gm3fYcJL43EFyt72VEQAm9siBdOwEgm3fEXElwlJlpr2Vja1BQKdRkNgDY6Gw4g6HzEidtVzziv+Ilm001JBNrbt/lJVkB//ACJ47ZpqFSD0RoxtuLXstr8QpPlOdwrcyiPxSVcU71VC36IILAHRQoN2tmNhrreR2Iw70zaojJ6wIv4X3y0YbCqgsvG15I06DAXZsi9jcf4OPnLfHqfdT5bqv7Ia2Eq+1/0CVHGHpmW/buPpKpp0lVRckkADMbWuQtgN3ASmVWubzk2whCbsGqFwKjFU1uVFyNDaw8bRA1iKuWvU9o/1GXLY20qbgBrK4Fg4AzW1Nid9tTuIlG2n6ap7R/qM8oYpl4y71U/jqNPDsCzXzDm6vSBuPRNv4jziMheTnKBlY67qVY+6k5/STuGxtGsPyN2jqnxHDynXHyfrFw/GzB729nU+gzRG1pGnctqpVlDLqLspA14ecUnWMMkm9JoSb0gb0iO1Xsw0/ASd2gBtx8RHknmIwa1B0r3sRcHWx0I8JjOWz6axuqpmJ9MfXH6TpqStryXQVWao5bpXAXojzO8/CWRDM4Y2dtZXaM2zsmpUbPTI6uUqbjTuN/8AnfK/S5JYmu9Q5RTUa5n49ILoBrxv2aS90zHMOdG9UfUsXCb2TKs8HTyqq77AD3C03vhEfrDXtGhHgRrNVIxlHmkLU9lU11N39e1vcAAfMTZUE3M80VGiCscsN1Pxb5CUrbXVX1v0MuvK86U/FvkJSttdVfW/Qzln23EhyF69X1V+ZlqqSqchevV9VfmZannTx/8ALGXbQ8XeMPF3m2S7zQ5jlAXdRp1l3gsN+8qNSO0SU2itE52rVFzZDYZ8zA5K/QVwAG6RokXuRou4SXKTs1tWxruj6YcLTbnGCXembb2IC1L6cOsN8exW3sAjsS1PeWJRjd1JKBb30bpByBwSVzEbRwTGzVFKrUVGYO2ZitSgpdADrTZPtDXA93RE53yfjcw/WWL27SpaUxr+Y6t5dnlKztHb7PxMmjiMIUSkzUtXz1ArEpzgwjZACXANPnSu9rXLa2iIxGEp4vB80tNUTE849QM5ORcY4VWLG2UUlpm9rm9zOdu21YrYgtvM0ya5T45axoOrMx5gBucfPUDCrV0qVLDO1rEGwspUcJCyAhCEBnaXpqntH+oxaM7T9NU9o/1GLS3tIe2Oem3scR/QqTXh8ay8Znsj0jexr/0KkSkV1Dk7thOYpCpUoqGZQenTJbNUa4YG1Sm6ggG90Kgag75aicE35c3TOlXonLQR8vRva7uRcfkIHdTMFyfpVcHRZUtVdUOdecL3fHPhiTmIpFcuQBQQ19Tpcz0bE5osRUqOA1PLkp30eile9QhuiLVMoYcQTLLZ0lm13XZlEFQSoBZQDzgsyZ6GZySbA5WraadXdpMcPQoEfhzBaRANSwdmo5nBudLMOFtdJFJW5rFYjDWZ1SlUqKCCQbDMuXfnUXtc7yp0kzs3D4eovVAe1O4JffUpVaoVbGwbKqda40M6TP8AWbiVr5edqa2XO9soBFsxtYXAtabEFP8AM/8AIv8AvifNld4t8j4HjNiGdWD1SoGYkbieM2UzFEM3o0BxDHKDaN6o+tZHo0aoNo/qj61kUyjTarxMPMw8imi81s81Z5gzyiE5WHSn4t8hKZtrqr636GXLlOhKI1uiGIvwuQLD4SnbWAsl92cX8Lazjn23id5Dder6q/My1OZXOSNJedrmn1AtMXvxt0tWtfW/D3C0mcZj6VPrNc9g3e+awykxZyn2zKk6AXmjEVKaau3kv6nd85X9p8qTqFsB2D/msquN2szcZL5L/FmK3bR5ThQVpgKO7efE7zKrjtsu/GRT1CZhObTZUrEzXCEAhCEAhCEAhCEBnaXpqntH+oxaM7T9NU9o/wBRi0t7SHdkekb2Nf8AoVIlHdkekb2Nf+hUiUit/wBrqZQnOPkU3C5jlB33A3A6nXvg2LqHNeo5zWzXY9LL1b6624TRCAxTxtVWDrUcMLgMGYEXJJAIN9SSfMxyjtqrmLNUYsTcksbk2tcnt3++RcIF32TymI6LajsOolkwuKp1Oo1j2E6eR4ec5MrER/B7TZTvlmVnSWSup2I0ItNqtKlsnlRplexHYf8AmksuFxVOp1Gsewn5GdZnL2xcTytGqDaP6o+tZH3I0MZoN0X9Uf1Em0MF/wBPlMg8VZ9fIfIT3nIDOeYl5oL6XJsO07pGY/b1KnuOY/CZuUiybSznQ3tbjfd5yvbXOCAW6ZmUkmzMFJ3AZewdnf5Su7W5Us3GVrFbQZuM55Zbbk0tG0eU1hkSyqNyqLAeAErWL2m7HfEGcmYzCsmcmYwhAIQhAIQhAIQhAIQhAIQhAZ2l6ap7R/qMWjO0/TVPaP8AUYtLe0hvZlZVqXckKUqKSouRnpsgNiRfVhxntalQAJWrULcAaQAPnzht7onCRV62VsjD1sJRQhVqGmKjPls+uLrU7hwTmJCJTyFdMysLkWOulyPom92qAc5RXfuFRsMrKQaYsw+0P1sp6AOUgm1JhAt2w1wSDFVKlNnpU3oqodVeoVYuHUWZQrNl6w6um+ZPyZw+Soy1KmanRRmBINnbDGvfoobITlQZiu5jfhKfCBdMdySoIKxDVBzdMsoNy3VrkM4FPogmiq2Nh0iQzDLm8r8lqF6mQ1mFNsQmUOmY8zWp0+cuVAC5amYg/l6w4UyEC3/sKlSq4HpFxWrUQ4a+VlYUWJU5V0+8ZTYtuGvCSWwqfMc59oplGy16iipTJKpSVQjCmxXMGZ23kejnPpkzk2BJNhYdwuTYdmpJ84HUm29SSvWpPmASrUUKAGAUMctmLA7pLYbGUWVubcksALMAPxK2++u6cYp1CN0kMLtZ14zUysSzbrNU21YhRYb/AAHDfIzHbep0+rqe0/oJQau3XI3mRtfFs28y3O1JjFk2rymdydfjK7iMczbzFSZ5MNPS08hCAQhCAQhCAQhCAQhCAQhCAQhCAQhCAztL01T2j/UYtGdp+mqe0f6jFpb2kEIQkUQhCAQhCAQhCAQhCAQhCAQhCAQhCAQhCAQhCAQhCAQhCAQhCAQhCAQhCAQhCA5temy16gYEHOxsRY2JJHwic6rtj0z+XyiKzvl4fu/blPJ9RziE6TPFk4va8jm8J0meCOL2cjm8J0mYiOH2cjnEJ0meCOL2cjm8J0meDfHF7ORzeE6TMRvji9nI5xCdJnnGOL2cjnKKSQALkmwA4k8IVaZUlWBBBsQd4PYZ0qh1l9YfOZY30r+sZeH67Tk+3MYTpMx4ycXteRziE6TPI4vZyObwnSZid8cPs5HOITpM8McXs5HN4TpMxaOH2cjnEJ0mYtHF7ORziE6TPGji9nI5vNlGizsFRSzHcALk8Z0WMbP9Kvn9Jlx8O7JtL5NR/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Image result for images of dts immersive audio speaker layout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TextBox 6"/>
          <p:cNvSpPr txBox="1"/>
          <p:nvPr/>
        </p:nvSpPr>
        <p:spPr>
          <a:xfrm>
            <a:off x="1297046" y="1771767"/>
            <a:ext cx="9433369" cy="3908762"/>
          </a:xfrm>
          <a:prstGeom prst="rect">
            <a:avLst/>
          </a:prstGeom>
          <a:noFill/>
        </p:spPr>
        <p:txBody>
          <a:bodyPr wrap="square" rtlCol="0">
            <a:spAutoFit/>
          </a:bodyPr>
          <a:lstStyle/>
          <a:p>
            <a:r>
              <a:rPr lang="en-US" sz="2400" dirty="0" smtClean="0"/>
              <a:t>Observations on most recent Immersive Speaker Layouts</a:t>
            </a:r>
          </a:p>
          <a:p>
            <a:endParaRPr lang="en-US" sz="2400" dirty="0" smtClean="0"/>
          </a:p>
          <a:p>
            <a:pPr marL="457200" indent="-457200">
              <a:buFontTx/>
              <a:buAutoNum type="arabicPeriod"/>
            </a:pPr>
            <a:r>
              <a:rPr lang="en-US" sz="2000" dirty="0"/>
              <a:t>The</a:t>
            </a:r>
            <a:r>
              <a:rPr lang="en-US" sz="2000" dirty="0">
                <a:solidFill>
                  <a:schemeClr val="accent2">
                    <a:lumMod val="75000"/>
                  </a:schemeClr>
                </a:solidFill>
              </a:rPr>
              <a:t> </a:t>
            </a:r>
            <a:r>
              <a:rPr lang="en-US" sz="2000" dirty="0" smtClean="0">
                <a:solidFill>
                  <a:schemeClr val="accent2">
                    <a:lumMod val="75000"/>
                  </a:schemeClr>
                </a:solidFill>
              </a:rPr>
              <a:t>additional speakers</a:t>
            </a:r>
            <a:r>
              <a:rPr lang="en-US" sz="2000" dirty="0" smtClean="0"/>
              <a:t> and their positions are </a:t>
            </a:r>
            <a:r>
              <a:rPr lang="en-US" sz="2000" dirty="0"/>
              <a:t>fixed </a:t>
            </a:r>
            <a:r>
              <a:rPr lang="en-US" sz="2000" dirty="0" smtClean="0"/>
              <a:t>as recommended </a:t>
            </a:r>
            <a:r>
              <a:rPr lang="en-US" sz="2000" dirty="0"/>
              <a:t>by the Home-Theatre AVR </a:t>
            </a:r>
            <a:r>
              <a:rPr lang="en-US" sz="2000" dirty="0" smtClean="0"/>
              <a:t>vendors &amp; content creators. </a:t>
            </a:r>
          </a:p>
          <a:p>
            <a:pPr marL="457200" indent="-457200">
              <a:buFontTx/>
              <a:buAutoNum type="arabicPeriod"/>
            </a:pPr>
            <a:endParaRPr lang="en-US" sz="2000" dirty="0"/>
          </a:p>
          <a:p>
            <a:pPr marL="457200" indent="-457200">
              <a:buAutoNum type="arabicPeriod"/>
            </a:pPr>
            <a:r>
              <a:rPr lang="en-US" sz="2000" dirty="0" smtClean="0"/>
              <a:t>A </a:t>
            </a:r>
            <a:r>
              <a:rPr lang="en-US" sz="2000" dirty="0" smtClean="0">
                <a:solidFill>
                  <a:schemeClr val="accent1">
                    <a:lumMod val="75000"/>
                  </a:schemeClr>
                </a:solidFill>
              </a:rPr>
              <a:t>couple of front wide speakers </a:t>
            </a:r>
            <a:r>
              <a:rPr lang="en-US" sz="2000" dirty="0" smtClean="0"/>
              <a:t>are added in front to cover azimuth angle better.</a:t>
            </a:r>
          </a:p>
          <a:p>
            <a:pPr marL="457200" indent="-457200">
              <a:buFontTx/>
              <a:buAutoNum type="arabicPeriod"/>
            </a:pPr>
            <a:endParaRPr lang="en-US" sz="2000" dirty="0" smtClean="0"/>
          </a:p>
          <a:p>
            <a:pPr marL="457200" indent="-457200">
              <a:buFontTx/>
              <a:buAutoNum type="arabicPeriod"/>
            </a:pPr>
            <a:r>
              <a:rPr lang="en-US" sz="2000" dirty="0" smtClean="0"/>
              <a:t>About 2 to 3 </a:t>
            </a:r>
            <a:r>
              <a:rPr lang="en-US" sz="2000" dirty="0" smtClean="0">
                <a:solidFill>
                  <a:schemeClr val="accent1">
                    <a:lumMod val="75000"/>
                  </a:schemeClr>
                </a:solidFill>
              </a:rPr>
              <a:t>speakers at higher elevations </a:t>
            </a:r>
            <a:r>
              <a:rPr lang="en-US" sz="2000" dirty="0" smtClean="0"/>
              <a:t>are also added to </a:t>
            </a:r>
            <a:r>
              <a:rPr lang="en-US" sz="2000" dirty="0"/>
              <a:t>cover </a:t>
            </a:r>
            <a:r>
              <a:rPr lang="en-US" sz="2000" dirty="0" smtClean="0"/>
              <a:t>audio coming from higher elevation angles.</a:t>
            </a:r>
          </a:p>
          <a:p>
            <a:pPr marL="457200" indent="-457200">
              <a:buFontTx/>
              <a:buAutoNum type="arabicPeriod"/>
            </a:pPr>
            <a:endParaRPr lang="en-US" sz="2000" dirty="0" smtClean="0"/>
          </a:p>
          <a:p>
            <a:pPr marL="457200" indent="-457200">
              <a:buFontTx/>
              <a:buAutoNum type="arabicPeriod"/>
            </a:pPr>
            <a:r>
              <a:rPr lang="en-US" sz="2000" dirty="0" smtClean="0"/>
              <a:t>In some cases, there are </a:t>
            </a:r>
            <a:r>
              <a:rPr lang="en-US" sz="2000" dirty="0" smtClean="0">
                <a:solidFill>
                  <a:schemeClr val="accent1">
                    <a:lumMod val="75000"/>
                  </a:schemeClr>
                </a:solidFill>
              </a:rPr>
              <a:t>direct overhead speakers </a:t>
            </a:r>
            <a:r>
              <a:rPr lang="en-US" sz="2000" dirty="0" smtClean="0"/>
              <a:t>which are fitted in the ceiling (or its effects are “virtually” created by </a:t>
            </a:r>
            <a:r>
              <a:rPr lang="en-US" sz="2000" dirty="0" smtClean="0">
                <a:solidFill>
                  <a:schemeClr val="accent1">
                    <a:lumMod val="75000"/>
                  </a:schemeClr>
                </a:solidFill>
              </a:rPr>
              <a:t>upward-tilted speakers </a:t>
            </a:r>
            <a:r>
              <a:rPr lang="en-US" sz="2000" dirty="0" smtClean="0"/>
              <a:t>using ceiling reflections)</a:t>
            </a:r>
            <a:endParaRPr lang="en-US" sz="2000" dirty="0"/>
          </a:p>
        </p:txBody>
      </p:sp>
    </p:spTree>
    <p:extLst>
      <p:ext uri="{BB962C8B-B14F-4D97-AF65-F5344CB8AC3E}">
        <p14:creationId xmlns:p14="http://schemas.microsoft.com/office/powerpoint/2010/main" val="8810650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5286" y="315685"/>
            <a:ext cx="9971314" cy="1052036"/>
          </a:xfrm>
        </p:spPr>
        <p:txBody>
          <a:bodyPr>
            <a:normAutofit fontScale="90000"/>
          </a:bodyPr>
          <a:lstStyle/>
          <a:p>
            <a:r>
              <a:rPr lang="en-US" sz="4000" dirty="0" smtClean="0"/>
              <a:t>Object-Based Audio Renderer on </a:t>
            </a:r>
            <a:br>
              <a:rPr lang="en-US" sz="4000" dirty="0" smtClean="0"/>
            </a:br>
            <a:r>
              <a:rPr lang="en-US" sz="4000" dirty="0" smtClean="0"/>
              <a:t>Immersive Speaker-Layouts</a:t>
            </a:r>
            <a:endParaRPr lang="en-US" sz="4000" dirty="0"/>
          </a:p>
        </p:txBody>
      </p:sp>
      <p:sp>
        <p:nvSpPr>
          <p:cNvPr id="11" name="TextBox 10"/>
          <p:cNvSpPr txBox="1"/>
          <p:nvPr/>
        </p:nvSpPr>
        <p:spPr>
          <a:xfrm>
            <a:off x="925286" y="3105183"/>
            <a:ext cx="9971314" cy="3477875"/>
          </a:xfrm>
          <a:prstGeom prst="rect">
            <a:avLst/>
          </a:prstGeom>
          <a:noFill/>
        </p:spPr>
        <p:txBody>
          <a:bodyPr wrap="square" rtlCol="0">
            <a:spAutoFit/>
          </a:bodyPr>
          <a:lstStyle/>
          <a:p>
            <a:r>
              <a:rPr lang="en-US" sz="2000" dirty="0" smtClean="0">
                <a:solidFill>
                  <a:srgbClr val="00B050"/>
                </a:solidFill>
              </a:rPr>
              <a:t>VBAP (Vector Based Amplitude Panning):</a:t>
            </a:r>
          </a:p>
          <a:p>
            <a:endParaRPr lang="en-US" sz="2000" dirty="0" smtClean="0"/>
          </a:p>
          <a:p>
            <a:pPr marL="342900" indent="-342900">
              <a:buFont typeface="Arial" panose="020B0604020202020204" pitchFamily="34" charset="0"/>
              <a:buChar char="•"/>
            </a:pPr>
            <a:r>
              <a:rPr lang="en-US" sz="2000" dirty="0" smtClean="0"/>
              <a:t>A large array of </a:t>
            </a:r>
            <a:r>
              <a:rPr lang="en-US" sz="2000" dirty="0">
                <a:solidFill>
                  <a:schemeClr val="accent2">
                    <a:lumMod val="75000"/>
                  </a:schemeClr>
                </a:solidFill>
              </a:rPr>
              <a:t>“Virtual” Speaker </a:t>
            </a:r>
            <a:r>
              <a:rPr lang="en-US" sz="2000" dirty="0"/>
              <a:t>Positions </a:t>
            </a:r>
            <a:r>
              <a:rPr lang="en-US" sz="2000" dirty="0" smtClean="0"/>
              <a:t>are assumed to surround the listener. Audio-Objects and their motions / positions w.r.t. the listener are  mapped on a</a:t>
            </a:r>
            <a:r>
              <a:rPr lang="en-US" sz="2000" dirty="0" smtClean="0">
                <a:solidFill>
                  <a:schemeClr val="accent2">
                    <a:lumMod val="75000"/>
                  </a:schemeClr>
                </a:solidFill>
              </a:rPr>
              <a:t> larger set of “Virtual” Speaker </a:t>
            </a:r>
            <a:r>
              <a:rPr lang="en-US" sz="2000" dirty="0" smtClean="0"/>
              <a:t>Positions.</a:t>
            </a:r>
          </a:p>
          <a:p>
            <a:endParaRPr lang="en-US" sz="2000" dirty="0" smtClean="0"/>
          </a:p>
          <a:p>
            <a:pPr marL="342900" indent="-342900">
              <a:buFont typeface="Arial" panose="020B0604020202020204" pitchFamily="34" charset="0"/>
              <a:buChar char="•"/>
            </a:pPr>
            <a:r>
              <a:rPr lang="en-US" sz="2000" dirty="0" smtClean="0"/>
              <a:t>Audio signals for each </a:t>
            </a:r>
            <a:r>
              <a:rPr lang="en-US" sz="2000" dirty="0" smtClean="0">
                <a:solidFill>
                  <a:schemeClr val="accent2">
                    <a:lumMod val="75000"/>
                  </a:schemeClr>
                </a:solidFill>
              </a:rPr>
              <a:t>object is mapped on this virtual speaker </a:t>
            </a:r>
            <a:r>
              <a:rPr lang="en-US" sz="2000" dirty="0" smtClean="0"/>
              <a:t>positions using VBAP method</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The audio associated with </a:t>
            </a:r>
            <a:r>
              <a:rPr lang="en-US" sz="2000" dirty="0" smtClean="0">
                <a:solidFill>
                  <a:schemeClr val="accent2">
                    <a:lumMod val="75000"/>
                  </a:schemeClr>
                </a:solidFill>
              </a:rPr>
              <a:t>virtual speakers is then mapped to standard user speaker layouts </a:t>
            </a:r>
            <a:r>
              <a:rPr lang="en-US" sz="2000" dirty="0" smtClean="0"/>
              <a:t>using pre-defined down-mixing matrices &amp; set of delays.</a:t>
            </a:r>
            <a:endParaRPr lang="en-US" sz="2000" dirty="0"/>
          </a:p>
        </p:txBody>
      </p:sp>
      <p:sp>
        <p:nvSpPr>
          <p:cNvPr id="4" name="AutoShape 8" descr="data:image/jpeg;base64,/9j/4AAQSkZJRgABAQAAAQABAAD/2wCEAAkGBxITEhUSEhIVFRUWFRYWGBgVFRgaFxgXFhUZFhcVFhgYHiggGBolGxcVITEhJyktLi4uFyAzODMtNygtLisBCgoKDg0OFxAQGisdHyUtLS0tLS0rLSstLS0tLS0tLS0tLS03LS0tLS0tLS0tLS0tLS0tLS0tLS0tLS03LS0tLf/AABEIALkBEAMBIgACEQEDEQH/xAAcAAACAgMBAQAAAAAAAAAAAAAABAUGAgMHAQj/xABFEAACAQIDAwgHBQUHBAMAAAABAgADEQQSIQUxQQYTIjJRYXGBM3JzkaGxshQjQlLBFTSCkrMWU2KiwtLwQ2Oj0QeT4f/EABcBAQEBAQAAAAAAAAAAAAAAAAABAgP/xAAhEQEBAAICAgMBAQEAAAAAAAAAAQIREzEDYRIhUUGBMv/aAAwDAQACEQMRAD8A43tuuz16jObnOwvpuBsN3cIjGdpemqe0f6jFpb2k6EIQkUQhCAQhCAQhCAQhCAQhCAQhCBlSqFSGGhBBHiNRMsRWZ2LsbsxuT2k+EwAnuQxsepSY7lJ8ATMvsz/kb+UySoYiomE6DshNfXKxF/u+Nop+1MR/f1f/ALG/9wF3oMBcqwHeDJOtydrhUZQKhcU+hSOd152lz1MMgFwSgZtL9UxGtj6zjK9WowPBnYj3EyUPKarnRrvlTD8yic4cqk4X7Mai9hOredr8YEamy65KgUapLDMoFNrsunSGmo1GvfPaey67ZctCqcwzLamxzLcDMLDUXZRfvHbJ5OWHSRmoXCpZlDKFY2oC5HN7vuF33YEghgVUjX/azooOZ6qU1PSAuUbCnNol9RhVGpJ6W/S0CDTZ1YhSKNQhyQtkY5iL3C6akWO7sM9TZ9QpUqWsKTKrg6MC5IAse9TeTTcqgXFQ0Ncro3TBUoyVUFlZCoYCqekQ17bhcg6MPtymWxHP0nZMRVWo2SoFZcrs1rlCG654Ddwga6vJmutI1jksozFc3TygUyxy93OoDx39kiVoORcKxHcDJ6tyqdqNSiyXWoazEZzlz1alOorZbWunN2Hcx3SGpbQrKAq1aigbgHYAeABga/sz/kb+UzVJjY2065xFEGtVINWmCDUaxGcab5DwCEIQCbsLiXpsHQ2YXsbA7xbj3EzTCN6DO0/TVPaP9Ri0Z2l6ap7R/qMWlvaQQhCRRCEIBCEyCmBjCbkw7HhGKWzXPAwEZ7JyhsFzwMk6XJdgLvZR2sQo95gVIUzNqYRjwlvXAYVOtWUnsQFviot8ZmMZhl6lJ39YhR8M0Cr0dkueEkcLycdvwn3SWbbD/gSmn8OY/wCYkfCaKuOrPo1V7dgNh7lsIHo5NBPSMieuwHwJvMhs3DWvzy2DBbhXIuQSNcvcdYlzUcwtEFLHca1O/wDK/ZAZ/YlN6OVKtNvvc1g4v1LbjrEk5JOaiKwIVnVSQNbFgCRfjYyR5YYSnh6oo01RhYHMaZVxe2hud+t/OR+xajrXohXZRztPRWIHXG8CBHYrY65ejSqq2mrVVYd+gpLf3yzpjaIphmIFVcEcIBY9VsEGzbrXFbnKX8Y4SHpbbxAAu4fTc6Kfja/xmz9uA+kw6H1GZfnmgSOXZyiwNOxQXUc4EYqWKZlvv1G8k9ut5C0uZb7UiPSpCrh8OVzEqnOA0alVVJvazCpp3Wjf2zBtvWonkrD3g3+E8OAwr9Sun8V0+sCAz+26KUGwwqGwGLpjLUtT6ODpIrMgBFTPVWplN9C15U9lpQd6dN0qlmdVLLVUDpNa4U0zuB7ZYKnJZiLqMw7V1HvEWwWwXWvSNt1Wmd3+MQK1WSzMOwke4zCSuN2W4dtPxN84k+DYcDA3bD/eaHtqf1iIyQ2NSIxND21P6xELQPIQhAIQhAZ2n6ap7R/qMWjePW9ap7R/qMkdm7DepuBPgLy3tIhApmxaDHhLcNg06fpalNO5nUH+Xf8ACe58En4mqH/Aht73yyKq9PAMeEcobEc8JNNtymvo8OPGoxP+VQPnNFTb9c9VlQdiIo+Ju3xge4bks51ym3bw983jZeHp+krUxbgGzH3JcyHr4h367s/rMW+c1wJ37Xg06q1Kh8Ao97G/wmDbft6OhTXvYs5/0j4SFmaLCJB9sYhv+qyjsQBPoAMYpbIepTWtnBZ3yIpzFnbMq5cxGUNdgcpIOUE7pH00kxs/ab0lColO+ZGzWbMclVayhrNlazILEi4BIBAMKwobCrNTFQLfMbAXAYjJnDC51FrntFiToJmNi1xYmkQCL6kAWBZSbk6AFH8lJ3axo7YcqEFOmoClVIz3QGkaJsS5uchO++uscbbVas2UqhzuejZgDnpGgUvm0XKzHfvYm8COw+w6zMq5MuZwl2IABZgmY63y3IGYaEkAXJAntPYtZiAiZr3tYrqAM19+gK2YX3jUaR8baqXVslO65LGzaIlRaq0+t1cyL3988O1KhQUyFsE5v8W4U+aGmbKCF7AIEVVwZVKbki1QMR2jK5TXzE2YZii513rVpsPFQ5EaqV81NaZRehfK3SzWZixHWynUnheYc392fXX6XgY8qdqvjaqVaiohVctkBsdb31J1uTFMBTIqI+ViEdGOUE6KwJt7psNOWb7PRGDFVa5FYWuhddTnsVFO1xZbNm3b4FQ2fQAqDOoNlc5WGhy02IuPECY/a8K3Xw7J30qh+l9BPdnYupUq3d2b7urvOnom3DcJFCBJnB4RuriHpnsq07/5lIAnn9n3b0VWjV7kqAH3MBb3yOnlo2ab8Ts6vRsz02p9jcL9zKbfGNbJ2viBVpLzzkGpTFmObQuPz3tMajE4XUk2rEC5vboJoIpsz01L2tP6xCJJ+UD5mD06TjMfwlTv7VNvhMhtbDt16DL6jK3wIX5yGr9ZvWb5ma4FlwJwRq0253JaojfeKwtZgdSLge+Kf2eRx909N+5HUn3A3lm2RsBFwf2g5A4AzK9PcCQLMxNwxvcC0qOOxVJjcUVY96hE/kQ3Pm3lCo3aWyGp9ZSPGRJEulBmq4VixHQqWUAABQUBsAAAJUMUtmMDTCEIEuKd8RU9o/1GT22cWaeSiRmp80rZbldSz3IKka7t9x3SGw/7y/tH+syS5U+lT2KfU8qPcPsBqi5qfQ45ahX4Mm/zVZH4zBVKRHOLlvuNwVPgwuDJXGn7ndwXz3SJp4h06jEX3gbj6ynRvMSLpohGuept16eU/mpae9D0T5FYDBFvRstTuGj/AMjan+HNCFZtw9BnbKoufED4ma2BBIIsRvB0I8Rwj2xfSfwn9IDI5N17ZrL4Ztf/AF8YnzJU2IsRLPsUUDjEXEo1Smab5UWm9QGpcZS1NASwtm4b7SCxKrztXIhppztTKjXDIuY5VYHUECwtCsKaRhEnlNYzTWAIkf2Un31L2ifUJoRI3hiVZWG9SGF91wbi8BenT0E2CnHlqL/c0/8Ayf75tDr/AHVP/wAn++BG83Nq0SUIA/EvyaSiUSf+gg8TUHzeJ4krTqdOmrAqNFZ1y671a976cbjWXRsjUwrDeDLpX2jQOygj0KisECIeaPNlwdKoqbh38Ta05ztHF3qMr1KgTISoVvxWOUNp0tbA7vKXX+14OA+yNQu/NikHzdHKNQStr5h424wOe7F9JqbXSoNd1yhA+JmFTZtUfgLDtSzD/Le02bDQGqAb2ysTbfoLy2YFcJe5DX4FiRY9umkkgophOlfsfD1l9KxPHMqut/O+UeYkXiuSdLU3VeAyP0mtxCnNoe4aRo2g9kYPnqS07Fi1cgKuhJKIAB5mS2P2LSoDLVw2S1jm5wcTa4qZtdeAN+6ObC2Yy1qWHo2R2qXDsVcg5Rrof8P5RHP/AJRwNdEptUNM09VQ00KWYlWbMCzanonfw3CUULFjDg3UO3cGsv8AOy5j4ZfOaDjmGiWpj/tixPi5Jc++00VJhIOpbE2js9tl81UAGIVG3JdmcjoMHG62lwTwPbOYPMRPIFg2N+6Vfaj6BKfjeuZb9jfulX2v+gSoY3rmBohCECcw/wC81PaN9Zknyo9KnsU+p5GYf94qe0b6zJPlR6VPYp9TyoWwmJZg6tYjmqpFxrdKTMuvcQPdESYxgd7+xr/0HiwkBAiWQ4bCU0u9NiTpe5JPhqAJAYnJm6AYLwzEE/CBsXGvaz2qKNwqC9vVbrL5ER7Y4pNU6OZDlOjdJOG5h0h4WPjIiSGxfSfwn9IF+5D4o0MYScNUr85RKKaJS6kMGPSchVBA4kHdK9tlzWxeJqV/uKjVmzUipYroAASNCbW1474zsblN9hrs5oLXWpSyFWYrazZgQwB48ItTr1MY9Su9IEu5JZTktust2JDWFhuvYDWVWpcPTtpVv3ZG1khsPCh3IZC4C33MQCWUBnFMhyutujqLg2IFpto7CF/SX7gtj7ybfOSOHwKIdF17WJJ/9fCWYWp8o8o7CBNzmAu1woz2scRdQdA1uYUX0vmjacnxbRmHRU6gaFqRq62J0FgOGt+zXYm63Ds4eQm1RNzxs/JspcnUDWZmN7W0A31MgPhx3xils9F5oBetUAJta4IQ2B326Rlyw3JLDtQQlnDlFJYNxIB6p0tITaPJatT1Uiqo/Low/hP6XifFbtE4bCqAc662Y9LNoFA1IUgm5PwkdtTZFJqjXJXKWUAXNgG014x6orbmvcaa3uO7Wa2Sb1+sq0/I+nUqFmrnLbQKuvRBJuT8vjF8TgCq9Vy2Y6ixTJYW3ahr37rWluoJ0vJvoMUqOy2ZQDlKtl4NlIJU+IFpm4xflVI2JseojM9WyBabCxILEkW6o1Gl99pM1sUUpq3MtU1tqAumuoA8tL8ZY9pbVwWIqh61GtTUUyA7KwbNm3AIeA3E6anS1pHbZ2MaOAXGCpnuqkhh0btuCsDckHePGcumkRQxSVlJGenk3gi2XS+gGkwxGIJRctXOpzahrjhof+cZq2Pi+eSpnUD8IIzWvY6mx038bia1wXM01TOH1ZrjdqFFvhKHuT2FeriaVOm/NuXGV/yka3HfpJr/AOWaeKFKma1YVad7LZFQh+iWzBd5Itr46CVmkzKQ6kqVIII0II1BBmzlbt7E4qkOfql8lsugAFyLmygXOg1ikU6pMJZdlbMo5BUqK7biTboC4vY2/WNbQoYK12CgndkuGPkv6zKqhCb8YqBrIHA/x2zfAaTRCJ/Y37pV9r/oEqGN65lv2N+6Vfaj6BKhjeuYVohCECcw/wC8v7R/rMk+VHpU9in1PI9sgxVTISVznUixvfUe+8e5Tt96h/7KfU8t7qTolgd7+xr/ANB4uJJ7J2ZWcsRTYA0qwzN0V1ouBYta+/hGKPJ/+8qjwpgn/M1re4xMbei1jtOpmS4NxmFjp/i008pF06LObIrOexQT8pbNmbOooWtTzfd1NahzfgP4dF/yzYXNrcOwaDyA0E3PFf6lzivUNg1T1iiD/E1z7kv8bSWwex0pgkM7PawuAqd9xqT742s3JNzxxj5VGYvZbmrSLUg6WDMvOhbrm6pZSShI7r2INpKbEwJpUgjG7ZiSRu1AsBp3Gb0mfPKDYmx74mMx+1+Vv0aQRmmTI6rj6dO2dgL7hxPgN8kkEssqWaDV0BsTr2DXTtma4pbXOgHHgB2niPOV7lA4FUa2OUW95lR2lXfnGOZrgmxzG48DwnO52VuTb6X2XtNfs9E5hrTUDvsLaDed0MTj2sSBbQ6tp7gNffaVXYu0slFAVJ6IuRqdQDrxPxm+rtMMDY34eHj2GZsU+uzhibk1LOoG8DKRr2ajx13yDxuBNM2JVu9GBE0LjT27989pYjPe2o7eHhfdNY2pYwpL0vJvpMUdZjtfaJoZSBfNmHhpbdx3yFrbaVRnapbut8As3cpE0lKiyPxGxxWumZgtrlQyqg1HS6WgN7DzmGx9tjEM6qpAUA3PG5tu4bpK0qgXMGBIZcpsbHrK2hseKiX6sZ6ROE2UKIKIrasb3ubsBY6+Uyq4NtCaZ1vY5fymze6Sr7QAQKFtYONDwZaqjhfTne3h36H7YAbNkP8AMP7xagOqnisv+Cv4ml0bWIJsQToLeFteGt4htXDmrdaVILfJZc+l1AzHM5G8gm3fYcJL43EFyt72VEQAm9siBdOwEgm3fEXElwlJlpr2Vja1BQKdRkNgDY6Gw4g6HzEidtVzziv+Ilm001JBNrbt/lJVkB//ACJ47ZpqFSD0RoxtuLXstr8QpPlOdwrcyiPxSVcU71VC36IILAHRQoN2tmNhrreR2Iw70zaojJ6wIv4X3y0YbCqgsvG15I06DAXZsi9jcf4OPnLfHqfdT5bqv7Ia2Eq+1/0CVHGHpmW/buPpKpp0lVRckkADMbWuQtgN3ASmVWubzk2whCbsGqFwKjFU1uVFyNDaw8bRA1iKuWvU9o/1GXLY20qbgBrK4Fg4AzW1Nid9tTuIlG2n6ap7R/qM8oYpl4y71U/jqNPDsCzXzDm6vSBuPRNv4jziMheTnKBlY67qVY+6k5/STuGxtGsPyN2jqnxHDynXHyfrFw/GzB729nU+gzRG1pGnctqpVlDLqLspA14ecUnWMMkm9JoSb0gb0iO1Xsw0/ASd2gBtx8RHknmIwa1B0r3sRcHWx0I8JjOWz6axuqpmJ9MfXH6TpqStryXQVWao5bpXAXojzO8/CWRDM4Y2dtZXaM2zsmpUbPTI6uUqbjTuN/8AnfK/S5JYmu9Q5RTUa5n49ILoBrxv2aS90zHMOdG9UfUsXCb2TKs8HTyqq77AD3C03vhEfrDXtGhHgRrNVIxlHmkLU9lU11N39e1vcAAfMTZUE3M80VGiCscsN1Pxb5CUrbXVX1v0MuvK86U/FvkJSttdVfW/Qzln23EhyF69X1V+ZlqqSqchevV9VfmZannTx/8ALGXbQ8XeMPF3m2S7zQ5jlAXdRp1l3gsN+8qNSO0SU2itE52rVFzZDYZ8zA5K/QVwAG6RokXuRou4SXKTs1tWxruj6YcLTbnGCXembb2IC1L6cOsN8exW3sAjsS1PeWJRjd1JKBb30bpByBwSVzEbRwTGzVFKrUVGYO2ZitSgpdADrTZPtDXA93RE53yfjcw/WWL27SpaUxr+Y6t5dnlKztHb7PxMmjiMIUSkzUtXz1ArEpzgwjZACXANPnSu9rXLa2iIxGEp4vB80tNUTE849QM5ORcY4VWLG2UUlpm9rm9zOdu21YrYgtvM0ya5T45axoOrMx5gBucfPUDCrV0qVLDO1rEGwspUcJCyAhCEBnaXpqntH+oxaM7T9NU9o/1GLS3tIe2Oem3scR/QqTXh8ay8Znsj0jexr/0KkSkV1Dk7thOYpCpUoqGZQenTJbNUa4YG1Sm6ggG90Kgag75aicE35c3TOlXonLQR8vRva7uRcfkIHdTMFyfpVcHRZUtVdUOdecL3fHPhiTmIpFcuQBQQ19Tpcz0bE5osRUqOA1PLkp30eile9QhuiLVMoYcQTLLZ0lm13XZlEFQSoBZQDzgsyZ6GZySbA5WraadXdpMcPQoEfhzBaRANSwdmo5nBudLMOFtdJFJW5rFYjDWZ1SlUqKCCQbDMuXfnUXtc7yp0kzs3D4eovVAe1O4JffUpVaoVbGwbKqda40M6TP8AWbiVr5edqa2XO9soBFsxtYXAtabEFP8AM/8AIv8AvifNld4t8j4HjNiGdWD1SoGYkbieM2UzFEM3o0BxDHKDaN6o+tZHo0aoNo/qj61kUyjTarxMPMw8imi81s81Z5gzyiE5WHSn4t8hKZtrqr636GXLlOhKI1uiGIvwuQLD4SnbWAsl92cX8Lazjn23id5Dder6q/My1OZXOSNJedrmn1AtMXvxt0tWtfW/D3C0mcZj6VPrNc9g3e+awykxZyn2zKk6AXmjEVKaau3kv6nd85X9p8qTqFsB2D/msquN2szcZL5L/FmK3bR5ThQVpgKO7efE7zKrjtsu/GRT1CZhObTZUrEzXCEAhCEAhCEAhCEBnaXpqntH+oxaM7T9NU9o/wBRi0t7SHdkekb2Nf8AoVIlHdkekb2Nf+hUiUit/wBrqZQnOPkU3C5jlB33A3A6nXvg2LqHNeo5zWzXY9LL1b6624TRCAxTxtVWDrUcMLgMGYEXJJAIN9SSfMxyjtqrmLNUYsTcksbk2tcnt3++RcIF32TymI6LajsOolkwuKp1Oo1j2E6eR4ec5MrER/B7TZTvlmVnSWSup2I0ItNqtKlsnlRplexHYf8AmksuFxVOp1Gsewn5GdZnL2xcTytGqDaP6o+tZH3I0MZoN0X9Uf1Em0MF/wBPlMg8VZ9fIfIT3nIDOeYl5oL6XJsO07pGY/b1KnuOY/CZuUiybSznQ3tbjfd5yvbXOCAW6ZmUkmzMFJ3AZewdnf5Su7W5Us3GVrFbQZuM55Zbbk0tG0eU1hkSyqNyqLAeAErWL2m7HfEGcmYzCsmcmYwhAIQhAIQhAIQhAIQhAIQhAZ2l6ap7R/qMWjO0/TVPaP8AUYtLe0hvZlZVqXckKUqKSouRnpsgNiRfVhxntalQAJWrULcAaQAPnzht7onCRV62VsjD1sJRQhVqGmKjPls+uLrU7hwTmJCJTyFdMysLkWOulyPom92qAc5RXfuFRsMrKQaYsw+0P1sp6AOUgm1JhAt2w1wSDFVKlNnpU3oqodVeoVYuHUWZQrNl6w6um+ZPyZw+Soy1KmanRRmBINnbDGvfoobITlQZiu5jfhKfCBdMdySoIKxDVBzdMsoNy3VrkM4FPogmiq2Nh0iQzDLm8r8lqF6mQ1mFNsQmUOmY8zWp0+cuVAC5amYg/l6w4UyEC3/sKlSq4HpFxWrUQ4a+VlYUWJU5V0+8ZTYtuGvCSWwqfMc59oplGy16iipTJKpSVQjCmxXMGZ23kejnPpkzk2BJNhYdwuTYdmpJ84HUm29SSvWpPmASrUUKAGAUMctmLA7pLYbGUWVubcksALMAPxK2++u6cYp1CN0kMLtZ14zUysSzbrNU21YhRYb/AAHDfIzHbep0+rqe0/oJQau3XI3mRtfFs28y3O1JjFk2rymdydfjK7iMczbzFSZ5MNPS08hCAQhCAQhCAQhCAQhCAQhCAQhCAQhCAztL01T2j/UYtGdp+mqe0f6jFpb2kEIQkUQhCAQhCAQhCAQhCAQhCAQhCAQhCAQhCAQhCAQhCAQhCAQhCAQhCAQhCAQhCA5temy16gYEHOxsRY2JJHwic6rtj0z+XyiKzvl4fu/blPJ9RziE6TPFk4va8jm8J0meCOL2cjm8J0mYiOH2cjnEJ0meCOL2cjm8J0meDfHF7ORzeE6TMRvji9nI5xCdJnnGOL2cjnKKSQALkmwA4k8IVaZUlWBBBsQd4PYZ0qh1l9YfOZY30r+sZeH67Tk+3MYTpMx4ycXteRziE6TPI4vZyObwnSZid8cPs5HOITpM8McXs5HN4TpMxaOH2cjnEJ0mYtHF7ORziE6TPGji9nI5vNlGizsFRSzHcALk8Z0WMbP9Kvn9Jlx8O7JtL5NR/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2" descr="data:image/jpeg;base64,/9j/4AAQSkZJRgABAQAAAQABAAD/2wCEAAkGBxITEhUSEhIVFRUWFRYWGBgVFRgaFxgXFhUZFhcVFhgYHiggGBolGxcVITEhJyktLi4uFyAzODMtNygtLisBCgoKDg0OFxAQGisdHyUtLS0tLS0rLSstLS0tLS0tLS0tLS03LS0tLS0tLS0tLS0tLS0tLS0tLS0tLS03LS0tLf/AABEIALkBEAMBIgACEQEDEQH/xAAcAAACAgMBAQAAAAAAAAAAAAAABAUGAgMHAQj/xABFEAACAQIDAwgHBQUHBAMAAAABAgADEQQSIQUxQQYTIjJRYXGBM3JzkaGxshQjQlLBFTSCkrMWU2KiwtLwQ2Oj0QeT4f/EABcBAQEBAQAAAAAAAAAAAAAAAAABAgP/xAAhEQEBAAICAgMBAQEAAAAAAAAAAQIREzEDYRIhUUGBMv/aAAwDAQACEQMRAD8A43tuuz16jObnOwvpuBsN3cIjGdpemqe0f6jFpb2k6EIQkUQhCAQhCAQhCAQhCAQhCAQhCBlSqFSGGhBBHiNRMsRWZ2LsbsxuT2k+EwAnuQxsepSY7lJ8ATMvsz/kb+UySoYiomE6DshNfXKxF/u+Nop+1MR/f1f/ALG/9wF3oMBcqwHeDJOtydrhUZQKhcU+hSOd152lz1MMgFwSgZtL9UxGtj6zjK9WowPBnYj3EyUPKarnRrvlTD8yic4cqk4X7Mai9hOredr8YEamy65KgUapLDMoFNrsunSGmo1GvfPaey67ZctCqcwzLamxzLcDMLDUXZRfvHbJ5OWHSRmoXCpZlDKFY2oC5HN7vuF33YEghgVUjX/azooOZ6qU1PSAuUbCnNol9RhVGpJ6W/S0CDTZ1YhSKNQhyQtkY5iL3C6akWO7sM9TZ9QpUqWsKTKrg6MC5IAse9TeTTcqgXFQ0Ncro3TBUoyVUFlZCoYCqekQ17bhcg6MPtymWxHP0nZMRVWo2SoFZcrs1rlCG654Ddwga6vJmutI1jksozFc3TygUyxy93OoDx39kiVoORcKxHcDJ6tyqdqNSiyXWoazEZzlz1alOorZbWunN2Hcx3SGpbQrKAq1aigbgHYAeABga/sz/kb+UzVJjY2065xFEGtVINWmCDUaxGcab5DwCEIQCbsLiXpsHQ2YXsbA7xbj3EzTCN6DO0/TVPaP9Ri0Z2l6ap7R/qMWlvaQQhCRRCEIBCEyCmBjCbkw7HhGKWzXPAwEZ7JyhsFzwMk6XJdgLvZR2sQo95gVIUzNqYRjwlvXAYVOtWUnsQFviot8ZmMZhl6lJ39YhR8M0Cr0dkueEkcLycdvwn3SWbbD/gSmn8OY/wCYkfCaKuOrPo1V7dgNh7lsIHo5NBPSMieuwHwJvMhs3DWvzy2DBbhXIuQSNcvcdYlzUcwtEFLHca1O/wDK/ZAZ/YlN6OVKtNvvc1g4v1LbjrEk5JOaiKwIVnVSQNbFgCRfjYyR5YYSnh6oo01RhYHMaZVxe2hud+t/OR+xajrXohXZRztPRWIHXG8CBHYrY65ejSqq2mrVVYd+gpLf3yzpjaIphmIFVcEcIBY9VsEGzbrXFbnKX8Y4SHpbbxAAu4fTc6Kfja/xmz9uA+kw6H1GZfnmgSOXZyiwNOxQXUc4EYqWKZlvv1G8k9ut5C0uZb7UiPSpCrh8OVzEqnOA0alVVJvazCpp3Wjf2zBtvWonkrD3g3+E8OAwr9Sun8V0+sCAz+26KUGwwqGwGLpjLUtT6ODpIrMgBFTPVWplN9C15U9lpQd6dN0qlmdVLLVUDpNa4U0zuB7ZYKnJZiLqMw7V1HvEWwWwXWvSNt1Wmd3+MQK1WSzMOwke4zCSuN2W4dtPxN84k+DYcDA3bD/eaHtqf1iIyQ2NSIxND21P6xELQPIQhAIQhAZ2n6ap7R/qMWjePW9ap7R/qMkdm7DepuBPgLy3tIhApmxaDHhLcNg06fpalNO5nUH+Xf8ACe58En4mqH/Aht73yyKq9PAMeEcobEc8JNNtymvo8OPGoxP+VQPnNFTb9c9VlQdiIo+Ju3xge4bks51ym3bw983jZeHp+krUxbgGzH3JcyHr4h367s/rMW+c1wJ37Xg06q1Kh8Ao97G/wmDbft6OhTXvYs5/0j4SFmaLCJB9sYhv+qyjsQBPoAMYpbIepTWtnBZ3yIpzFnbMq5cxGUNdgcpIOUE7pH00kxs/ab0lColO+ZGzWbMclVayhrNlazILEi4BIBAMKwobCrNTFQLfMbAXAYjJnDC51FrntFiToJmNi1xYmkQCL6kAWBZSbk6AFH8lJ3axo7YcqEFOmoClVIz3QGkaJsS5uchO++uscbbVas2UqhzuejZgDnpGgUvm0XKzHfvYm8COw+w6zMq5MuZwl2IABZgmY63y3IGYaEkAXJAntPYtZiAiZr3tYrqAM19+gK2YX3jUaR8baqXVslO65LGzaIlRaq0+t1cyL3988O1KhQUyFsE5v8W4U+aGmbKCF7AIEVVwZVKbki1QMR2jK5TXzE2YZii513rVpsPFQ5EaqV81NaZRehfK3SzWZixHWynUnheYc392fXX6XgY8qdqvjaqVaiohVctkBsdb31J1uTFMBTIqI+ViEdGOUE6KwJt7psNOWb7PRGDFVa5FYWuhddTnsVFO1xZbNm3b4FQ2fQAqDOoNlc5WGhy02IuPECY/a8K3Xw7J30qh+l9BPdnYupUq3d2b7urvOnom3DcJFCBJnB4RuriHpnsq07/5lIAnn9n3b0VWjV7kqAH3MBb3yOnlo2ab8Ts6vRsz02p9jcL9zKbfGNbJ2viBVpLzzkGpTFmObQuPz3tMajE4XUk2rEC5vboJoIpsz01L2tP6xCJJ+UD5mD06TjMfwlTv7VNvhMhtbDt16DL6jK3wIX5yGr9ZvWb5ma4FlwJwRq0253JaojfeKwtZgdSLge+Kf2eRx909N+5HUn3A3lm2RsBFwf2g5A4AzK9PcCQLMxNwxvcC0qOOxVJjcUVY96hE/kQ3Pm3lCo3aWyGp9ZSPGRJEulBmq4VixHQqWUAABQUBsAAAJUMUtmMDTCEIEuKd8RU9o/1GT22cWaeSiRmp80rZbldSz3IKka7t9x3SGw/7y/tH+syS5U+lT2KfU8qPcPsBqi5qfQ45ahX4Mm/zVZH4zBVKRHOLlvuNwVPgwuDJXGn7ndwXz3SJp4h06jEX3gbj6ynRvMSLpohGuept16eU/mpae9D0T5FYDBFvRstTuGj/AMjan+HNCFZtw9BnbKoufED4ma2BBIIsRvB0I8Rwj2xfSfwn9IDI5N17ZrL4Ztf/AF8YnzJU2IsRLPsUUDjEXEo1Smab5UWm9QGpcZS1NASwtm4b7SCxKrztXIhppztTKjXDIuY5VYHUECwtCsKaRhEnlNYzTWAIkf2Un31L2ifUJoRI3hiVZWG9SGF91wbi8BenT0E2CnHlqL/c0/8Ayf75tDr/AHVP/wAn++BG83Nq0SUIA/EvyaSiUSf+gg8TUHzeJ4krTqdOmrAqNFZ1y671a976cbjWXRsjUwrDeDLpX2jQOygj0KisECIeaPNlwdKoqbh38Ta05ztHF3qMr1KgTISoVvxWOUNp0tbA7vKXX+14OA+yNQu/NikHzdHKNQStr5h424wOe7F9JqbXSoNd1yhA+JmFTZtUfgLDtSzD/Le02bDQGqAb2ysTbfoLy2YFcJe5DX4FiRY9umkkgophOlfsfD1l9KxPHMqut/O+UeYkXiuSdLU3VeAyP0mtxCnNoe4aRo2g9kYPnqS07Fi1cgKuhJKIAB5mS2P2LSoDLVw2S1jm5wcTa4qZtdeAN+6ObC2Yy1qWHo2R2qXDsVcg5Rrof8P5RHP/AJRwNdEptUNM09VQ00KWYlWbMCzanonfw3CUULFjDg3UO3cGsv8AOy5j4ZfOaDjmGiWpj/tixPi5Jc++00VJhIOpbE2js9tl81UAGIVG3JdmcjoMHG62lwTwPbOYPMRPIFg2N+6Vfaj6BKfjeuZb9jfulX2v+gSoY3rmBohCECcw/wC81PaN9Zknyo9KnsU+p5GYf94qe0b6zJPlR6VPYp9TyoWwmJZg6tYjmqpFxrdKTMuvcQPdESYxgd7+xr/0HiwkBAiWQ4bCU0u9NiTpe5JPhqAJAYnJm6AYLwzEE/CBsXGvaz2qKNwqC9vVbrL5ER7Y4pNU6OZDlOjdJOG5h0h4WPjIiSGxfSfwn9IF+5D4o0MYScNUr85RKKaJS6kMGPSchVBA4kHdK9tlzWxeJqV/uKjVmzUipYroAASNCbW1474zsblN9hrs5oLXWpSyFWYrazZgQwB48ItTr1MY9Su9IEu5JZTktust2JDWFhuvYDWVWpcPTtpVv3ZG1khsPCh3IZC4C33MQCWUBnFMhyutujqLg2IFpto7CF/SX7gtj7ybfOSOHwKIdF17WJJ/9fCWYWp8o8o7CBNzmAu1woz2scRdQdA1uYUX0vmjacnxbRmHRU6gaFqRq62J0FgOGt+zXYm63Ds4eQm1RNzxs/JspcnUDWZmN7W0A31MgPhx3xils9F5oBetUAJta4IQ2B326Rlyw3JLDtQQlnDlFJYNxIB6p0tITaPJatT1Uiqo/Low/hP6XifFbtE4bCqAc662Y9LNoFA1IUgm5PwkdtTZFJqjXJXKWUAXNgG014x6orbmvcaa3uO7Wa2Sb1+sq0/I+nUqFmrnLbQKuvRBJuT8vjF8TgCq9Vy2Y6ixTJYW3ahr37rWluoJ0vJvoMUqOy2ZQDlKtl4NlIJU+IFpm4xflVI2JseojM9WyBabCxILEkW6o1Gl99pM1sUUpq3MtU1tqAumuoA8tL8ZY9pbVwWIqh61GtTUUyA7KwbNm3AIeA3E6anS1pHbZ2MaOAXGCpnuqkhh0btuCsDckHePGcumkRQxSVlJGenk3gi2XS+gGkwxGIJRctXOpzahrjhof+cZq2Pi+eSpnUD8IIzWvY6mx038bia1wXM01TOH1ZrjdqFFvhKHuT2FeriaVOm/NuXGV/yka3HfpJr/AOWaeKFKma1YVad7LZFQh+iWzBd5Itr46CVmkzKQ6kqVIII0II1BBmzlbt7E4qkOfql8lsugAFyLmygXOg1ikU6pMJZdlbMo5BUqK7biTboC4vY2/WNbQoYK12CgndkuGPkv6zKqhCb8YqBrIHA/x2zfAaTRCJ/Y37pV9r/oEqGN65lv2N+6Vfaj6BKhjeuYVohCECcw/wC8v7R/rMk+VHpU9in1PI9sgxVTISVznUixvfUe+8e5Tt96h/7KfU8t7qTolgd7+xr/ANB4uJJ7J2ZWcsRTYA0qwzN0V1ouBYta+/hGKPJ/+8qjwpgn/M1re4xMbei1jtOpmS4NxmFjp/i008pF06LObIrOexQT8pbNmbOooWtTzfd1NahzfgP4dF/yzYXNrcOwaDyA0E3PFf6lzivUNg1T1iiD/E1z7kv8bSWwex0pgkM7PawuAqd9xqT742s3JNzxxj5VGYvZbmrSLUg6WDMvOhbrm6pZSShI7r2INpKbEwJpUgjG7ZiSRu1AsBp3Gb0mfPKDYmx74mMx+1+Vv0aQRmmTI6rj6dO2dgL7hxPgN8kkEssqWaDV0BsTr2DXTtma4pbXOgHHgB2niPOV7lA4FUa2OUW95lR2lXfnGOZrgmxzG48DwnO52VuTb6X2XtNfs9E5hrTUDvsLaDed0MTj2sSBbQ6tp7gNffaVXYu0slFAVJ6IuRqdQDrxPxm+rtMMDY34eHj2GZsU+uzhibk1LOoG8DKRr2ajx13yDxuBNM2JVu9GBE0LjT27989pYjPe2o7eHhfdNY2pYwpL0vJvpMUdZjtfaJoZSBfNmHhpbdx3yFrbaVRnapbut8As3cpE0lKiyPxGxxWumZgtrlQyqg1HS6WgN7DzmGx9tjEM6qpAUA3PG5tu4bpK0qgXMGBIZcpsbHrK2hseKiX6sZ6ROE2UKIKIrasb3ubsBY6+Uyq4NtCaZ1vY5fymze6Sr7QAQKFtYONDwZaqjhfTne3h36H7YAbNkP8AMP7xagOqnisv+Cv4ml0bWIJsQToLeFteGt4htXDmrdaVILfJZc+l1AzHM5G8gm3fYcJL43EFyt72VEQAm9siBdOwEgm3fEXElwlJlpr2Vja1BQKdRkNgDY6Gw4g6HzEidtVzziv+Ilm001JBNrbt/lJVkB//ACJ47ZpqFSD0RoxtuLXstr8QpPlOdwrcyiPxSVcU71VC36IILAHRQoN2tmNhrreR2Iw70zaojJ6wIv4X3y0YbCqgsvG15I06DAXZsi9jcf4OPnLfHqfdT5bqv7Ia2Eq+1/0CVHGHpmW/buPpKpp0lVRckkADMbWuQtgN3ASmVWubzk2whCbsGqFwKjFU1uVFyNDaw8bRA1iKuWvU9o/1GXLY20qbgBrK4Fg4AzW1Nid9tTuIlG2n6ap7R/qM8oYpl4y71U/jqNPDsCzXzDm6vSBuPRNv4jziMheTnKBlY67qVY+6k5/STuGxtGsPyN2jqnxHDynXHyfrFw/GzB729nU+gzRG1pGnctqpVlDLqLspA14ecUnWMMkm9JoSb0gb0iO1Xsw0/ASd2gBtx8RHknmIwa1B0r3sRcHWx0I8JjOWz6axuqpmJ9MfXH6TpqStryXQVWao5bpXAXojzO8/CWRDM4Y2dtZXaM2zsmpUbPTI6uUqbjTuN/8AnfK/S5JYmu9Q5RTUa5n49ILoBrxv2aS90zHMOdG9UfUsXCb2TKs8HTyqq77AD3C03vhEfrDXtGhHgRrNVIxlHmkLU9lU11N39e1vcAAfMTZUE3M80VGiCscsN1Pxb5CUrbXVX1v0MuvK86U/FvkJSttdVfW/Qzln23EhyF69X1V+ZlqqSqchevV9VfmZannTx/8ALGXbQ8XeMPF3m2S7zQ5jlAXdRp1l3gsN+8qNSO0SU2itE52rVFzZDYZ8zA5K/QVwAG6RokXuRou4SXKTs1tWxruj6YcLTbnGCXembb2IC1L6cOsN8exW3sAjsS1PeWJRjd1JKBb30bpByBwSVzEbRwTGzVFKrUVGYO2ZitSgpdADrTZPtDXA93RE53yfjcw/WWL27SpaUxr+Y6t5dnlKztHb7PxMmjiMIUSkzUtXz1ArEpzgwjZACXANPnSu9rXLa2iIxGEp4vB80tNUTE849QM5ORcY4VWLG2UUlpm9rm9zOdu21YrYgtvM0ya5T45axoOrMx5gBucfPUDCrV0qVLDO1rEGwspUcJCyAhCEBnaXpqntH+oxaM7T9NU9o/1GLS3tIe2Oem3scR/QqTXh8ay8Znsj0jexr/0KkSkV1Dk7thOYpCpUoqGZQenTJbNUa4YG1Sm6ggG90Kgag75aicE35c3TOlXonLQR8vRva7uRcfkIHdTMFyfpVcHRZUtVdUOdecL3fHPhiTmIpFcuQBQQ19Tpcz0bE5osRUqOA1PLkp30eile9QhuiLVMoYcQTLLZ0lm13XZlEFQSoBZQDzgsyZ6GZySbA5WraadXdpMcPQoEfhzBaRANSwdmo5nBudLMOFtdJFJW5rFYjDWZ1SlUqKCCQbDMuXfnUXtc7yp0kzs3D4eovVAe1O4JffUpVaoVbGwbKqda40M6TP8AWbiVr5edqa2XO9soBFsxtYXAtabEFP8AM/8AIv8AvifNld4t8j4HjNiGdWD1SoGYkbieM2UzFEM3o0BxDHKDaN6o+tZHo0aoNo/qj61kUyjTarxMPMw8imi81s81Z5gzyiE5WHSn4t8hKZtrqr636GXLlOhKI1uiGIvwuQLD4SnbWAsl92cX8Lazjn23id5Dder6q/My1OZXOSNJedrmn1AtMXvxt0tWtfW/D3C0mcZj6VPrNc9g3e+awykxZyn2zKk6AXmjEVKaau3kv6nd85X9p8qTqFsB2D/msquN2szcZL5L/FmK3bR5ThQVpgKO7efE7zKrjtsu/GRT1CZhObTZUrEzXCEAhCEAhCEAhCEBnaXpqntH+oxaM7T9NU9o/wBRi0t7SHdkekb2Nf8AoVIlHdkekb2Nf+hUiUit/wBrqZQnOPkU3C5jlB33A3A6nXvg2LqHNeo5zWzXY9LL1b6624TRCAxTxtVWDrUcMLgMGYEXJJAIN9SSfMxyjtqrmLNUYsTcksbk2tcnt3++RcIF32TymI6LajsOolkwuKp1Oo1j2E6eR4ec5MrER/B7TZTvlmVnSWSup2I0ItNqtKlsnlRplexHYf8AmksuFxVOp1Gsewn5GdZnL2xcTytGqDaP6o+tZH3I0MZoN0X9Uf1Em0MF/wBPlMg8VZ9fIfIT3nIDOeYl5oL6XJsO07pGY/b1KnuOY/CZuUiybSznQ3tbjfd5yvbXOCAW6ZmUkmzMFJ3AZewdnf5Su7W5Us3GVrFbQZuM55Zbbk0tG0eU1hkSyqNyqLAeAErWL2m7HfEGcmYzCsmcmYwhAIQhAIQhAIQhAIQhAIQhAZ2l6ap7R/qMWjO0/TVPaP8AUYtLe0hvZlZVqXckKUqKSouRnpsgNiRfVhxntalQAJWrULcAaQAPnzht7onCRV62VsjD1sJRQhVqGmKjPls+uLrU7hwTmJCJTyFdMysLkWOulyPom92qAc5RXfuFRsMrKQaYsw+0P1sp6AOUgm1JhAt2w1wSDFVKlNnpU3oqodVeoVYuHUWZQrNl6w6um+ZPyZw+Soy1KmanRRmBINnbDGvfoobITlQZiu5jfhKfCBdMdySoIKxDVBzdMsoNy3VrkM4FPogmiq2Nh0iQzDLm8r8lqF6mQ1mFNsQmUOmY8zWp0+cuVAC5amYg/l6w4UyEC3/sKlSq4HpFxWrUQ4a+VlYUWJU5V0+8ZTYtuGvCSWwqfMc59oplGy16iipTJKpSVQjCmxXMGZ23kejnPpkzk2BJNhYdwuTYdmpJ84HUm29SSvWpPmASrUUKAGAUMctmLA7pLYbGUWVubcksALMAPxK2++u6cYp1CN0kMLtZ14zUysSzbrNU21YhRYb/AAHDfIzHbep0+rqe0/oJQau3XI3mRtfFs28y3O1JjFk2rymdydfjK7iMczbzFSZ5MNPS08hCAQhCAQhCAQhCAQhCAQhCAQhCAQhCAztL01T2j/UYtGdp+mqe0f6jFpb2kEIQkUQhCAQhCAQhCAQhCAQhCAQhCAQhCAQhCAQhCAQhCAQhCAQhCAQhCAQhCAQhCA5temy16gYEHOxsRY2JJHwic6rtj0z+XyiKzvl4fu/blPJ9RziE6TPFk4va8jm8J0meCOL2cjm8J0mYiOH2cjnEJ0meCOL2cjm8J0meDfHF7ORzeE6TMRvji9nI5xCdJnnGOL2cjnKKSQALkmwA4k8IVaZUlWBBBsQd4PYZ0qh1l9YfOZY30r+sZeH67Tk+3MYTpMx4ycXteRziE6TPI4vZyObwnSZid8cPs5HOITpM8McXs5HN4TpMxaOH2cjnEJ0mYtHF7ORziE6TPGji9nI5vNlGizsFRSzHcALk8Z0WMbP9Kvn9Jlx8O7JtL5NR/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Image result for images of dts immersive audio speaker layout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TextBox 6"/>
          <p:cNvSpPr txBox="1"/>
          <p:nvPr/>
        </p:nvSpPr>
        <p:spPr>
          <a:xfrm>
            <a:off x="925286" y="1508478"/>
            <a:ext cx="10372634" cy="1292662"/>
          </a:xfrm>
          <a:prstGeom prst="rect">
            <a:avLst/>
          </a:prstGeom>
          <a:noFill/>
          <a:ln>
            <a:solidFill>
              <a:schemeClr val="tx1"/>
            </a:solidFill>
          </a:ln>
        </p:spPr>
        <p:txBody>
          <a:bodyPr wrap="square" rtlCol="0">
            <a:spAutoFit/>
          </a:bodyPr>
          <a:lstStyle/>
          <a:p>
            <a:r>
              <a:rPr lang="en-US" sz="2000" dirty="0" smtClean="0"/>
              <a:t>Two Main Techniques.</a:t>
            </a:r>
          </a:p>
          <a:p>
            <a:endParaRPr lang="en-US" sz="900" dirty="0" smtClean="0"/>
          </a:p>
          <a:p>
            <a:pPr marL="342900" indent="-342900">
              <a:buFont typeface="Arial" panose="020B0604020202020204" pitchFamily="34" charset="0"/>
              <a:buChar char="•"/>
            </a:pPr>
            <a:r>
              <a:rPr lang="en-US" sz="2000" dirty="0" smtClean="0">
                <a:solidFill>
                  <a:schemeClr val="accent2">
                    <a:lumMod val="75000"/>
                  </a:schemeClr>
                </a:solidFill>
              </a:rPr>
              <a:t>VBAP</a:t>
            </a:r>
            <a:r>
              <a:rPr lang="en-US" sz="2000" dirty="0" smtClean="0"/>
              <a:t> – Vector based amplitude Panning:     Mapping object audio to </a:t>
            </a:r>
            <a:r>
              <a:rPr lang="en-US" sz="2000" dirty="0" smtClean="0">
                <a:solidFill>
                  <a:schemeClr val="accent2">
                    <a:lumMod val="75000"/>
                  </a:schemeClr>
                </a:solidFill>
              </a:rPr>
              <a:t>Virtual Speaker Array</a:t>
            </a:r>
          </a:p>
          <a:p>
            <a:endParaRPr lang="en-US" sz="900" dirty="0" smtClean="0"/>
          </a:p>
          <a:p>
            <a:pPr marL="342900" indent="-342900">
              <a:buFont typeface="Arial" panose="020B0604020202020204" pitchFamily="34" charset="0"/>
              <a:buChar char="•"/>
            </a:pPr>
            <a:r>
              <a:rPr lang="en-US" sz="2000" dirty="0" smtClean="0">
                <a:solidFill>
                  <a:schemeClr val="accent2">
                    <a:lumMod val="75000"/>
                  </a:schemeClr>
                </a:solidFill>
              </a:rPr>
              <a:t>HOA</a:t>
            </a:r>
            <a:r>
              <a:rPr lang="en-US" sz="2000" dirty="0" smtClean="0"/>
              <a:t> – Higher Order </a:t>
            </a:r>
            <a:r>
              <a:rPr lang="en-US" sz="2000" dirty="0" err="1" smtClean="0"/>
              <a:t>Ambisonics</a:t>
            </a:r>
            <a:r>
              <a:rPr lang="en-US" sz="2000" dirty="0" smtClean="0"/>
              <a:t> :      </a:t>
            </a:r>
            <a:r>
              <a:rPr lang="en-US" sz="2000" dirty="0"/>
              <a:t>Creating desired </a:t>
            </a:r>
            <a:r>
              <a:rPr lang="en-US" sz="2000" dirty="0">
                <a:solidFill>
                  <a:schemeClr val="accent2">
                    <a:lumMod val="75000"/>
                  </a:schemeClr>
                </a:solidFill>
              </a:rPr>
              <a:t>“Sound-Field” at listeners’ sitting </a:t>
            </a:r>
            <a:r>
              <a:rPr lang="en-US" sz="2000" dirty="0" smtClean="0">
                <a:solidFill>
                  <a:schemeClr val="accent2">
                    <a:lumMod val="75000"/>
                  </a:schemeClr>
                </a:solidFill>
              </a:rPr>
              <a:t>position</a:t>
            </a:r>
            <a:endParaRPr lang="en-US" sz="2000" dirty="0">
              <a:solidFill>
                <a:schemeClr val="accent2">
                  <a:lumMod val="75000"/>
                </a:schemeClr>
              </a:solidFill>
            </a:endParaRPr>
          </a:p>
        </p:txBody>
      </p:sp>
    </p:spTree>
    <p:extLst>
      <p:ext uri="{BB962C8B-B14F-4D97-AF65-F5344CB8AC3E}">
        <p14:creationId xmlns:p14="http://schemas.microsoft.com/office/powerpoint/2010/main" val="40799677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947057"/>
            <a:ext cx="10515600" cy="5229906"/>
          </a:xfrm>
        </p:spPr>
        <p:txBody>
          <a:bodyPr/>
          <a:lstStyle/>
          <a:p>
            <a:pPr marL="0" indent="0">
              <a:buNone/>
            </a:pPr>
            <a:r>
              <a:rPr lang="en-US" sz="2000" dirty="0">
                <a:solidFill>
                  <a:srgbClr val="00B050"/>
                </a:solidFill>
              </a:rPr>
              <a:t>Vector Base Amplitude Panning		</a:t>
            </a:r>
            <a:r>
              <a:rPr lang="en-US" sz="2000" b="1" dirty="0">
                <a:solidFill>
                  <a:srgbClr val="00B050"/>
                </a:solidFill>
              </a:rPr>
              <a:t>[</a:t>
            </a:r>
            <a:r>
              <a:rPr lang="en-US" sz="2000" b="1" dirty="0" err="1">
                <a:solidFill>
                  <a:srgbClr val="00B050"/>
                </a:solidFill>
              </a:rPr>
              <a:t>Pulkki</a:t>
            </a:r>
            <a:r>
              <a:rPr lang="en-US" sz="2000" b="1" dirty="0">
                <a:solidFill>
                  <a:srgbClr val="00B050"/>
                </a:solidFill>
              </a:rPr>
              <a:t>   1997]</a:t>
            </a:r>
          </a:p>
          <a:p>
            <a:r>
              <a:rPr lang="en-US" sz="1800" dirty="0"/>
              <a:t>3D-VBAP describes/derives </a:t>
            </a:r>
            <a:r>
              <a:rPr lang="en-US" sz="1800" dirty="0" smtClean="0"/>
              <a:t>sound-field </a:t>
            </a:r>
            <a:r>
              <a:rPr lang="en-US" sz="1800" dirty="0"/>
              <a:t>of an object kept on unit sphere by means of  3 relevant channel unit vectors. </a:t>
            </a:r>
            <a:r>
              <a:rPr lang="en-US" sz="1800" dirty="0" smtClean="0"/>
              <a:t> </a:t>
            </a:r>
          </a:p>
          <a:p>
            <a:r>
              <a:rPr lang="en-US" sz="1800" dirty="0" smtClean="0"/>
              <a:t>These </a:t>
            </a:r>
            <a:r>
              <a:rPr lang="en-US" sz="1800" dirty="0"/>
              <a:t>channel position vectors need not be orthogonal to each other – correspond to “nearest” speaker positions. </a:t>
            </a:r>
            <a:r>
              <a:rPr lang="en-US" sz="1800" dirty="0" smtClean="0"/>
              <a:t> (real or virtual)</a:t>
            </a:r>
            <a:endParaRPr lang="en-US" sz="1800" dirty="0"/>
          </a:p>
          <a:p>
            <a:r>
              <a:rPr lang="en-US" sz="1800" dirty="0"/>
              <a:t>When the 3 channel position vectors are orthonormal (e.g. on x, y, z axis), 3D-VBAP mapping gets simplified to 1st order </a:t>
            </a:r>
            <a:r>
              <a:rPr lang="en-US" sz="1800" dirty="0" smtClean="0"/>
              <a:t>mapping.</a:t>
            </a:r>
            <a:endParaRPr lang="en-US" sz="1800" dirty="0"/>
          </a:p>
          <a:p>
            <a:endParaRPr lang="en-US" sz="1600" dirty="0"/>
          </a:p>
        </p:txBody>
      </p:sp>
      <p:sp>
        <p:nvSpPr>
          <p:cNvPr id="3" name="Title 2"/>
          <p:cNvSpPr>
            <a:spLocks noGrp="1"/>
          </p:cNvSpPr>
          <p:nvPr>
            <p:ph type="title"/>
          </p:nvPr>
        </p:nvSpPr>
        <p:spPr>
          <a:xfrm>
            <a:off x="1513114" y="274320"/>
            <a:ext cx="9949543" cy="429288"/>
          </a:xfrm>
        </p:spPr>
        <p:txBody>
          <a:bodyPr>
            <a:normAutofit fontScale="90000"/>
          </a:bodyPr>
          <a:lstStyle/>
          <a:p>
            <a:r>
              <a:rPr lang="en-US" sz="3200" dirty="0"/>
              <a:t>VBAP based object rendering  </a:t>
            </a:r>
            <a:r>
              <a:rPr lang="en-US" sz="3200" dirty="0" smtClean="0"/>
              <a:t>on Immersive Speaker-Layouts </a:t>
            </a:r>
            <a:endParaRPr lang="en-US" dirty="0"/>
          </a:p>
        </p:txBody>
      </p:sp>
      <p:sp>
        <p:nvSpPr>
          <p:cNvPr id="4" name="Content Placeholder 3"/>
          <p:cNvSpPr txBox="1">
            <a:spLocks/>
          </p:cNvSpPr>
          <p:nvPr/>
        </p:nvSpPr>
        <p:spPr>
          <a:xfrm>
            <a:off x="1980106" y="3429000"/>
            <a:ext cx="3999308" cy="2670048"/>
          </a:xfrm>
          <a:prstGeom prst="rect">
            <a:avLst/>
          </a:prstGeom>
        </p:spPr>
        <p:txBody>
          <a:bodyPr>
            <a:noAutofit/>
          </a:bodyPr>
          <a:lstStyle>
            <a:lvl1pPr marL="285750" indent="-285750" algn="l" defTabSz="914400" rtl="0" eaLnBrk="1" latinLnBrk="0" hangingPunct="1">
              <a:spcBef>
                <a:spcPct val="20000"/>
              </a:spcBef>
              <a:buClr>
                <a:schemeClr val="accent1"/>
              </a:buClr>
              <a:buFont typeface="Wingdings" pitchFamily="2" charset="2"/>
              <a:buChar char="§"/>
              <a:defRPr sz="2800" kern="1200">
                <a:solidFill>
                  <a:schemeClr val="tx2"/>
                </a:solidFill>
                <a:latin typeface="+mn-lt"/>
                <a:ea typeface="+mn-ea"/>
                <a:cs typeface="+mn-cs"/>
              </a:defRPr>
            </a:lvl1pPr>
            <a:lvl2pPr marL="628650" indent="-287338"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2pPr>
            <a:lvl3pPr marL="858838" indent="-230188"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089025" indent="-230188"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11275" indent="-22225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1050" dirty="0"/>
          </a:p>
          <a:p>
            <a:endParaRPr lang="en-US" sz="1800" dirty="0"/>
          </a:p>
        </p:txBody>
      </p:sp>
      <p:pic>
        <p:nvPicPr>
          <p:cNvPr id="6" name="Picture 5"/>
          <p:cNvPicPr>
            <a:picLocks noChangeAspect="1"/>
          </p:cNvPicPr>
          <p:nvPr/>
        </p:nvPicPr>
        <p:blipFill>
          <a:blip r:embed="rId2"/>
          <a:stretch>
            <a:fillRect/>
          </a:stretch>
        </p:blipFill>
        <p:spPr>
          <a:xfrm>
            <a:off x="3979760" y="3274876"/>
            <a:ext cx="3334322" cy="2978296"/>
          </a:xfrm>
          <a:prstGeom prst="rect">
            <a:avLst/>
          </a:prstGeom>
        </p:spPr>
      </p:pic>
    </p:spTree>
    <p:extLst>
      <p:ext uri="{BB962C8B-B14F-4D97-AF65-F5344CB8AC3E}">
        <p14:creationId xmlns:p14="http://schemas.microsoft.com/office/powerpoint/2010/main" val="21349332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947057"/>
            <a:ext cx="6945086" cy="3674663"/>
          </a:xfrm>
        </p:spPr>
        <p:txBody>
          <a:bodyPr/>
          <a:lstStyle/>
          <a:p>
            <a:pPr marL="0" indent="0">
              <a:buNone/>
            </a:pPr>
            <a:r>
              <a:rPr lang="en-US" sz="2000" dirty="0">
                <a:solidFill>
                  <a:srgbClr val="00B050"/>
                </a:solidFill>
              </a:rPr>
              <a:t>Vector Base Amplitude Panning		</a:t>
            </a:r>
            <a:r>
              <a:rPr lang="en-US" sz="2000" b="1" dirty="0">
                <a:solidFill>
                  <a:srgbClr val="00B050"/>
                </a:solidFill>
              </a:rPr>
              <a:t>[</a:t>
            </a:r>
            <a:r>
              <a:rPr lang="en-US" sz="2000" b="1" dirty="0" err="1">
                <a:solidFill>
                  <a:srgbClr val="00B050"/>
                </a:solidFill>
              </a:rPr>
              <a:t>Pulkki</a:t>
            </a:r>
            <a:r>
              <a:rPr lang="en-US" sz="2000" b="1" dirty="0">
                <a:solidFill>
                  <a:srgbClr val="00B050"/>
                </a:solidFill>
              </a:rPr>
              <a:t>   1997]</a:t>
            </a:r>
          </a:p>
          <a:p>
            <a:pPr marL="0" indent="0">
              <a:buNone/>
            </a:pPr>
            <a:endParaRPr lang="en-US" sz="1600" dirty="0"/>
          </a:p>
        </p:txBody>
      </p:sp>
      <p:sp>
        <p:nvSpPr>
          <p:cNvPr id="3" name="Title 2"/>
          <p:cNvSpPr>
            <a:spLocks noGrp="1"/>
          </p:cNvSpPr>
          <p:nvPr>
            <p:ph type="title"/>
          </p:nvPr>
        </p:nvSpPr>
        <p:spPr>
          <a:xfrm>
            <a:off x="1513114" y="274320"/>
            <a:ext cx="9949543" cy="429288"/>
          </a:xfrm>
        </p:spPr>
        <p:txBody>
          <a:bodyPr>
            <a:normAutofit fontScale="90000"/>
          </a:bodyPr>
          <a:lstStyle/>
          <a:p>
            <a:r>
              <a:rPr lang="en-US" sz="3200" dirty="0"/>
              <a:t>VBAP based object rendering  </a:t>
            </a:r>
            <a:r>
              <a:rPr lang="en-US" sz="3200" dirty="0" smtClean="0"/>
              <a:t>on Immersive Speaker-Layouts </a:t>
            </a:r>
            <a:endParaRPr lang="en-US" dirty="0"/>
          </a:p>
        </p:txBody>
      </p:sp>
      <p:sp>
        <p:nvSpPr>
          <p:cNvPr id="4" name="Content Placeholder 3"/>
          <p:cNvSpPr txBox="1">
            <a:spLocks/>
          </p:cNvSpPr>
          <p:nvPr/>
        </p:nvSpPr>
        <p:spPr>
          <a:xfrm>
            <a:off x="1980106" y="3429000"/>
            <a:ext cx="3999308" cy="2670048"/>
          </a:xfrm>
          <a:prstGeom prst="rect">
            <a:avLst/>
          </a:prstGeom>
        </p:spPr>
        <p:txBody>
          <a:bodyPr>
            <a:noAutofit/>
          </a:bodyPr>
          <a:lstStyle>
            <a:lvl1pPr marL="285750" indent="-285750" algn="l" defTabSz="914400" rtl="0" eaLnBrk="1" latinLnBrk="0" hangingPunct="1">
              <a:spcBef>
                <a:spcPct val="20000"/>
              </a:spcBef>
              <a:buClr>
                <a:schemeClr val="accent1"/>
              </a:buClr>
              <a:buFont typeface="Wingdings" pitchFamily="2" charset="2"/>
              <a:buChar char="§"/>
              <a:defRPr sz="2800" kern="1200">
                <a:solidFill>
                  <a:schemeClr val="tx2"/>
                </a:solidFill>
                <a:latin typeface="+mn-lt"/>
                <a:ea typeface="+mn-ea"/>
                <a:cs typeface="+mn-cs"/>
              </a:defRPr>
            </a:lvl1pPr>
            <a:lvl2pPr marL="628650" indent="-287338"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2pPr>
            <a:lvl3pPr marL="858838" indent="-230188"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089025" indent="-230188"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11275" indent="-22225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1050" dirty="0"/>
          </a:p>
          <a:p>
            <a:endParaRPr lang="en-US" sz="1800" dirty="0"/>
          </a:p>
        </p:txBody>
      </p:sp>
      <p:sp>
        <p:nvSpPr>
          <p:cNvPr id="5" name="Content Placeholder 3"/>
          <p:cNvSpPr txBox="1">
            <a:spLocks/>
          </p:cNvSpPr>
          <p:nvPr/>
        </p:nvSpPr>
        <p:spPr>
          <a:xfrm>
            <a:off x="5061858" y="1604207"/>
            <a:ext cx="6411686" cy="2998201"/>
          </a:xfrm>
          <a:prstGeom prst="rect">
            <a:avLst/>
          </a:prstGeom>
        </p:spPr>
        <p:txBody>
          <a:bodyPr>
            <a:noAutofit/>
          </a:bodyPr>
          <a:lstStyle>
            <a:lvl1pPr marL="285750" indent="-285750" algn="l" defTabSz="914400" rtl="0" eaLnBrk="1" latinLnBrk="0" hangingPunct="1">
              <a:spcBef>
                <a:spcPct val="20000"/>
              </a:spcBef>
              <a:buClr>
                <a:schemeClr val="accent1"/>
              </a:buClr>
              <a:buFont typeface="Wingdings" pitchFamily="2" charset="2"/>
              <a:buChar char="§"/>
              <a:defRPr sz="2800" kern="1200">
                <a:solidFill>
                  <a:schemeClr val="tx2"/>
                </a:solidFill>
                <a:latin typeface="+mn-lt"/>
                <a:ea typeface="+mn-ea"/>
                <a:cs typeface="+mn-cs"/>
              </a:defRPr>
            </a:lvl1pPr>
            <a:lvl2pPr marL="628650" indent="-287338"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2pPr>
            <a:lvl3pPr marL="858838" indent="-230188"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089025" indent="-230188"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11275" indent="-22225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600" b="1" dirty="0"/>
              <a:t>P</a:t>
            </a:r>
            <a:r>
              <a:rPr lang="en-US" sz="1600" dirty="0"/>
              <a:t> = </a:t>
            </a:r>
            <a:r>
              <a:rPr lang="en-US" sz="1600" dirty="0" smtClean="0"/>
              <a:t>[g1  g2, g3] x </a:t>
            </a:r>
            <a:r>
              <a:rPr lang="en-US" sz="1600" dirty="0"/>
              <a:t>[</a:t>
            </a:r>
            <a:r>
              <a:rPr lang="en-US" sz="1600" b="1" dirty="0" smtClean="0"/>
              <a:t>L1</a:t>
            </a:r>
            <a:r>
              <a:rPr lang="en-US" sz="1600" dirty="0" smtClean="0"/>
              <a:t>, </a:t>
            </a:r>
            <a:r>
              <a:rPr lang="en-US" sz="1600" b="1" dirty="0" smtClean="0"/>
              <a:t>L2</a:t>
            </a:r>
            <a:r>
              <a:rPr lang="en-US" sz="1600" dirty="0" smtClean="0"/>
              <a:t>, </a:t>
            </a:r>
            <a:r>
              <a:rPr lang="en-US" sz="1600" b="1" dirty="0" smtClean="0"/>
              <a:t>L3</a:t>
            </a:r>
            <a:r>
              <a:rPr lang="en-US" sz="1600" dirty="0" smtClean="0"/>
              <a:t>]’  = object Position &amp; loudness vector.</a:t>
            </a:r>
          </a:p>
          <a:p>
            <a:pPr lvl="1"/>
            <a:r>
              <a:rPr lang="en-US" sz="1600" dirty="0" smtClean="0"/>
              <a:t>where [g] </a:t>
            </a:r>
            <a:r>
              <a:rPr lang="en-US" sz="1600" dirty="0"/>
              <a:t>is gain </a:t>
            </a:r>
            <a:r>
              <a:rPr lang="en-US" sz="1600" dirty="0" smtClean="0"/>
              <a:t>3x1 vector, </a:t>
            </a:r>
          </a:p>
          <a:p>
            <a:pPr lvl="1"/>
            <a:r>
              <a:rPr lang="en-US" sz="1800" b="1" dirty="0" smtClean="0">
                <a:solidFill>
                  <a:schemeClr val="accent4">
                    <a:lumMod val="75000"/>
                  </a:schemeClr>
                </a:solidFill>
                <a:effectLst>
                  <a:outerShdw blurRad="38100" dist="38100" dir="2700000" algn="tl">
                    <a:srgbClr val="000000">
                      <a:alpha val="43137"/>
                    </a:srgbClr>
                  </a:outerShdw>
                </a:effectLst>
              </a:rPr>
              <a:t>L</a:t>
            </a:r>
            <a:r>
              <a:rPr lang="en-US" sz="1600" dirty="0" smtClean="0"/>
              <a:t> = </a:t>
            </a:r>
            <a:r>
              <a:rPr lang="en-US" sz="1600" dirty="0"/>
              <a:t>[</a:t>
            </a:r>
            <a:r>
              <a:rPr lang="en-US" sz="1600" b="1" dirty="0"/>
              <a:t>L1</a:t>
            </a:r>
            <a:r>
              <a:rPr lang="en-US" sz="1600" dirty="0"/>
              <a:t>, </a:t>
            </a:r>
            <a:r>
              <a:rPr lang="en-US" sz="1600" b="1" dirty="0"/>
              <a:t>L2</a:t>
            </a:r>
            <a:r>
              <a:rPr lang="en-US" sz="1600" dirty="0"/>
              <a:t>, </a:t>
            </a:r>
            <a:r>
              <a:rPr lang="en-US" sz="1600" b="1" dirty="0"/>
              <a:t>L3</a:t>
            </a:r>
            <a:r>
              <a:rPr lang="en-US" sz="1600" dirty="0"/>
              <a:t>]’</a:t>
            </a:r>
            <a:r>
              <a:rPr lang="en-US" sz="1600" dirty="0" smtClean="0"/>
              <a:t> is </a:t>
            </a:r>
            <a:r>
              <a:rPr lang="en-US" sz="1600" dirty="0"/>
              <a:t>3x3 matrix </a:t>
            </a:r>
            <a:r>
              <a:rPr lang="en-US" sz="1600" dirty="0" smtClean="0"/>
              <a:t>formed by of </a:t>
            </a:r>
            <a:r>
              <a:rPr lang="en-US" sz="1600" dirty="0" err="1" smtClean="0"/>
              <a:t>x,y,z</a:t>
            </a:r>
            <a:r>
              <a:rPr lang="en-US" sz="1600" dirty="0" smtClean="0"/>
              <a:t> co-ordinates </a:t>
            </a:r>
            <a:r>
              <a:rPr lang="en-US" sz="1600" dirty="0"/>
              <a:t>of </a:t>
            </a:r>
            <a:r>
              <a:rPr lang="en-US" sz="1600" dirty="0" smtClean="0">
                <a:solidFill>
                  <a:schemeClr val="accent2">
                    <a:lumMod val="75000"/>
                  </a:schemeClr>
                </a:solidFill>
              </a:rPr>
              <a:t>Virtual Speaker </a:t>
            </a:r>
            <a:r>
              <a:rPr lang="en-US" sz="1600" dirty="0">
                <a:solidFill>
                  <a:schemeClr val="accent2">
                    <a:lumMod val="75000"/>
                  </a:schemeClr>
                </a:solidFill>
              </a:rPr>
              <a:t>positions</a:t>
            </a:r>
            <a:r>
              <a:rPr lang="en-US" sz="1600" dirty="0"/>
              <a:t> </a:t>
            </a:r>
            <a:r>
              <a:rPr lang="en-US" sz="1600" b="1" dirty="0" smtClean="0"/>
              <a:t>L1</a:t>
            </a:r>
            <a:r>
              <a:rPr lang="en-US" sz="1600" dirty="0" smtClean="0"/>
              <a:t>, </a:t>
            </a:r>
            <a:r>
              <a:rPr lang="en-US" sz="1600" b="1" dirty="0" smtClean="0"/>
              <a:t>L2</a:t>
            </a:r>
            <a:r>
              <a:rPr lang="en-US" sz="1600" dirty="0" smtClean="0"/>
              <a:t>, </a:t>
            </a:r>
            <a:r>
              <a:rPr lang="en-US" sz="1600" b="1" dirty="0" smtClean="0"/>
              <a:t>L3</a:t>
            </a:r>
            <a:r>
              <a:rPr lang="en-US" sz="1600" dirty="0" smtClean="0"/>
              <a:t>. </a:t>
            </a:r>
          </a:p>
          <a:p>
            <a:pPr lvl="1"/>
            <a:r>
              <a:rPr lang="en-US" sz="1600" b="1" dirty="0" smtClean="0"/>
              <a:t>P</a:t>
            </a:r>
            <a:r>
              <a:rPr lang="en-US" sz="1600" dirty="0" smtClean="0"/>
              <a:t> is Audio Object </a:t>
            </a:r>
            <a:r>
              <a:rPr lang="en-US" sz="1600" dirty="0"/>
              <a:t>representation </a:t>
            </a:r>
            <a:r>
              <a:rPr lang="en-US" sz="1600" dirty="0" smtClean="0"/>
              <a:t>vector with direction &amp; amplitude</a:t>
            </a:r>
          </a:p>
          <a:p>
            <a:pPr marL="341312" lvl="1" indent="0">
              <a:buNone/>
            </a:pPr>
            <a:endParaRPr lang="en-US" sz="1600" dirty="0"/>
          </a:p>
          <a:p>
            <a:r>
              <a:rPr lang="en-US" sz="1600" dirty="0" smtClean="0"/>
              <a:t>[g1, g2, g3] </a:t>
            </a:r>
            <a:r>
              <a:rPr lang="en-US" sz="1600" dirty="0"/>
              <a:t>= </a:t>
            </a:r>
            <a:r>
              <a:rPr lang="en-US" sz="1600" b="1" dirty="0"/>
              <a:t>P</a:t>
            </a:r>
            <a:r>
              <a:rPr lang="en-US" sz="1600" dirty="0"/>
              <a:t> </a:t>
            </a:r>
            <a:r>
              <a:rPr lang="en-US" sz="1600" dirty="0" smtClean="0"/>
              <a:t>* </a:t>
            </a:r>
            <a:r>
              <a:rPr lang="en-US" sz="1600" b="1" dirty="0" smtClean="0">
                <a:solidFill>
                  <a:schemeClr val="accent4">
                    <a:lumMod val="75000"/>
                  </a:schemeClr>
                </a:solidFill>
                <a:effectLst>
                  <a:outerShdw blurRad="38100" dist="38100" dir="2700000" algn="tl">
                    <a:srgbClr val="000000">
                      <a:alpha val="43137"/>
                    </a:srgbClr>
                  </a:outerShdw>
                </a:effectLst>
              </a:rPr>
              <a:t>L</a:t>
            </a:r>
            <a:r>
              <a:rPr lang="en-US" sz="1600" baseline="30000" dirty="0" smtClean="0">
                <a:solidFill>
                  <a:schemeClr val="accent4">
                    <a:lumMod val="75000"/>
                  </a:schemeClr>
                </a:solidFill>
                <a:effectLst>
                  <a:outerShdw blurRad="38100" dist="38100" dir="2700000" algn="tl">
                    <a:srgbClr val="000000">
                      <a:alpha val="43137"/>
                    </a:srgbClr>
                  </a:outerShdw>
                </a:effectLst>
              </a:rPr>
              <a:t>-</a:t>
            </a:r>
            <a:r>
              <a:rPr lang="en-US" sz="1600" baseline="30000" dirty="0" smtClean="0"/>
              <a:t>1</a:t>
            </a:r>
            <a:endParaRPr lang="en-US" sz="1600" baseline="30000" dirty="0"/>
          </a:p>
          <a:p>
            <a:endParaRPr lang="en-US" sz="1600" dirty="0" smtClean="0"/>
          </a:p>
          <a:p>
            <a:r>
              <a:rPr lang="en-US" sz="1600" dirty="0" smtClean="0"/>
              <a:t>Typically, the space around the listener is divided into </a:t>
            </a:r>
            <a:r>
              <a:rPr lang="en-US" sz="1600" dirty="0">
                <a:solidFill>
                  <a:schemeClr val="accent4">
                    <a:lumMod val="75000"/>
                  </a:schemeClr>
                </a:solidFill>
              </a:rPr>
              <a:t>80 to 100 valid triangular </a:t>
            </a:r>
            <a:r>
              <a:rPr lang="en-US" sz="1600" dirty="0" smtClean="0">
                <a:solidFill>
                  <a:schemeClr val="accent4">
                    <a:lumMod val="75000"/>
                  </a:schemeClr>
                </a:solidFill>
              </a:rPr>
              <a:t>meshes or region.</a:t>
            </a:r>
            <a:r>
              <a:rPr lang="en-US" sz="1600" dirty="0" smtClean="0">
                <a:solidFill>
                  <a:schemeClr val="tx1"/>
                </a:solidFill>
              </a:rPr>
              <a:t> The object is mapped in one of the regions</a:t>
            </a:r>
          </a:p>
        </p:txBody>
      </p:sp>
      <p:pic>
        <p:nvPicPr>
          <p:cNvPr id="6" name="Picture 5"/>
          <p:cNvPicPr>
            <a:picLocks noChangeAspect="1"/>
          </p:cNvPicPr>
          <p:nvPr/>
        </p:nvPicPr>
        <p:blipFill>
          <a:blip r:embed="rId2"/>
          <a:stretch>
            <a:fillRect/>
          </a:stretch>
        </p:blipFill>
        <p:spPr>
          <a:xfrm>
            <a:off x="1204493" y="1591739"/>
            <a:ext cx="3334322" cy="2978296"/>
          </a:xfrm>
          <a:prstGeom prst="rect">
            <a:avLst/>
          </a:prstGeom>
        </p:spPr>
      </p:pic>
      <p:sp>
        <p:nvSpPr>
          <p:cNvPr id="7" name="Rectangle 6"/>
          <p:cNvSpPr/>
          <p:nvPr/>
        </p:nvSpPr>
        <p:spPr>
          <a:xfrm>
            <a:off x="1366156" y="5058986"/>
            <a:ext cx="9759043" cy="1200329"/>
          </a:xfrm>
          <a:prstGeom prst="rect">
            <a:avLst/>
          </a:prstGeom>
        </p:spPr>
        <p:txBody>
          <a:bodyPr wrap="square">
            <a:spAutoFit/>
          </a:bodyPr>
          <a:lstStyle/>
          <a:p>
            <a:pPr marL="285750" indent="-285750">
              <a:buFont typeface="Arial" panose="020B0604020202020204" pitchFamily="34" charset="0"/>
              <a:buChar char="•"/>
            </a:pPr>
            <a:r>
              <a:rPr lang="en-US" dirty="0" smtClean="0"/>
              <a:t>The object-audio stream is created by encoding</a:t>
            </a:r>
            <a:r>
              <a:rPr lang="en-US" dirty="0"/>
              <a:t> </a:t>
            </a:r>
            <a:r>
              <a:rPr lang="en-US" dirty="0" smtClean="0"/>
              <a:t> </a:t>
            </a:r>
            <a:r>
              <a:rPr lang="en-US" b="1" dirty="0" smtClean="0"/>
              <a:t>P</a:t>
            </a:r>
            <a:r>
              <a:rPr lang="en-US" dirty="0" smtClean="0"/>
              <a:t>  values and sent </a:t>
            </a:r>
            <a:r>
              <a:rPr lang="en-US" dirty="0"/>
              <a:t>as meta-data for the object</a:t>
            </a:r>
            <a:r>
              <a:rPr lang="en-US" dirty="0" smtClean="0"/>
              <a:t>.</a:t>
            </a:r>
          </a:p>
          <a:p>
            <a:pPr marL="285750" indent="-285750">
              <a:buFont typeface="Arial" panose="020B0604020202020204" pitchFamily="34" charset="0"/>
              <a:buChar char="•"/>
            </a:pPr>
            <a:r>
              <a:rPr lang="en-US" dirty="0" smtClean="0"/>
              <a:t>At the renderer, the matrices  </a:t>
            </a:r>
            <a:r>
              <a:rPr lang="en-US" b="1" dirty="0" smtClean="0">
                <a:solidFill>
                  <a:schemeClr val="accent4">
                    <a:lumMod val="75000"/>
                  </a:schemeClr>
                </a:solidFill>
                <a:effectLst>
                  <a:outerShdw blurRad="38100" dist="38100" dir="2700000" algn="tl">
                    <a:srgbClr val="000000">
                      <a:alpha val="43137"/>
                    </a:srgbClr>
                  </a:outerShdw>
                </a:effectLst>
              </a:rPr>
              <a:t>L</a:t>
            </a:r>
            <a:r>
              <a:rPr lang="en-US" baseline="30000" dirty="0" smtClean="0">
                <a:solidFill>
                  <a:schemeClr val="accent4">
                    <a:lumMod val="75000"/>
                  </a:schemeClr>
                </a:solidFill>
                <a:effectLst>
                  <a:outerShdw blurRad="38100" dist="38100" dir="2700000" algn="tl">
                    <a:srgbClr val="000000">
                      <a:alpha val="43137"/>
                    </a:srgbClr>
                  </a:outerShdw>
                </a:effectLst>
              </a:rPr>
              <a:t>-</a:t>
            </a:r>
            <a:r>
              <a:rPr lang="en-US" baseline="30000" dirty="0" smtClean="0"/>
              <a:t>1</a:t>
            </a:r>
            <a:r>
              <a:rPr lang="en-US" dirty="0" smtClean="0"/>
              <a:t>  are pre-computed and stored for the triangular meshes. </a:t>
            </a:r>
          </a:p>
          <a:p>
            <a:pPr marL="285750" indent="-285750">
              <a:buFont typeface="Arial" panose="020B0604020202020204" pitchFamily="34" charset="0"/>
              <a:buChar char="•"/>
            </a:pPr>
            <a:r>
              <a:rPr lang="en-US" dirty="0" smtClean="0"/>
              <a:t>The gains g1, g2, g3 are calculated as (</a:t>
            </a:r>
            <a:r>
              <a:rPr lang="en-US" b="1" dirty="0"/>
              <a:t>P</a:t>
            </a:r>
            <a:r>
              <a:rPr lang="en-US" dirty="0"/>
              <a:t> * </a:t>
            </a:r>
            <a:r>
              <a:rPr lang="en-US" b="1" dirty="0" smtClean="0">
                <a:solidFill>
                  <a:schemeClr val="accent4">
                    <a:lumMod val="75000"/>
                  </a:schemeClr>
                </a:solidFill>
                <a:effectLst>
                  <a:outerShdw blurRad="38100" dist="38100" dir="2700000" algn="tl">
                    <a:srgbClr val="000000">
                      <a:alpha val="43137"/>
                    </a:srgbClr>
                  </a:outerShdw>
                </a:effectLst>
              </a:rPr>
              <a:t>L</a:t>
            </a:r>
            <a:r>
              <a:rPr lang="en-US" baseline="30000" dirty="0" smtClean="0">
                <a:solidFill>
                  <a:schemeClr val="accent4">
                    <a:lumMod val="75000"/>
                  </a:schemeClr>
                </a:solidFill>
                <a:effectLst>
                  <a:outerShdw blurRad="38100" dist="38100" dir="2700000" algn="tl">
                    <a:srgbClr val="000000">
                      <a:alpha val="43137"/>
                    </a:srgbClr>
                  </a:outerShdw>
                </a:effectLst>
              </a:rPr>
              <a:t>-</a:t>
            </a:r>
            <a:r>
              <a:rPr lang="en-US" baseline="30000" dirty="0" smtClean="0"/>
              <a:t>1</a:t>
            </a:r>
            <a:r>
              <a:rPr lang="en-US" dirty="0" smtClean="0"/>
              <a:t>) for the object. The gains are applied to the audio object PCM data to create the </a:t>
            </a:r>
            <a:r>
              <a:rPr lang="en-US" dirty="0" smtClean="0">
                <a:solidFill>
                  <a:schemeClr val="accent2">
                    <a:lumMod val="75000"/>
                  </a:schemeClr>
                </a:solidFill>
              </a:rPr>
              <a:t>audio-signals to be played at the virtual speaker positions</a:t>
            </a:r>
            <a:endParaRPr lang="en-US" sz="1100" dirty="0">
              <a:solidFill>
                <a:schemeClr val="accent2">
                  <a:lumMod val="75000"/>
                </a:schemeClr>
              </a:solidFill>
            </a:endParaRPr>
          </a:p>
        </p:txBody>
      </p:sp>
    </p:spTree>
    <p:extLst>
      <p:ext uri="{BB962C8B-B14F-4D97-AF65-F5344CB8AC3E}">
        <p14:creationId xmlns:p14="http://schemas.microsoft.com/office/powerpoint/2010/main" val="3176193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0599" y="1017135"/>
            <a:ext cx="10352315" cy="1308864"/>
          </a:xfrm>
        </p:spPr>
        <p:txBody>
          <a:bodyPr/>
          <a:lstStyle/>
          <a:p>
            <a:pPr marL="0" indent="0">
              <a:buNone/>
            </a:pPr>
            <a:r>
              <a:rPr lang="en-US" sz="2000" dirty="0" smtClean="0">
                <a:solidFill>
                  <a:srgbClr val="00B050"/>
                </a:solidFill>
              </a:rPr>
              <a:t>Higher Order </a:t>
            </a:r>
            <a:r>
              <a:rPr lang="en-US" sz="2000" dirty="0" err="1" smtClean="0">
                <a:solidFill>
                  <a:srgbClr val="00B050"/>
                </a:solidFill>
              </a:rPr>
              <a:t>Ambisonics</a:t>
            </a:r>
            <a:r>
              <a:rPr lang="en-US" sz="2000" dirty="0">
                <a:solidFill>
                  <a:srgbClr val="00B050"/>
                </a:solidFill>
              </a:rPr>
              <a:t>		</a:t>
            </a:r>
            <a:r>
              <a:rPr lang="en-US" sz="2000" b="1" dirty="0" smtClean="0">
                <a:solidFill>
                  <a:srgbClr val="00B050"/>
                </a:solidFill>
              </a:rPr>
              <a:t>[</a:t>
            </a:r>
            <a:r>
              <a:rPr lang="en-US" sz="2000" b="1" dirty="0" err="1" smtClean="0">
                <a:solidFill>
                  <a:srgbClr val="00B050"/>
                </a:solidFill>
              </a:rPr>
              <a:t>Gerzon</a:t>
            </a:r>
            <a:r>
              <a:rPr lang="en-US" sz="2000" b="1" dirty="0" smtClean="0">
                <a:solidFill>
                  <a:srgbClr val="00B050"/>
                </a:solidFill>
              </a:rPr>
              <a:t> 1970]</a:t>
            </a:r>
            <a:endParaRPr lang="en-US" sz="2000" b="1" dirty="0">
              <a:solidFill>
                <a:srgbClr val="00B050"/>
              </a:solidFill>
            </a:endParaRPr>
          </a:p>
          <a:p>
            <a:endParaRPr lang="en-US" sz="100" dirty="0" smtClean="0"/>
          </a:p>
          <a:p>
            <a:r>
              <a:rPr lang="en-US" sz="1800" dirty="0" smtClean="0"/>
              <a:t>Creates a sound field generated by audio-object(s) when it gets captured by </a:t>
            </a:r>
            <a:r>
              <a:rPr lang="en-US" sz="1800" b="1" dirty="0" smtClean="0">
                <a:solidFill>
                  <a:schemeClr val="accent2">
                    <a:lumMod val="75000"/>
                  </a:schemeClr>
                </a:solidFill>
              </a:rPr>
              <a:t>directional microphones</a:t>
            </a:r>
            <a:r>
              <a:rPr lang="en-US" sz="1800" dirty="0" smtClean="0"/>
              <a:t> located at the listener’s position</a:t>
            </a:r>
          </a:p>
        </p:txBody>
      </p:sp>
      <p:sp>
        <p:nvSpPr>
          <p:cNvPr id="3" name="Title 2"/>
          <p:cNvSpPr>
            <a:spLocks noGrp="1"/>
          </p:cNvSpPr>
          <p:nvPr>
            <p:ph type="title"/>
          </p:nvPr>
        </p:nvSpPr>
        <p:spPr>
          <a:xfrm>
            <a:off x="1513114" y="274320"/>
            <a:ext cx="9949543" cy="429288"/>
          </a:xfrm>
        </p:spPr>
        <p:txBody>
          <a:bodyPr>
            <a:normAutofit fontScale="90000"/>
          </a:bodyPr>
          <a:lstStyle/>
          <a:p>
            <a:r>
              <a:rPr lang="en-US" sz="3200" dirty="0" smtClean="0"/>
              <a:t>HOA </a:t>
            </a:r>
            <a:r>
              <a:rPr lang="en-US" sz="3200" dirty="0"/>
              <a:t>based object rendering  </a:t>
            </a:r>
            <a:r>
              <a:rPr lang="en-US" sz="3200" dirty="0" smtClean="0"/>
              <a:t>on Immersive Speaker-Layouts </a:t>
            </a:r>
            <a:endParaRPr lang="en-US" dirty="0"/>
          </a:p>
        </p:txBody>
      </p:sp>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b="39365"/>
          <a:stretch/>
        </p:blipFill>
        <p:spPr>
          <a:xfrm>
            <a:off x="2213709" y="3255812"/>
            <a:ext cx="736318" cy="898194"/>
          </a:xfrm>
          <a:prstGeom prst="rect">
            <a:avLst/>
          </a:prstGeom>
        </p:spPr>
      </p:pic>
      <p:pic>
        <p:nvPicPr>
          <p:cNvPr id="1026" name="Picture 2" descr="http://image.slidesharecdn.com/fimpacpresbw-100528070249-phpapp01/95/future-proof-surround-sound-mixing-using-ambisonics-11-728.jpg?cb=127503026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7392" y="2382973"/>
            <a:ext cx="3380015" cy="253501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011885" y="3321520"/>
            <a:ext cx="2858411" cy="369332"/>
          </a:xfrm>
          <a:prstGeom prst="rect">
            <a:avLst/>
          </a:prstGeom>
          <a:noFill/>
        </p:spPr>
        <p:txBody>
          <a:bodyPr wrap="none" rtlCol="0">
            <a:spAutoFit/>
          </a:bodyPr>
          <a:lstStyle/>
          <a:p>
            <a:r>
              <a:rPr lang="en-US" dirty="0" smtClean="0"/>
              <a:t>First Order </a:t>
            </a:r>
            <a:r>
              <a:rPr lang="en-US" dirty="0" err="1" smtClean="0"/>
              <a:t>Ambisonics</a:t>
            </a:r>
            <a:r>
              <a:rPr lang="en-US" dirty="0" smtClean="0"/>
              <a:t> fields</a:t>
            </a:r>
            <a:endParaRPr lang="en-US" dirty="0"/>
          </a:p>
        </p:txBody>
      </p:sp>
      <p:sp>
        <p:nvSpPr>
          <p:cNvPr id="13" name="TextBox 12"/>
          <p:cNvSpPr txBox="1"/>
          <p:nvPr/>
        </p:nvSpPr>
        <p:spPr>
          <a:xfrm>
            <a:off x="7990113" y="3969340"/>
            <a:ext cx="3141950" cy="369332"/>
          </a:xfrm>
          <a:prstGeom prst="rect">
            <a:avLst/>
          </a:prstGeom>
          <a:noFill/>
        </p:spPr>
        <p:txBody>
          <a:bodyPr wrap="none" rtlCol="0">
            <a:spAutoFit/>
          </a:bodyPr>
          <a:lstStyle/>
          <a:p>
            <a:r>
              <a:rPr lang="en-US" dirty="0" smtClean="0"/>
              <a:t>Second Order </a:t>
            </a:r>
            <a:r>
              <a:rPr lang="en-US" dirty="0" err="1" smtClean="0"/>
              <a:t>Ambisonics</a:t>
            </a:r>
            <a:r>
              <a:rPr lang="en-US" dirty="0" smtClean="0"/>
              <a:t> fields</a:t>
            </a:r>
            <a:endParaRPr lang="en-US" dirty="0"/>
          </a:p>
        </p:txBody>
      </p:sp>
      <p:sp>
        <p:nvSpPr>
          <p:cNvPr id="12" name="Down Arrow 11"/>
          <p:cNvSpPr/>
          <p:nvPr/>
        </p:nvSpPr>
        <p:spPr>
          <a:xfrm rot="5400000">
            <a:off x="7710736" y="3965797"/>
            <a:ext cx="182337" cy="3764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rot="5400000">
            <a:off x="7740186" y="3317975"/>
            <a:ext cx="123436" cy="3764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074275" y="4338672"/>
            <a:ext cx="2670411" cy="369332"/>
          </a:xfrm>
          <a:prstGeom prst="rect">
            <a:avLst/>
          </a:prstGeom>
        </p:spPr>
        <p:txBody>
          <a:bodyPr wrap="none">
            <a:spAutoFit/>
          </a:bodyPr>
          <a:lstStyle/>
          <a:p>
            <a:pPr algn="r"/>
            <a:r>
              <a:rPr lang="en-US" dirty="0" smtClean="0"/>
              <a:t>An </a:t>
            </a:r>
            <a:r>
              <a:rPr lang="en-US" dirty="0" err="1" smtClean="0"/>
              <a:t>Ambisonic</a:t>
            </a:r>
            <a:r>
              <a:rPr lang="en-US" dirty="0" smtClean="0"/>
              <a:t> </a:t>
            </a:r>
            <a:r>
              <a:rPr lang="en-US" dirty="0"/>
              <a:t>Microphone</a:t>
            </a:r>
          </a:p>
        </p:txBody>
      </p:sp>
      <p:sp>
        <p:nvSpPr>
          <p:cNvPr id="17" name="Content Placeholder 1"/>
          <p:cNvSpPr txBox="1">
            <a:spLocks/>
          </p:cNvSpPr>
          <p:nvPr/>
        </p:nvSpPr>
        <p:spPr>
          <a:xfrm>
            <a:off x="968827" y="5219158"/>
            <a:ext cx="10689772" cy="1233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smtClean="0"/>
              <a:t>HOA channels are encoded and these channels are decoded and then mapped onto any standard “user speaker layouts” from 5.1, or 7.2.4 or 13.1”.  These mappings are easy and less complex.</a:t>
            </a:r>
          </a:p>
          <a:p>
            <a:r>
              <a:rPr lang="en-US" sz="1800" dirty="0" smtClean="0">
                <a:solidFill>
                  <a:schemeClr val="accent1">
                    <a:lumMod val="75000"/>
                  </a:schemeClr>
                </a:solidFill>
              </a:rPr>
              <a:t>HOA technique  makes it easy to modify the sound-field for different user (listener) orientations (required mainly in VR &amp; Computer Gaming)</a:t>
            </a:r>
          </a:p>
        </p:txBody>
      </p:sp>
    </p:spTree>
    <p:extLst>
      <p:ext uri="{BB962C8B-B14F-4D97-AF65-F5344CB8AC3E}">
        <p14:creationId xmlns:p14="http://schemas.microsoft.com/office/powerpoint/2010/main" val="2064007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2514" y="415833"/>
            <a:ext cx="10918371" cy="879566"/>
          </a:xfrm>
        </p:spPr>
        <p:txBody>
          <a:bodyPr>
            <a:noAutofit/>
          </a:bodyPr>
          <a:lstStyle/>
          <a:p>
            <a:pPr algn="ctr"/>
            <a:r>
              <a:rPr lang="en-US" sz="3200" dirty="0" smtClean="0"/>
              <a:t>Rendering  on Headphones using intermediate audio of Immersive Speaker-Layouts </a:t>
            </a:r>
            <a:endParaRPr lang="en-US" dirty="0"/>
          </a:p>
        </p:txBody>
      </p:sp>
      <p:sp>
        <p:nvSpPr>
          <p:cNvPr id="4" name="Content Placeholder 3"/>
          <p:cNvSpPr>
            <a:spLocks noGrp="1"/>
          </p:cNvSpPr>
          <p:nvPr>
            <p:ph idx="1"/>
          </p:nvPr>
        </p:nvSpPr>
        <p:spPr>
          <a:xfrm>
            <a:off x="816429" y="2391681"/>
            <a:ext cx="10515600" cy="3758747"/>
          </a:xfrm>
        </p:spPr>
        <p:txBody>
          <a:bodyPr>
            <a:normAutofit/>
          </a:bodyPr>
          <a:lstStyle/>
          <a:p>
            <a:r>
              <a:rPr lang="en-US" sz="2400" dirty="0" smtClean="0"/>
              <a:t>In industry, typically the following technique is used </a:t>
            </a:r>
            <a:r>
              <a:rPr lang="en-US" sz="2400" dirty="0" smtClean="0">
                <a:solidFill>
                  <a:srgbClr val="00B0F0"/>
                </a:solidFill>
              </a:rPr>
              <a:t>(in non-gaming) </a:t>
            </a:r>
            <a:r>
              <a:rPr lang="en-US" sz="2400" dirty="0" smtClean="0"/>
              <a:t>application to render the object-based content on headphones.</a:t>
            </a:r>
          </a:p>
          <a:p>
            <a:endParaRPr lang="en-US" sz="2400" dirty="0" smtClean="0"/>
          </a:p>
          <a:p>
            <a:pPr lvl="1"/>
            <a:r>
              <a:rPr lang="en-US" sz="2000" dirty="0" smtClean="0"/>
              <a:t>Decode and render the object–based content for an Immersive Speaker layout.</a:t>
            </a:r>
          </a:p>
          <a:p>
            <a:pPr lvl="1"/>
            <a:r>
              <a:rPr lang="en-US" sz="2000" dirty="0" smtClean="0"/>
              <a:t>Map the immersive speaker layout audio signals to headphones using “</a:t>
            </a:r>
            <a:r>
              <a:rPr lang="en-US" sz="2000" dirty="0" err="1" smtClean="0">
                <a:solidFill>
                  <a:schemeClr val="accent2">
                    <a:lumMod val="75000"/>
                  </a:schemeClr>
                </a:solidFill>
              </a:rPr>
              <a:t>BinAural</a:t>
            </a:r>
            <a:r>
              <a:rPr lang="en-US" sz="2000" dirty="0" smtClean="0"/>
              <a:t>” Rendering</a:t>
            </a:r>
          </a:p>
          <a:p>
            <a:pPr marL="457200" lvl="1" indent="0">
              <a:buNone/>
            </a:pPr>
            <a:endParaRPr lang="en-US" sz="2000" dirty="0" smtClean="0"/>
          </a:p>
          <a:p>
            <a:pPr marL="457200" lvl="1" indent="0">
              <a:buNone/>
            </a:pPr>
            <a:r>
              <a:rPr lang="en-US" sz="2000" dirty="0" smtClean="0">
                <a:solidFill>
                  <a:schemeClr val="accent2">
                    <a:lumMod val="75000"/>
                  </a:schemeClr>
                </a:solidFill>
              </a:rPr>
              <a:t>Advantages are:</a:t>
            </a:r>
          </a:p>
          <a:p>
            <a:pPr lvl="1"/>
            <a:r>
              <a:rPr lang="en-US" sz="2000" dirty="0" smtClean="0"/>
              <a:t>The </a:t>
            </a:r>
            <a:r>
              <a:rPr lang="en-US" sz="2000" dirty="0" smtClean="0">
                <a:solidFill>
                  <a:schemeClr val="accent2">
                    <a:lumMod val="75000"/>
                  </a:schemeClr>
                </a:solidFill>
              </a:rPr>
              <a:t>same content </a:t>
            </a:r>
            <a:r>
              <a:rPr lang="en-US" sz="2000" dirty="0" smtClean="0"/>
              <a:t>can be decoded for immersive speaker layout, theater, or headphones.</a:t>
            </a:r>
          </a:p>
          <a:p>
            <a:pPr lvl="1"/>
            <a:r>
              <a:rPr lang="en-US" sz="2000" dirty="0">
                <a:solidFill>
                  <a:schemeClr val="accent2">
                    <a:lumMod val="75000"/>
                  </a:schemeClr>
                </a:solidFill>
              </a:rPr>
              <a:t>Reduced Complexity </a:t>
            </a:r>
            <a:r>
              <a:rPr lang="en-US" sz="2000" dirty="0" smtClean="0"/>
              <a:t>if the stream carries standard immersive channel configurations as sub-stream then this can be done as multi-channel decoding followed by </a:t>
            </a:r>
            <a:r>
              <a:rPr lang="en-US" sz="2000" dirty="0" smtClean="0">
                <a:solidFill>
                  <a:schemeClr val="accent2">
                    <a:lumMod val="75000"/>
                  </a:schemeClr>
                </a:solidFill>
              </a:rPr>
              <a:t>Bin-Aural Rendering</a:t>
            </a:r>
            <a:r>
              <a:rPr lang="en-US" sz="2000" dirty="0" smtClean="0"/>
              <a:t>.</a:t>
            </a:r>
            <a:endParaRPr lang="en-US" sz="2000" dirty="0"/>
          </a:p>
        </p:txBody>
      </p:sp>
    </p:spTree>
    <p:extLst>
      <p:ext uri="{BB962C8B-B14F-4D97-AF65-F5344CB8AC3E}">
        <p14:creationId xmlns:p14="http://schemas.microsoft.com/office/powerpoint/2010/main" val="22158682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0696"/>
            <a:ext cx="10406743" cy="658132"/>
          </a:xfrm>
        </p:spPr>
        <p:txBody>
          <a:bodyPr>
            <a:normAutofit fontScale="90000"/>
          </a:bodyPr>
          <a:lstStyle/>
          <a:p>
            <a:r>
              <a:rPr lang="en-US" dirty="0" smtClean="0"/>
              <a:t>Audio Signals – A snapshot view</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53109027"/>
              </p:ext>
            </p:extLst>
          </p:nvPr>
        </p:nvGraphicFramePr>
        <p:xfrm>
          <a:off x="664029" y="1045031"/>
          <a:ext cx="10885714" cy="5282397"/>
        </p:xfrm>
        <a:graphic>
          <a:graphicData uri="http://schemas.openxmlformats.org/drawingml/2006/table">
            <a:tbl>
              <a:tblPr firstRow="1" firstCol="1" bandRow="1">
                <a:tableStyleId>{5C22544A-7EE6-4342-B048-85BDC9FD1C3A}</a:tableStyleId>
              </a:tblPr>
              <a:tblGrid>
                <a:gridCol w="2481943"/>
                <a:gridCol w="3694850"/>
                <a:gridCol w="4708921"/>
              </a:tblGrid>
              <a:tr h="533398">
                <a:tc>
                  <a:txBody>
                    <a:bodyPr/>
                    <a:lstStyle/>
                    <a:p>
                      <a:pPr marL="0" marR="0" algn="ctr">
                        <a:lnSpc>
                          <a:spcPct val="107000"/>
                        </a:lnSpc>
                        <a:spcBef>
                          <a:spcPts val="0"/>
                        </a:spcBef>
                        <a:spcAft>
                          <a:spcPts val="0"/>
                        </a:spcAft>
                      </a:pPr>
                      <a:r>
                        <a:rPr lang="en-US" sz="1800" dirty="0">
                          <a:effectLst/>
                        </a:rPr>
                        <a:t>Parameter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smtClean="0">
                          <a:effectLst/>
                        </a:rPr>
                        <a:t>Values</a:t>
                      </a:r>
                      <a:r>
                        <a:rPr lang="en-US" sz="1800" baseline="0" dirty="0" smtClean="0">
                          <a:effectLst/>
                        </a:rPr>
                        <a:t> &amp; Ranges</a:t>
                      </a:r>
                    </a:p>
                  </a:txBody>
                  <a:tcPr marL="68580" marR="68580" marT="0" marB="0" anchor="ctr"/>
                </a:tc>
                <a:tc>
                  <a:txBody>
                    <a:bodyPr/>
                    <a:lstStyle/>
                    <a:p>
                      <a:pPr marL="0" marR="0" algn="ctr">
                        <a:lnSpc>
                          <a:spcPct val="107000"/>
                        </a:lnSpc>
                        <a:spcBef>
                          <a:spcPts val="0"/>
                        </a:spcBef>
                        <a:spcAft>
                          <a:spcPts val="0"/>
                        </a:spcAft>
                      </a:pPr>
                      <a:r>
                        <a:rPr lang="en-US" sz="1800" dirty="0" smtClean="0">
                          <a:effectLst/>
                        </a:rPr>
                        <a:t>Comment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29488">
                <a:tc>
                  <a:txBody>
                    <a:bodyPr/>
                    <a:lstStyle/>
                    <a:p>
                      <a:pPr marL="0" marR="0">
                        <a:lnSpc>
                          <a:spcPct val="107000"/>
                        </a:lnSpc>
                        <a:spcBef>
                          <a:spcPts val="0"/>
                        </a:spcBef>
                        <a:spcAft>
                          <a:spcPts val="0"/>
                        </a:spcAft>
                      </a:pPr>
                      <a:r>
                        <a:rPr lang="en-US" sz="1800" dirty="0">
                          <a:solidFill>
                            <a:schemeClr val="tx2"/>
                          </a:solidFill>
                          <a:effectLst/>
                        </a:rPr>
                        <a:t>Bandwidth</a:t>
                      </a:r>
                      <a:endPar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nSpc>
                          <a:spcPct val="107000"/>
                        </a:lnSpc>
                        <a:spcBef>
                          <a:spcPts val="0"/>
                        </a:spcBef>
                        <a:spcAft>
                          <a:spcPts val="0"/>
                        </a:spcAft>
                      </a:pPr>
                      <a:r>
                        <a:rPr lang="en-US" sz="1800" dirty="0">
                          <a:effectLst/>
                        </a:rPr>
                        <a:t>20 Hz  to 20 kHz</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Audible for Human Ear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326432">
                <a:tc>
                  <a:txBody>
                    <a:bodyPr/>
                    <a:lstStyle/>
                    <a:p>
                      <a:pPr marL="0" marR="0">
                        <a:lnSpc>
                          <a:spcPct val="107000"/>
                        </a:lnSpc>
                        <a:spcBef>
                          <a:spcPts val="0"/>
                        </a:spcBef>
                        <a:spcAft>
                          <a:spcPts val="0"/>
                        </a:spcAft>
                      </a:pPr>
                      <a:r>
                        <a:rPr lang="en-US" sz="1800" dirty="0">
                          <a:solidFill>
                            <a:schemeClr val="tx2"/>
                          </a:solidFill>
                          <a:effectLst/>
                        </a:rPr>
                        <a:t>Sound Pressure Level </a:t>
                      </a:r>
                      <a:endParaRPr lang="en-US" sz="1800" dirty="0" smtClean="0">
                        <a:solidFill>
                          <a:schemeClr val="tx2"/>
                        </a:solidFill>
                        <a:effectLst/>
                      </a:endParaRPr>
                    </a:p>
                    <a:p>
                      <a:pPr marL="0" marR="0">
                        <a:lnSpc>
                          <a:spcPct val="107000"/>
                        </a:lnSpc>
                        <a:spcBef>
                          <a:spcPts val="0"/>
                        </a:spcBef>
                        <a:spcAft>
                          <a:spcPts val="0"/>
                        </a:spcAft>
                      </a:pPr>
                      <a:r>
                        <a:rPr lang="en-US" sz="1800" dirty="0" smtClean="0">
                          <a:solidFill>
                            <a:schemeClr val="tx2"/>
                          </a:solidFill>
                          <a:effectLst/>
                        </a:rPr>
                        <a:t>(</a:t>
                      </a:r>
                      <a:r>
                        <a:rPr lang="en-US" sz="1800" dirty="0">
                          <a:solidFill>
                            <a:schemeClr val="tx2"/>
                          </a:solidFill>
                          <a:effectLst/>
                        </a:rPr>
                        <a:t>Signal Energy)</a:t>
                      </a:r>
                      <a:endPar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nSpc>
                          <a:spcPct val="107000"/>
                        </a:lnSpc>
                        <a:spcBef>
                          <a:spcPts val="0"/>
                        </a:spcBef>
                        <a:spcAft>
                          <a:spcPts val="0"/>
                        </a:spcAft>
                      </a:pPr>
                      <a:r>
                        <a:rPr lang="en-US" sz="1800" dirty="0">
                          <a:effectLst/>
                        </a:rPr>
                        <a:t>0 to 120 dB SPL </a:t>
                      </a:r>
                    </a:p>
                    <a:p>
                      <a:pPr marL="0" marR="0">
                        <a:lnSpc>
                          <a:spcPct val="107000"/>
                        </a:lnSpc>
                        <a:spcBef>
                          <a:spcPts val="0"/>
                        </a:spcBef>
                        <a:spcAft>
                          <a:spcPts val="0"/>
                        </a:spcAft>
                      </a:pPr>
                      <a:endParaRPr lang="en-US" sz="1800" dirty="0" smtClean="0">
                        <a:effectLst/>
                      </a:endParaRPr>
                    </a:p>
                    <a:p>
                      <a:pPr marL="0" marR="0">
                        <a:lnSpc>
                          <a:spcPct val="107000"/>
                        </a:lnSpc>
                        <a:spcBef>
                          <a:spcPts val="0"/>
                        </a:spcBef>
                        <a:spcAft>
                          <a:spcPts val="0"/>
                        </a:spcAft>
                      </a:pPr>
                      <a:r>
                        <a:rPr lang="en-US" sz="1800" dirty="0" smtClean="0">
                          <a:effectLst/>
                        </a:rPr>
                        <a:t>(</a:t>
                      </a:r>
                      <a:r>
                        <a:rPr lang="en-US" sz="1800" dirty="0">
                          <a:effectLst/>
                        </a:rPr>
                        <a:t>1e-12 to 1 W/m</a:t>
                      </a:r>
                      <a:r>
                        <a:rPr lang="en-US" sz="1800" baseline="30000" dirty="0">
                          <a:effectLst/>
                        </a:rPr>
                        <a:t>2 </a:t>
                      </a:r>
                      <a:r>
                        <a:rPr lang="en-US" sz="1800" dirty="0">
                          <a:effectLst/>
                        </a:rPr>
                        <a:t>) </a:t>
                      </a:r>
                      <a:r>
                        <a:rPr lang="en-US" sz="1800" baseline="0" dirty="0" smtClean="0">
                          <a:effectLst/>
                        </a:rPr>
                        <a:t>     </a:t>
                      </a:r>
                      <a:r>
                        <a:rPr lang="en-US" sz="1800" dirty="0" smtClean="0">
                          <a:effectLst/>
                        </a:rPr>
                        <a:t>OR </a:t>
                      </a:r>
                      <a:r>
                        <a:rPr lang="en-US" sz="1800" baseline="0" dirty="0" smtClean="0">
                          <a:effectLst/>
                        </a:rPr>
                        <a:t> </a:t>
                      </a:r>
                    </a:p>
                    <a:p>
                      <a:pPr marL="0" marR="0">
                        <a:lnSpc>
                          <a:spcPct val="107000"/>
                        </a:lnSpc>
                        <a:spcBef>
                          <a:spcPts val="0"/>
                        </a:spcBef>
                        <a:spcAft>
                          <a:spcPts val="0"/>
                        </a:spcAft>
                      </a:pPr>
                      <a:r>
                        <a:rPr lang="en-US" sz="1800" dirty="0" smtClean="0">
                          <a:effectLst/>
                        </a:rPr>
                        <a:t>(</a:t>
                      </a:r>
                      <a:r>
                        <a:rPr lang="en-US" sz="1800" dirty="0">
                          <a:effectLst/>
                        </a:rPr>
                        <a:t>2e-5 to 20 Pa</a:t>
                      </a:r>
                      <a:r>
                        <a:rPr lang="en-US" sz="1800" dirty="0" smtClean="0">
                          <a:effectLst/>
                        </a:rPr>
                        <a:t>) </a:t>
                      </a:r>
                    </a:p>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Range of sounds acceptable to Human ear. </a:t>
                      </a:r>
                      <a:endParaRPr lang="en-US" sz="1800" dirty="0" smtClean="0">
                        <a:effectLst/>
                      </a:endParaRPr>
                    </a:p>
                    <a:p>
                      <a:pPr marL="0" marR="0">
                        <a:lnSpc>
                          <a:spcPct val="107000"/>
                        </a:lnSpc>
                        <a:spcBef>
                          <a:spcPts val="0"/>
                        </a:spcBef>
                        <a:spcAft>
                          <a:spcPts val="0"/>
                        </a:spcAft>
                      </a:pPr>
                      <a:r>
                        <a:rPr lang="en-US" sz="1800" dirty="0" smtClean="0">
                          <a:effectLst/>
                        </a:rPr>
                        <a:t> </a:t>
                      </a:r>
                      <a:r>
                        <a:rPr lang="en-US" sz="1800" baseline="0" dirty="0" smtClean="0">
                          <a:effectLst/>
                        </a:rPr>
                        <a:t>Note: </a:t>
                      </a:r>
                      <a:r>
                        <a:rPr lang="en-US" sz="1800" dirty="0" smtClean="0">
                          <a:effectLst/>
                        </a:rPr>
                        <a:t>1 Pa = 1e-5 bar.</a:t>
                      </a:r>
                    </a:p>
                    <a:p>
                      <a:pPr marL="0" marR="0">
                        <a:lnSpc>
                          <a:spcPct val="107000"/>
                        </a:lnSpc>
                        <a:spcBef>
                          <a:spcPts val="0"/>
                        </a:spcBef>
                        <a:spcAft>
                          <a:spcPts val="0"/>
                        </a:spcAft>
                      </a:pPr>
                      <a:r>
                        <a:rPr lang="en-US" sz="1800" dirty="0" smtClean="0">
                          <a:effectLst/>
                        </a:rPr>
                        <a:t>Humans can </a:t>
                      </a:r>
                      <a:r>
                        <a:rPr lang="en-US" sz="1800" dirty="0">
                          <a:effectLst/>
                        </a:rPr>
                        <a:t>hear sounds wave creating </a:t>
                      </a:r>
                      <a:r>
                        <a:rPr lang="en-US" sz="1800" dirty="0" smtClean="0">
                          <a:effectLst/>
                        </a:rPr>
                        <a:t>pressure</a:t>
                      </a:r>
                      <a:r>
                        <a:rPr lang="en-US" sz="1800" baseline="0" dirty="0" smtClean="0">
                          <a:effectLst/>
                        </a:rPr>
                        <a:t> changes </a:t>
                      </a:r>
                      <a:r>
                        <a:rPr lang="en-US" sz="1800" dirty="0" smtClean="0">
                          <a:effectLst/>
                        </a:rPr>
                        <a:t>less </a:t>
                      </a:r>
                      <a:r>
                        <a:rPr lang="en-US" sz="1800" dirty="0">
                          <a:effectLst/>
                        </a:rPr>
                        <a:t>than a billionth of atmospheric pressure.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3450">
                <a:tc>
                  <a:txBody>
                    <a:bodyPr/>
                    <a:lstStyle/>
                    <a:p>
                      <a:pPr marL="0" marR="0">
                        <a:lnSpc>
                          <a:spcPct val="107000"/>
                        </a:lnSpc>
                        <a:spcBef>
                          <a:spcPts val="0"/>
                        </a:spcBef>
                        <a:spcAft>
                          <a:spcPts val="0"/>
                        </a:spcAft>
                      </a:pPr>
                      <a:r>
                        <a:rPr lang="en-US" sz="1800" dirty="0">
                          <a:solidFill>
                            <a:schemeClr val="tx2"/>
                          </a:solidFill>
                          <a:effectLst/>
                        </a:rPr>
                        <a:t>Loudness Resolution</a:t>
                      </a:r>
                      <a:endPar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nSpc>
                          <a:spcPct val="107000"/>
                        </a:lnSpc>
                        <a:spcBef>
                          <a:spcPts val="0"/>
                        </a:spcBef>
                        <a:spcAft>
                          <a:spcPts val="0"/>
                        </a:spcAft>
                      </a:pPr>
                      <a:r>
                        <a:rPr lang="en-US" sz="1800" dirty="0">
                          <a:effectLst/>
                        </a:rPr>
                        <a:t>0.5 dB </a:t>
                      </a: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Smallest volume Level change that is perceived by human ear.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89861">
                <a:tc gridSpan="3">
                  <a:txBody>
                    <a:bodyPr/>
                    <a:lstStyle/>
                    <a:p>
                      <a:pPr marL="0" marR="0" algn="ctr">
                        <a:lnSpc>
                          <a:spcPct val="107000"/>
                        </a:lnSpc>
                        <a:spcBef>
                          <a:spcPts val="0"/>
                        </a:spcBef>
                        <a:spcAft>
                          <a:spcPts val="0"/>
                        </a:spcAft>
                      </a:pPr>
                      <a:r>
                        <a:rPr lang="en-US" sz="1800" dirty="0" smtClean="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Digital</a:t>
                      </a:r>
                      <a:r>
                        <a:rPr lang="en-US" sz="1800" dirty="0" smtClean="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smtClean="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Audio</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solidFill>
                  </a:tcPr>
                </a:tc>
                <a:tc hMerge="1">
                  <a:txBody>
                    <a:bodyPr/>
                    <a:lstStyle/>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625057">
                <a:tc>
                  <a:txBody>
                    <a:bodyPr/>
                    <a:lstStyle/>
                    <a:p>
                      <a:pPr marL="0" marR="0">
                        <a:lnSpc>
                          <a:spcPct val="107000"/>
                        </a:lnSpc>
                        <a:spcBef>
                          <a:spcPts val="0"/>
                        </a:spcBef>
                        <a:spcAft>
                          <a:spcPts val="0"/>
                        </a:spcAft>
                      </a:pPr>
                      <a:r>
                        <a:rPr lang="en-US" sz="1800" dirty="0" smtClean="0">
                          <a:solidFill>
                            <a:schemeClr val="tx2"/>
                          </a:solidFill>
                          <a:effectLst/>
                        </a:rPr>
                        <a:t>Sampling </a:t>
                      </a:r>
                      <a:r>
                        <a:rPr lang="en-US" sz="1800" dirty="0">
                          <a:solidFill>
                            <a:schemeClr val="tx2"/>
                          </a:solidFill>
                          <a:effectLst/>
                        </a:rPr>
                        <a:t>Rates</a:t>
                      </a:r>
                      <a:endPar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nSpc>
                          <a:spcPct val="107000"/>
                        </a:lnSpc>
                        <a:spcBef>
                          <a:spcPts val="0"/>
                        </a:spcBef>
                        <a:spcAft>
                          <a:spcPts val="0"/>
                        </a:spcAft>
                      </a:pPr>
                      <a:r>
                        <a:rPr lang="en-US" sz="1800" dirty="0">
                          <a:effectLst/>
                        </a:rPr>
                        <a:t>32, 44.1, 48 </a:t>
                      </a:r>
                      <a:r>
                        <a:rPr lang="en-US" sz="1800" dirty="0" smtClean="0">
                          <a:effectLst/>
                        </a:rPr>
                        <a:t>kHz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Oversampled Signals up to 192kHz</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5057">
                <a:tc>
                  <a:txBody>
                    <a:bodyPr/>
                    <a:lstStyle/>
                    <a:p>
                      <a:pPr marL="0" marR="0">
                        <a:lnSpc>
                          <a:spcPct val="107000"/>
                        </a:lnSpc>
                        <a:spcBef>
                          <a:spcPts val="0"/>
                        </a:spcBef>
                        <a:spcAft>
                          <a:spcPts val="0"/>
                        </a:spcAft>
                      </a:pPr>
                      <a:r>
                        <a:rPr lang="en-US" sz="1800" dirty="0" smtClean="0">
                          <a:solidFill>
                            <a:schemeClr val="tx2"/>
                          </a:solidFill>
                          <a:effectLst/>
                        </a:rPr>
                        <a:t>Recording Levels</a:t>
                      </a:r>
                      <a:r>
                        <a:rPr lang="en-US" sz="1800" dirty="0">
                          <a:solidFill>
                            <a:schemeClr val="tx2"/>
                          </a:solidFill>
                          <a:effectLst/>
                        </a:rPr>
                        <a:t>.</a:t>
                      </a:r>
                      <a:endPar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nSpc>
                          <a:spcPct val="107000"/>
                        </a:lnSpc>
                        <a:spcBef>
                          <a:spcPts val="0"/>
                        </a:spcBef>
                        <a:spcAft>
                          <a:spcPts val="0"/>
                        </a:spcAft>
                      </a:pPr>
                      <a:r>
                        <a:rPr lang="en-US" sz="1800" dirty="0">
                          <a:effectLst/>
                        </a:rPr>
                        <a:t>120 dB SPL </a:t>
                      </a:r>
                      <a:r>
                        <a:rPr lang="en-US" sz="1800" dirty="0" smtClean="0">
                          <a:effectLst/>
                        </a:rPr>
                        <a:t>Audio Input to ADC =&gt; </a:t>
                      </a:r>
                    </a:p>
                    <a:p>
                      <a:pPr marL="0" marR="0">
                        <a:lnSpc>
                          <a:spcPct val="107000"/>
                        </a:lnSpc>
                        <a:spcBef>
                          <a:spcPts val="0"/>
                        </a:spcBef>
                        <a:spcAft>
                          <a:spcPts val="0"/>
                        </a:spcAft>
                      </a:pPr>
                      <a:r>
                        <a:rPr lang="en-US" sz="1800" dirty="0" smtClean="0">
                          <a:effectLst/>
                        </a:rPr>
                        <a:t>0 dB Full</a:t>
                      </a:r>
                      <a:r>
                        <a:rPr lang="en-US" sz="1800" baseline="0" dirty="0" smtClean="0">
                          <a:effectLst/>
                        </a:rPr>
                        <a:t> Scale</a:t>
                      </a:r>
                      <a:r>
                        <a:rPr lang="en-US" sz="1800" dirty="0" smtClean="0">
                          <a:effectLst/>
                        </a:rPr>
                        <a:t> digital output.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120 dB SPL for Full-Range Audio</a:t>
                      </a:r>
                    </a:p>
                    <a:p>
                      <a:pPr marL="0" marR="0">
                        <a:lnSpc>
                          <a:spcPct val="107000"/>
                        </a:lnSpc>
                        <a:spcBef>
                          <a:spcPts val="0"/>
                        </a:spcBef>
                        <a:spcAft>
                          <a:spcPts val="0"/>
                        </a:spcAft>
                      </a:pPr>
                      <a:r>
                        <a:rPr lang="en-US" sz="1800" dirty="0">
                          <a:effectLst/>
                        </a:rPr>
                        <a:t>94 dB SPL for Normal-Range Audio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5057">
                <a:tc>
                  <a:txBody>
                    <a:bodyPr/>
                    <a:lstStyle/>
                    <a:p>
                      <a:pPr marL="0" marR="0">
                        <a:lnSpc>
                          <a:spcPct val="107000"/>
                        </a:lnSpc>
                        <a:spcBef>
                          <a:spcPts val="0"/>
                        </a:spcBef>
                        <a:spcAft>
                          <a:spcPts val="0"/>
                        </a:spcAft>
                      </a:pPr>
                      <a:r>
                        <a:rPr lang="en-US" sz="1800" dirty="0">
                          <a:solidFill>
                            <a:schemeClr val="tx2"/>
                          </a:solidFill>
                          <a:effectLst/>
                        </a:rPr>
                        <a:t>Sample Resolution</a:t>
                      </a:r>
                      <a:endPar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marL="0" marR="0">
                        <a:lnSpc>
                          <a:spcPct val="107000"/>
                        </a:lnSpc>
                        <a:spcBef>
                          <a:spcPts val="0"/>
                        </a:spcBef>
                        <a:spcAft>
                          <a:spcPts val="0"/>
                        </a:spcAft>
                      </a:pPr>
                      <a:r>
                        <a:rPr lang="en-US" sz="1800" dirty="0">
                          <a:effectLst/>
                        </a:rPr>
                        <a:t>16 </a:t>
                      </a:r>
                      <a:r>
                        <a:rPr lang="en-US" sz="1800" dirty="0" smtClean="0">
                          <a:effectLst/>
                        </a:rPr>
                        <a:t>to </a:t>
                      </a:r>
                      <a:r>
                        <a:rPr lang="en-US" sz="1800" dirty="0">
                          <a:effectLst/>
                        </a:rPr>
                        <a:t>24 bits </a:t>
                      </a:r>
                      <a:r>
                        <a:rPr lang="en-US" sz="1800" dirty="0" smtClean="0">
                          <a:effectLst/>
                        </a:rPr>
                        <a:t>per</a:t>
                      </a:r>
                      <a:r>
                        <a:rPr lang="en-US" sz="1800" baseline="0" dirty="0" smtClean="0">
                          <a:effectLst/>
                        </a:rPr>
                        <a:t> sample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smtClean="0">
                          <a:effectLst/>
                        </a:rPr>
                        <a:t>16 (Lo-Resolution internet audio) &amp;</a:t>
                      </a:r>
                    </a:p>
                    <a:p>
                      <a:pPr marL="0" marR="0">
                        <a:lnSpc>
                          <a:spcPct val="107000"/>
                        </a:lnSpc>
                        <a:spcBef>
                          <a:spcPts val="0"/>
                        </a:spcBef>
                        <a:spcAft>
                          <a:spcPts val="0"/>
                        </a:spcAft>
                      </a:pPr>
                      <a:r>
                        <a:rPr lang="en-US" sz="1800" dirty="0" smtClean="0">
                          <a:effectLst/>
                        </a:rPr>
                        <a:t>24 bits (Full-Resolution Audio)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6832312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4413" y="75540"/>
            <a:ext cx="10918371" cy="879566"/>
          </a:xfrm>
        </p:spPr>
        <p:txBody>
          <a:bodyPr>
            <a:noAutofit/>
          </a:bodyPr>
          <a:lstStyle/>
          <a:p>
            <a:pPr algn="ctr"/>
            <a:r>
              <a:rPr lang="en-US" sz="3200" dirty="0" err="1"/>
              <a:t>BinAural</a:t>
            </a:r>
            <a:r>
              <a:rPr lang="en-US" sz="3200" dirty="0"/>
              <a:t> Rendering :  Immersive Speakers -&gt; Headphones</a:t>
            </a:r>
            <a:r>
              <a:rPr lang="en-US" sz="3200" dirty="0" smtClean="0"/>
              <a:t>.</a:t>
            </a:r>
            <a:endParaRPr lang="en-US" dirty="0"/>
          </a:p>
        </p:txBody>
      </p:sp>
      <p:sp>
        <p:nvSpPr>
          <p:cNvPr id="4" name="Content Placeholder 3"/>
          <p:cNvSpPr>
            <a:spLocks noGrp="1"/>
          </p:cNvSpPr>
          <p:nvPr>
            <p:ph idx="1"/>
          </p:nvPr>
        </p:nvSpPr>
        <p:spPr>
          <a:xfrm>
            <a:off x="6948346" y="1143559"/>
            <a:ext cx="4668664" cy="1567737"/>
          </a:xfrm>
        </p:spPr>
        <p:txBody>
          <a:bodyPr>
            <a:normAutofit fontScale="85000" lnSpcReduction="20000"/>
          </a:bodyPr>
          <a:lstStyle/>
          <a:p>
            <a:pPr marL="457200" lvl="1" indent="0" algn="ctr">
              <a:buNone/>
            </a:pPr>
            <a:r>
              <a:rPr lang="en-US" sz="2000" dirty="0" smtClean="0"/>
              <a:t>Depending upon the fixed </a:t>
            </a:r>
            <a:r>
              <a:rPr lang="en-US" sz="2000" dirty="0">
                <a:latin typeface="Symbol" panose="05050102010706020507" pitchFamily="18" charset="2"/>
              </a:rPr>
              <a:t>f</a:t>
            </a:r>
            <a:r>
              <a:rPr lang="en-US" sz="2000" baseline="-25000" dirty="0">
                <a:latin typeface="Carrier"/>
              </a:rPr>
              <a:t> </a:t>
            </a:r>
            <a:r>
              <a:rPr lang="en-US" sz="2000" dirty="0"/>
              <a:t>&amp;</a:t>
            </a:r>
            <a:r>
              <a:rPr lang="en-US" sz="2000" dirty="0">
                <a:latin typeface="Symbol" panose="05050102010706020507" pitchFamily="18" charset="2"/>
              </a:rPr>
              <a:t> q </a:t>
            </a:r>
            <a:r>
              <a:rPr lang="en-US" sz="2000" dirty="0" smtClean="0"/>
              <a:t>angles</a:t>
            </a:r>
          </a:p>
          <a:p>
            <a:pPr marL="457200" lvl="1" indent="0" algn="ctr">
              <a:buNone/>
            </a:pPr>
            <a:r>
              <a:rPr lang="en-US" sz="2000" dirty="0" smtClean="0"/>
              <a:t> of Front, Rear &amp; Overhead Speakers</a:t>
            </a:r>
          </a:p>
          <a:p>
            <a:pPr marL="457200" lvl="1" indent="0" algn="ctr">
              <a:buNone/>
            </a:pPr>
            <a:r>
              <a:rPr lang="en-US" sz="2000" dirty="0" smtClean="0"/>
              <a:t> w.r.t. </a:t>
            </a:r>
            <a:r>
              <a:rPr lang="en-US" sz="2000" dirty="0" smtClean="0">
                <a:solidFill>
                  <a:schemeClr val="accent1">
                    <a:lumMod val="75000"/>
                  </a:schemeClr>
                </a:solidFill>
              </a:rPr>
              <a:t>Left</a:t>
            </a:r>
            <a:r>
              <a:rPr lang="en-US" sz="2000" dirty="0" smtClean="0">
                <a:solidFill>
                  <a:schemeClr val="accent2">
                    <a:lumMod val="75000"/>
                  </a:schemeClr>
                </a:solidFill>
              </a:rPr>
              <a:t> </a:t>
            </a:r>
            <a:r>
              <a:rPr lang="en-US" sz="2000" dirty="0" smtClean="0"/>
              <a:t>and</a:t>
            </a:r>
            <a:r>
              <a:rPr lang="en-US" sz="2000" dirty="0" smtClean="0">
                <a:solidFill>
                  <a:schemeClr val="accent2">
                    <a:lumMod val="75000"/>
                  </a:schemeClr>
                </a:solidFill>
              </a:rPr>
              <a:t> Right</a:t>
            </a:r>
            <a:r>
              <a:rPr lang="en-US" sz="2000" dirty="0" smtClean="0"/>
              <a:t> ear of the listener</a:t>
            </a:r>
          </a:p>
          <a:p>
            <a:pPr marL="457200" lvl="1" indent="0" algn="ctr">
              <a:buNone/>
            </a:pPr>
            <a:endParaRPr lang="en-US" sz="2000" dirty="0" smtClean="0"/>
          </a:p>
          <a:p>
            <a:pPr marL="457200" lvl="1" indent="0" algn="ctr">
              <a:buNone/>
            </a:pPr>
            <a:r>
              <a:rPr lang="en-US" sz="2000" dirty="0" err="1" smtClean="0">
                <a:solidFill>
                  <a:schemeClr val="accent1">
                    <a:lumMod val="75000"/>
                  </a:schemeClr>
                </a:solidFill>
              </a:rPr>
              <a:t>HRTF_Left</a:t>
            </a:r>
            <a:r>
              <a:rPr lang="en-US" sz="2000" dirty="0" smtClean="0">
                <a:solidFill>
                  <a:schemeClr val="accent1">
                    <a:lumMod val="75000"/>
                  </a:schemeClr>
                </a:solidFill>
              </a:rPr>
              <a:t> </a:t>
            </a:r>
            <a:r>
              <a:rPr lang="en-US" sz="2000" dirty="0" smtClean="0"/>
              <a:t>and</a:t>
            </a:r>
            <a:r>
              <a:rPr lang="en-US" sz="2000" dirty="0" smtClean="0">
                <a:solidFill>
                  <a:schemeClr val="accent2">
                    <a:lumMod val="75000"/>
                  </a:schemeClr>
                </a:solidFill>
              </a:rPr>
              <a:t> </a:t>
            </a:r>
            <a:r>
              <a:rPr lang="en-US" sz="2000" dirty="0" err="1" smtClean="0">
                <a:solidFill>
                  <a:schemeClr val="accent2">
                    <a:lumMod val="75000"/>
                  </a:schemeClr>
                </a:solidFill>
              </a:rPr>
              <a:t>HRTF_right</a:t>
            </a:r>
            <a:r>
              <a:rPr lang="en-US" sz="2000" dirty="0" smtClean="0">
                <a:solidFill>
                  <a:schemeClr val="accent2">
                    <a:lumMod val="75000"/>
                  </a:schemeClr>
                </a:solidFill>
              </a:rPr>
              <a:t> </a:t>
            </a:r>
            <a:r>
              <a:rPr lang="en-US" sz="2000" dirty="0" smtClean="0"/>
              <a:t>are applied &amp; mixed as below.</a:t>
            </a:r>
          </a:p>
        </p:txBody>
      </p:sp>
      <p:cxnSp>
        <p:nvCxnSpPr>
          <p:cNvPr id="5" name="Straight Arrow Connector 4"/>
          <p:cNvCxnSpPr/>
          <p:nvPr/>
        </p:nvCxnSpPr>
        <p:spPr>
          <a:xfrm>
            <a:off x="1915885" y="3320142"/>
            <a:ext cx="2013858" cy="522515"/>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917371" y="3320143"/>
            <a:ext cx="990600" cy="108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929743" y="3095762"/>
            <a:ext cx="2035628" cy="47053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HRTF_LeftEar_Lf</a:t>
            </a:r>
            <a:endParaRPr lang="en-US" sz="1600" dirty="0">
              <a:solidFill>
                <a:schemeClr val="tx1"/>
              </a:solidFill>
            </a:endParaRPr>
          </a:p>
        </p:txBody>
      </p:sp>
      <p:sp>
        <p:nvSpPr>
          <p:cNvPr id="11" name="Rectangle 10"/>
          <p:cNvSpPr/>
          <p:nvPr/>
        </p:nvSpPr>
        <p:spPr>
          <a:xfrm>
            <a:off x="3923647" y="3610734"/>
            <a:ext cx="2041724" cy="43714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HRTF_RightEar_Lf</a:t>
            </a:r>
            <a:endParaRPr lang="en-US" sz="1600" dirty="0"/>
          </a:p>
        </p:txBody>
      </p:sp>
      <p:sp>
        <p:nvSpPr>
          <p:cNvPr id="12" name="TextBox 11"/>
          <p:cNvSpPr txBox="1"/>
          <p:nvPr/>
        </p:nvSpPr>
        <p:spPr>
          <a:xfrm>
            <a:off x="1014781" y="3019316"/>
            <a:ext cx="1931987" cy="584775"/>
          </a:xfrm>
          <a:prstGeom prst="rect">
            <a:avLst/>
          </a:prstGeom>
          <a:noFill/>
        </p:spPr>
        <p:txBody>
          <a:bodyPr wrap="square" rtlCol="0">
            <a:spAutoFit/>
          </a:bodyPr>
          <a:lstStyle/>
          <a:p>
            <a:pPr algn="ctr"/>
            <a:r>
              <a:rPr lang="en-US" sz="1600" dirty="0" smtClean="0"/>
              <a:t>Left Front Speaker Signal  Lf</a:t>
            </a:r>
          </a:p>
        </p:txBody>
      </p:sp>
      <p:cxnSp>
        <p:nvCxnSpPr>
          <p:cNvPr id="16" name="Straight Arrow Connector 4"/>
          <p:cNvCxnSpPr/>
          <p:nvPr/>
        </p:nvCxnSpPr>
        <p:spPr>
          <a:xfrm>
            <a:off x="1915885" y="4372398"/>
            <a:ext cx="2013858" cy="522515"/>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917371" y="4372399"/>
            <a:ext cx="990600" cy="108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3929743" y="4148018"/>
            <a:ext cx="2035628" cy="47053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HRTF_LeftEar_Rf</a:t>
            </a:r>
            <a:endParaRPr lang="en-US" sz="1600" dirty="0">
              <a:solidFill>
                <a:schemeClr val="tx1"/>
              </a:solidFill>
            </a:endParaRPr>
          </a:p>
        </p:txBody>
      </p:sp>
      <p:sp>
        <p:nvSpPr>
          <p:cNvPr id="19" name="Rectangle 18"/>
          <p:cNvSpPr/>
          <p:nvPr/>
        </p:nvSpPr>
        <p:spPr>
          <a:xfrm>
            <a:off x="3923647" y="4662990"/>
            <a:ext cx="2041724" cy="43714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HRTF_RightEar_Rf</a:t>
            </a:r>
            <a:endParaRPr lang="en-US" sz="1600" dirty="0"/>
          </a:p>
        </p:txBody>
      </p:sp>
      <p:sp>
        <p:nvSpPr>
          <p:cNvPr id="20" name="TextBox 19"/>
          <p:cNvSpPr txBox="1"/>
          <p:nvPr/>
        </p:nvSpPr>
        <p:spPr>
          <a:xfrm>
            <a:off x="1014781" y="4082458"/>
            <a:ext cx="1931987" cy="584775"/>
          </a:xfrm>
          <a:prstGeom prst="rect">
            <a:avLst/>
          </a:prstGeom>
          <a:noFill/>
        </p:spPr>
        <p:txBody>
          <a:bodyPr wrap="square" rtlCol="0">
            <a:spAutoFit/>
          </a:bodyPr>
          <a:lstStyle/>
          <a:p>
            <a:pPr algn="ctr"/>
            <a:r>
              <a:rPr lang="en-US" sz="1600" dirty="0" smtClean="0"/>
              <a:t>Right Front Speaker Signal  </a:t>
            </a:r>
            <a:r>
              <a:rPr lang="en-US" sz="1600" dirty="0" err="1" smtClean="0"/>
              <a:t>Rf</a:t>
            </a:r>
            <a:endParaRPr lang="en-US" sz="1600" dirty="0" smtClean="0"/>
          </a:p>
        </p:txBody>
      </p:sp>
      <p:cxnSp>
        <p:nvCxnSpPr>
          <p:cNvPr id="38" name="Straight Arrow Connector 4"/>
          <p:cNvCxnSpPr/>
          <p:nvPr/>
        </p:nvCxnSpPr>
        <p:spPr>
          <a:xfrm>
            <a:off x="1894113" y="1252566"/>
            <a:ext cx="2013858" cy="522515"/>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2895599" y="1252567"/>
            <a:ext cx="990600" cy="108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3907971" y="1028186"/>
            <a:ext cx="2035628" cy="47053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HRTF_LeftEar_Lsr</a:t>
            </a:r>
            <a:endParaRPr lang="en-US" sz="1600" dirty="0">
              <a:solidFill>
                <a:schemeClr val="tx1"/>
              </a:solidFill>
            </a:endParaRPr>
          </a:p>
        </p:txBody>
      </p:sp>
      <p:sp>
        <p:nvSpPr>
          <p:cNvPr id="41" name="Rectangle 40"/>
          <p:cNvSpPr/>
          <p:nvPr/>
        </p:nvSpPr>
        <p:spPr>
          <a:xfrm>
            <a:off x="3901875" y="1543158"/>
            <a:ext cx="2041724" cy="43714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HRTF_RightEar_Lsr</a:t>
            </a:r>
            <a:endParaRPr lang="en-US" sz="1600" dirty="0"/>
          </a:p>
        </p:txBody>
      </p:sp>
      <p:sp>
        <p:nvSpPr>
          <p:cNvPr id="42" name="TextBox 41"/>
          <p:cNvSpPr txBox="1"/>
          <p:nvPr/>
        </p:nvSpPr>
        <p:spPr>
          <a:xfrm>
            <a:off x="993009" y="962626"/>
            <a:ext cx="1931987" cy="584775"/>
          </a:xfrm>
          <a:prstGeom prst="rect">
            <a:avLst/>
          </a:prstGeom>
          <a:noFill/>
        </p:spPr>
        <p:txBody>
          <a:bodyPr wrap="square" rtlCol="0">
            <a:spAutoFit/>
          </a:bodyPr>
          <a:lstStyle/>
          <a:p>
            <a:pPr algn="ctr"/>
            <a:r>
              <a:rPr lang="en-US" sz="1600" dirty="0" smtClean="0"/>
              <a:t>Left Rear Speaker Signal  </a:t>
            </a:r>
            <a:r>
              <a:rPr lang="en-US" sz="1600" dirty="0" err="1" smtClean="0"/>
              <a:t>Lsr</a:t>
            </a:r>
            <a:endParaRPr lang="en-US" sz="1600" dirty="0" smtClean="0"/>
          </a:p>
        </p:txBody>
      </p:sp>
      <p:cxnSp>
        <p:nvCxnSpPr>
          <p:cNvPr id="45" name="Straight Arrow Connector 4"/>
          <p:cNvCxnSpPr/>
          <p:nvPr/>
        </p:nvCxnSpPr>
        <p:spPr>
          <a:xfrm>
            <a:off x="1894113" y="2304822"/>
            <a:ext cx="2013858" cy="522515"/>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2895599" y="2304823"/>
            <a:ext cx="990600" cy="108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3907971" y="2080442"/>
            <a:ext cx="2035628" cy="47053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HRTF_LeftEar_Rsr</a:t>
            </a:r>
            <a:endParaRPr lang="en-US" sz="1600" dirty="0">
              <a:solidFill>
                <a:schemeClr val="tx1"/>
              </a:solidFill>
            </a:endParaRPr>
          </a:p>
        </p:txBody>
      </p:sp>
      <p:sp>
        <p:nvSpPr>
          <p:cNvPr id="48" name="Rectangle 47"/>
          <p:cNvSpPr/>
          <p:nvPr/>
        </p:nvSpPr>
        <p:spPr>
          <a:xfrm>
            <a:off x="3901875" y="2595414"/>
            <a:ext cx="2041724" cy="43714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HRTF_RightEar_Rsr</a:t>
            </a:r>
            <a:endParaRPr lang="en-US" sz="1600" dirty="0"/>
          </a:p>
        </p:txBody>
      </p:sp>
      <p:sp>
        <p:nvSpPr>
          <p:cNvPr id="49" name="TextBox 48"/>
          <p:cNvSpPr txBox="1"/>
          <p:nvPr/>
        </p:nvSpPr>
        <p:spPr>
          <a:xfrm>
            <a:off x="993009" y="2014882"/>
            <a:ext cx="1931987" cy="584775"/>
          </a:xfrm>
          <a:prstGeom prst="rect">
            <a:avLst/>
          </a:prstGeom>
          <a:noFill/>
        </p:spPr>
        <p:txBody>
          <a:bodyPr wrap="square" rtlCol="0">
            <a:spAutoFit/>
          </a:bodyPr>
          <a:lstStyle/>
          <a:p>
            <a:pPr algn="ctr"/>
            <a:r>
              <a:rPr lang="en-US" sz="1600" dirty="0" smtClean="0"/>
              <a:t>Right Rear Speaker Signal  </a:t>
            </a:r>
            <a:r>
              <a:rPr lang="en-US" sz="1600" dirty="0" err="1" smtClean="0"/>
              <a:t>Rsr</a:t>
            </a:r>
            <a:endParaRPr lang="en-US" sz="1600" dirty="0" smtClean="0"/>
          </a:p>
        </p:txBody>
      </p:sp>
      <p:sp>
        <p:nvSpPr>
          <p:cNvPr id="54" name="Oval 53"/>
          <p:cNvSpPr/>
          <p:nvPr/>
        </p:nvSpPr>
        <p:spPr>
          <a:xfrm>
            <a:off x="7336970" y="3413744"/>
            <a:ext cx="664029" cy="67857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t>+</a:t>
            </a:r>
            <a:endParaRPr lang="en-US" sz="5400" dirty="0"/>
          </a:p>
        </p:txBody>
      </p:sp>
      <p:cxnSp>
        <p:nvCxnSpPr>
          <p:cNvPr id="56" name="Straight Arrow Connector 55"/>
          <p:cNvCxnSpPr>
            <a:stCxn id="40" idx="3"/>
            <a:endCxn id="54" idx="1"/>
          </p:cNvCxnSpPr>
          <p:nvPr/>
        </p:nvCxnSpPr>
        <p:spPr>
          <a:xfrm>
            <a:off x="5943599" y="1263453"/>
            <a:ext cx="1490616" cy="2249666"/>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47" idx="3"/>
          </p:cNvCxnSpPr>
          <p:nvPr/>
        </p:nvCxnSpPr>
        <p:spPr>
          <a:xfrm>
            <a:off x="5943599" y="2315709"/>
            <a:ext cx="1393371" cy="1295025"/>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10" idx="3"/>
            <a:endCxn id="54" idx="2"/>
          </p:cNvCxnSpPr>
          <p:nvPr/>
        </p:nvCxnSpPr>
        <p:spPr>
          <a:xfrm>
            <a:off x="5965371" y="3331029"/>
            <a:ext cx="1371599" cy="422002"/>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669971" y="5178457"/>
            <a:ext cx="10886" cy="468085"/>
          </a:xfrm>
          <a:prstGeom prst="line">
            <a:avLst/>
          </a:prstGeom>
          <a:ln>
            <a:prstDash val="sysDash"/>
          </a:ln>
        </p:spPr>
        <p:style>
          <a:lnRef idx="3">
            <a:schemeClr val="accent1"/>
          </a:lnRef>
          <a:fillRef idx="0">
            <a:schemeClr val="accent1"/>
          </a:fillRef>
          <a:effectRef idx="2">
            <a:schemeClr val="accent1"/>
          </a:effectRef>
          <a:fontRef idx="minor">
            <a:schemeClr val="tx1"/>
          </a:fontRef>
        </p:style>
      </p:cxnSp>
      <p:cxnSp>
        <p:nvCxnSpPr>
          <p:cNvPr id="67" name="Straight Arrow Connector 4"/>
          <p:cNvCxnSpPr/>
          <p:nvPr/>
        </p:nvCxnSpPr>
        <p:spPr>
          <a:xfrm>
            <a:off x="1915885" y="5966734"/>
            <a:ext cx="2013858" cy="522515"/>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a:off x="2917371" y="5966735"/>
            <a:ext cx="990600" cy="108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3929743" y="5742354"/>
            <a:ext cx="2035628" cy="47053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HRTF_LeftEar_Oh</a:t>
            </a:r>
            <a:endParaRPr lang="en-US" sz="1600" dirty="0">
              <a:solidFill>
                <a:schemeClr val="tx1"/>
              </a:solidFill>
            </a:endParaRPr>
          </a:p>
        </p:txBody>
      </p:sp>
      <p:sp>
        <p:nvSpPr>
          <p:cNvPr id="70" name="Rectangle 69"/>
          <p:cNvSpPr/>
          <p:nvPr/>
        </p:nvSpPr>
        <p:spPr>
          <a:xfrm>
            <a:off x="3923647" y="6257326"/>
            <a:ext cx="2041724" cy="43714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smtClean="0">
                <a:solidFill>
                  <a:schemeClr val="tx1"/>
                </a:solidFill>
              </a:rPr>
              <a:t>HRTF_RightEar_Oh</a:t>
            </a:r>
            <a:endParaRPr lang="en-US" sz="1600" dirty="0"/>
          </a:p>
        </p:txBody>
      </p:sp>
      <p:sp>
        <p:nvSpPr>
          <p:cNvPr id="71" name="TextBox 70"/>
          <p:cNvSpPr txBox="1"/>
          <p:nvPr/>
        </p:nvSpPr>
        <p:spPr>
          <a:xfrm>
            <a:off x="1014781" y="5665908"/>
            <a:ext cx="1931987" cy="584775"/>
          </a:xfrm>
          <a:prstGeom prst="rect">
            <a:avLst/>
          </a:prstGeom>
          <a:noFill/>
        </p:spPr>
        <p:txBody>
          <a:bodyPr wrap="square" rtlCol="0">
            <a:spAutoFit/>
          </a:bodyPr>
          <a:lstStyle/>
          <a:p>
            <a:pPr algn="ctr"/>
            <a:r>
              <a:rPr lang="en-US" sz="1600" dirty="0" smtClean="0"/>
              <a:t>Overhead Speaker Signal  Oh</a:t>
            </a:r>
          </a:p>
        </p:txBody>
      </p:sp>
      <p:cxnSp>
        <p:nvCxnSpPr>
          <p:cNvPr id="72" name="Straight Connector 71"/>
          <p:cNvCxnSpPr/>
          <p:nvPr/>
        </p:nvCxnSpPr>
        <p:spPr>
          <a:xfrm>
            <a:off x="5148942" y="5178455"/>
            <a:ext cx="10886" cy="468085"/>
          </a:xfrm>
          <a:prstGeom prst="line">
            <a:avLst/>
          </a:prstGeom>
          <a:ln>
            <a:solidFill>
              <a:schemeClr val="accent2">
                <a:lumMod val="75000"/>
              </a:schemeClr>
            </a:solidFill>
            <a:prstDash val="sysDash"/>
          </a:ln>
        </p:spPr>
        <p:style>
          <a:lnRef idx="3">
            <a:schemeClr val="accent1"/>
          </a:lnRef>
          <a:fillRef idx="0">
            <a:schemeClr val="accent1"/>
          </a:fillRef>
          <a:effectRef idx="2">
            <a:schemeClr val="accent1"/>
          </a:effectRef>
          <a:fontRef idx="minor">
            <a:schemeClr val="tx1"/>
          </a:fontRef>
        </p:style>
      </p:cxnSp>
      <p:cxnSp>
        <p:nvCxnSpPr>
          <p:cNvPr id="73" name="Straight Arrow Connector 72"/>
          <p:cNvCxnSpPr>
            <a:stCxn id="69" idx="3"/>
            <a:endCxn id="54" idx="3"/>
          </p:cNvCxnSpPr>
          <p:nvPr/>
        </p:nvCxnSpPr>
        <p:spPr>
          <a:xfrm flipV="1">
            <a:off x="5965371" y="3992943"/>
            <a:ext cx="1468844" cy="1984678"/>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18" idx="3"/>
          </p:cNvCxnSpPr>
          <p:nvPr/>
        </p:nvCxnSpPr>
        <p:spPr>
          <a:xfrm flipV="1">
            <a:off x="5965371" y="3903460"/>
            <a:ext cx="1371599" cy="479825"/>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82" name="Oval 81"/>
          <p:cNvSpPr/>
          <p:nvPr/>
        </p:nvSpPr>
        <p:spPr>
          <a:xfrm>
            <a:off x="7355258" y="4443968"/>
            <a:ext cx="664029" cy="678574"/>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t>+</a:t>
            </a:r>
            <a:endParaRPr lang="en-US" sz="5400" dirty="0"/>
          </a:p>
        </p:txBody>
      </p:sp>
      <p:pic>
        <p:nvPicPr>
          <p:cNvPr id="83" name="Picture 8" descr="https://encrypted-tbn1.gstatic.com/images?q=tbn:ANd9GcRnneZ51mrrdNhOPNCEj22PnA6dXf8fk_rALzRwHdS9Vc-SW9a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8495043" y="3605911"/>
            <a:ext cx="1379371" cy="1379372"/>
          </a:xfrm>
          <a:prstGeom prst="rect">
            <a:avLst/>
          </a:prstGeom>
          <a:noFill/>
          <a:extLst>
            <a:ext uri="{909E8E84-426E-40DD-AFC4-6F175D3DCCD1}">
              <a14:hiddenFill xmlns:a14="http://schemas.microsoft.com/office/drawing/2010/main">
                <a:solidFill>
                  <a:srgbClr val="FFFFFF"/>
                </a:solidFill>
              </a14:hiddenFill>
            </a:ext>
          </a:extLst>
        </p:spPr>
      </p:pic>
      <p:cxnSp>
        <p:nvCxnSpPr>
          <p:cNvPr id="85" name="Straight Connector 84"/>
          <p:cNvCxnSpPr>
            <a:stCxn id="54" idx="6"/>
          </p:cNvCxnSpPr>
          <p:nvPr/>
        </p:nvCxnSpPr>
        <p:spPr>
          <a:xfrm>
            <a:off x="8000999" y="3753031"/>
            <a:ext cx="494043" cy="3392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82" idx="6"/>
          </p:cNvCxnSpPr>
          <p:nvPr/>
        </p:nvCxnSpPr>
        <p:spPr>
          <a:xfrm flipV="1">
            <a:off x="8019287" y="4443968"/>
            <a:ext cx="494043" cy="3392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a:stCxn id="41" idx="3"/>
            <a:endCxn id="82" idx="1"/>
          </p:cNvCxnSpPr>
          <p:nvPr/>
        </p:nvCxnSpPr>
        <p:spPr>
          <a:xfrm>
            <a:off x="5943599" y="1761731"/>
            <a:ext cx="1508904" cy="2781612"/>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a:stCxn id="48" idx="3"/>
          </p:cNvCxnSpPr>
          <p:nvPr/>
        </p:nvCxnSpPr>
        <p:spPr>
          <a:xfrm>
            <a:off x="5943599" y="2813987"/>
            <a:ext cx="1464626" cy="1842193"/>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5977563" y="3853691"/>
            <a:ext cx="1353311" cy="826873"/>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stCxn id="19" idx="3"/>
            <a:endCxn id="82" idx="2"/>
          </p:cNvCxnSpPr>
          <p:nvPr/>
        </p:nvCxnSpPr>
        <p:spPr>
          <a:xfrm flipV="1">
            <a:off x="5965371" y="4783255"/>
            <a:ext cx="1389887" cy="98308"/>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stCxn id="70" idx="3"/>
          </p:cNvCxnSpPr>
          <p:nvPr/>
        </p:nvCxnSpPr>
        <p:spPr>
          <a:xfrm flipV="1">
            <a:off x="5965371" y="4925552"/>
            <a:ext cx="1365503" cy="1550347"/>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7783043" y="5621312"/>
            <a:ext cx="3833967" cy="923330"/>
          </a:xfrm>
          <a:prstGeom prst="rect">
            <a:avLst/>
          </a:prstGeom>
        </p:spPr>
        <p:txBody>
          <a:bodyPr wrap="square">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smtClean="0">
                <a:latin typeface="Calibri" panose="020F0502020204030204" pitchFamily="34" charset="0"/>
                <a:ea typeface="Calibri" panose="020F0502020204030204" pitchFamily="34" charset="0"/>
                <a:cs typeface="Times New Roman" panose="02020603050405020304" pitchFamily="18" charset="0"/>
              </a:rPr>
              <a:t>Let’s Listen to “YouTube: Hear </a:t>
            </a:r>
            <a:r>
              <a:rPr lang="en-US" dirty="0">
                <a:latin typeface="Calibri" panose="020F0502020204030204" pitchFamily="34" charset="0"/>
                <a:ea typeface="Calibri" panose="020F0502020204030204" pitchFamily="34" charset="0"/>
                <a:cs typeface="Times New Roman" panose="02020603050405020304" pitchFamily="18" charset="0"/>
              </a:rPr>
              <a:t>New York City in 3D Audio</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err="1" smtClean="0">
                <a:latin typeface="Calibri" panose="020F0502020204030204" pitchFamily="34" charset="0"/>
                <a:ea typeface="Calibri" panose="020F0502020204030204" pitchFamily="34" charset="0"/>
                <a:cs typeface="Times New Roman" panose="02020603050405020304" pitchFamily="18" charset="0"/>
              </a:rPr>
              <a:t>BinAural</a:t>
            </a:r>
            <a:r>
              <a:rPr lang="en-US" dirty="0" smtClean="0">
                <a:latin typeface="Calibri" panose="020F0502020204030204" pitchFamily="34" charset="0"/>
                <a:ea typeface="Calibri" panose="020F0502020204030204" pitchFamily="34" charset="0"/>
                <a:cs typeface="Times New Roman" panose="02020603050405020304" pitchFamily="18" charset="0"/>
              </a:rPr>
              <a:t> Audio)</a:t>
            </a:r>
          </a:p>
          <a:p>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sz="1600" dirty="0" smtClean="0">
                <a:latin typeface="Calibri" panose="020F0502020204030204" pitchFamily="34" charset="0"/>
                <a:ea typeface="Calibri" panose="020F0502020204030204" pitchFamily="34" charset="0"/>
                <a:cs typeface="Times New Roman" panose="02020603050405020304" pitchFamily="18" charset="0"/>
              </a:rPr>
              <a:t> Duration of Interest</a:t>
            </a:r>
            <a:r>
              <a:rPr lang="en-US" sz="1600" smtClean="0">
                <a:latin typeface="Calibri" panose="020F0502020204030204" pitchFamily="34" charset="0"/>
                <a:ea typeface="Calibri" panose="020F0502020204030204" pitchFamily="34" charset="0"/>
                <a:cs typeface="Times New Roman" panose="02020603050405020304" pitchFamily="18" charset="0"/>
              </a:rPr>
              <a:t>: 1.30-6.00 </a:t>
            </a:r>
            <a:r>
              <a:rPr lang="en-US" sz="1600" dirty="0" smtClean="0">
                <a:latin typeface="Calibri" panose="020F0502020204030204" pitchFamily="34" charset="0"/>
                <a:ea typeface="Calibri" panose="020F0502020204030204" pitchFamily="34" charset="0"/>
                <a:cs typeface="Times New Roman" panose="02020603050405020304" pitchFamily="18" charset="0"/>
              </a:rPr>
              <a:t>min</a:t>
            </a:r>
            <a:endParaRPr lang="en-US" sz="1600" dirty="0"/>
          </a:p>
        </p:txBody>
      </p:sp>
      <p:pic>
        <p:nvPicPr>
          <p:cNvPr id="51" name="Picture 2" descr="http://images.wisegeek.com/car-speaker-se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80707" y="6227991"/>
            <a:ext cx="604672" cy="334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2850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4413" y="119406"/>
            <a:ext cx="10918371" cy="879566"/>
          </a:xfrm>
        </p:spPr>
        <p:txBody>
          <a:bodyPr>
            <a:noAutofit/>
          </a:bodyPr>
          <a:lstStyle/>
          <a:p>
            <a:pPr algn="ctr"/>
            <a:r>
              <a:rPr lang="en-US" sz="3200" dirty="0" smtClean="0"/>
              <a:t>Industry Trends for Object-Based Audio</a:t>
            </a:r>
            <a:endParaRPr lang="en-US" dirty="0"/>
          </a:p>
        </p:txBody>
      </p:sp>
      <p:sp>
        <p:nvSpPr>
          <p:cNvPr id="2" name="Content Placeholder 1"/>
          <p:cNvSpPr>
            <a:spLocks noGrp="1"/>
          </p:cNvSpPr>
          <p:nvPr>
            <p:ph idx="1"/>
          </p:nvPr>
        </p:nvSpPr>
        <p:spPr>
          <a:xfrm>
            <a:off x="887184" y="1128940"/>
            <a:ext cx="10515600" cy="1190791"/>
          </a:xfrm>
        </p:spPr>
        <p:txBody>
          <a:bodyPr>
            <a:normAutofit lnSpcReduction="10000"/>
          </a:bodyPr>
          <a:lstStyle/>
          <a:p>
            <a:r>
              <a:rPr lang="en-US" sz="2200" dirty="0" smtClean="0"/>
              <a:t>Reference Material based on Object-Audio:</a:t>
            </a:r>
          </a:p>
          <a:p>
            <a:pPr lvl="1"/>
            <a:r>
              <a:rPr lang="en-US" sz="1800" dirty="0" smtClean="0"/>
              <a:t>Dolby, DTS and </a:t>
            </a:r>
            <a:r>
              <a:rPr lang="en-US" sz="1800" dirty="0" err="1" smtClean="0"/>
              <a:t>Fraunhofer</a:t>
            </a:r>
            <a:r>
              <a:rPr lang="en-US" sz="1800" dirty="0" smtClean="0"/>
              <a:t> are introducing their freshly designed audio standard reference IPs which support Object-based audio contents for Cinema, Home theater and Digital broadcasts.</a:t>
            </a:r>
          </a:p>
          <a:p>
            <a:pPr lvl="1"/>
            <a:r>
              <a:rPr lang="en-US" sz="1800" dirty="0" smtClean="0"/>
              <a:t>Gaming industry and VR gadgets manufacturers are welcoming this trend in their domains.</a:t>
            </a:r>
            <a:endParaRPr lang="en-US" sz="1800" dirty="0"/>
          </a:p>
        </p:txBody>
      </p:sp>
      <p:sp>
        <p:nvSpPr>
          <p:cNvPr id="50" name="Content Placeholder 1"/>
          <p:cNvSpPr txBox="1">
            <a:spLocks/>
          </p:cNvSpPr>
          <p:nvPr/>
        </p:nvSpPr>
        <p:spPr>
          <a:xfrm>
            <a:off x="898069" y="2427925"/>
            <a:ext cx="10662559" cy="234001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dirty="0" smtClean="0">
                <a:solidFill>
                  <a:schemeClr val="accent2">
                    <a:lumMod val="75000"/>
                  </a:schemeClr>
                </a:solidFill>
              </a:rPr>
              <a:t>For listeners, this trend will provide </a:t>
            </a:r>
          </a:p>
          <a:p>
            <a:pPr lvl="1"/>
            <a:r>
              <a:rPr lang="en-US" sz="1800" dirty="0" smtClean="0">
                <a:solidFill>
                  <a:schemeClr val="accent2">
                    <a:lumMod val="75000"/>
                  </a:schemeClr>
                </a:solidFill>
              </a:rPr>
              <a:t>Better immersive experience for the latest movie releases and audio contents on their existing home theater setup. </a:t>
            </a:r>
          </a:p>
          <a:p>
            <a:pPr lvl="1"/>
            <a:r>
              <a:rPr lang="en-US" sz="1800" dirty="0" smtClean="0">
                <a:solidFill>
                  <a:schemeClr val="accent2">
                    <a:lumMod val="75000"/>
                  </a:schemeClr>
                </a:solidFill>
              </a:rPr>
              <a:t>Streaming contents &amp; games on mobile phones / tablets would sound much richer. </a:t>
            </a:r>
          </a:p>
          <a:p>
            <a:pPr lvl="1"/>
            <a:r>
              <a:rPr lang="en-US" sz="1800" dirty="0" smtClean="0">
                <a:solidFill>
                  <a:schemeClr val="accent2">
                    <a:lumMod val="75000"/>
                  </a:schemeClr>
                </a:solidFill>
              </a:rPr>
              <a:t>The Sports channels &amp; movies will carry more options for user controls to select audio environments for watching their favorite match.</a:t>
            </a:r>
          </a:p>
          <a:p>
            <a:pPr lvl="1"/>
            <a:r>
              <a:rPr lang="en-US" sz="1800" dirty="0" smtClean="0">
                <a:solidFill>
                  <a:schemeClr val="accent2">
                    <a:lumMod val="75000"/>
                  </a:schemeClr>
                </a:solidFill>
              </a:rPr>
              <a:t>Upgrading to </a:t>
            </a:r>
            <a:r>
              <a:rPr lang="en-US" sz="1800" dirty="0">
                <a:solidFill>
                  <a:schemeClr val="accent2">
                    <a:lumMod val="75000"/>
                  </a:schemeClr>
                </a:solidFill>
              </a:rPr>
              <a:t>the latest AVRs and </a:t>
            </a:r>
            <a:r>
              <a:rPr lang="en-US" sz="1800" dirty="0" err="1">
                <a:solidFill>
                  <a:schemeClr val="accent2">
                    <a:lumMod val="75000"/>
                  </a:schemeClr>
                </a:solidFill>
              </a:rPr>
              <a:t>SoundBars</a:t>
            </a:r>
            <a:r>
              <a:rPr lang="en-US" sz="1800" dirty="0">
                <a:solidFill>
                  <a:schemeClr val="accent2">
                    <a:lumMod val="75000"/>
                  </a:schemeClr>
                </a:solidFill>
              </a:rPr>
              <a:t> with “wide front” and ceiling with “overhead speakers” </a:t>
            </a:r>
            <a:r>
              <a:rPr lang="en-US" sz="1800" dirty="0" smtClean="0">
                <a:solidFill>
                  <a:schemeClr val="accent2">
                    <a:lumMod val="75000"/>
                  </a:schemeClr>
                </a:solidFill>
              </a:rPr>
              <a:t>(actual or virtual) </a:t>
            </a:r>
            <a:r>
              <a:rPr lang="en-US" sz="1800" dirty="0">
                <a:solidFill>
                  <a:schemeClr val="accent2">
                    <a:lumMod val="75000"/>
                  </a:schemeClr>
                </a:solidFill>
              </a:rPr>
              <a:t>will provide the best effects.</a:t>
            </a:r>
          </a:p>
          <a:p>
            <a:pPr lvl="1"/>
            <a:endParaRPr lang="en-US" sz="1800" dirty="0" smtClean="0">
              <a:solidFill>
                <a:schemeClr val="accent2">
                  <a:lumMod val="75000"/>
                </a:schemeClr>
              </a:solidFill>
            </a:endParaRPr>
          </a:p>
        </p:txBody>
      </p:sp>
      <p:sp>
        <p:nvSpPr>
          <p:cNvPr id="51" name="Content Placeholder 1"/>
          <p:cNvSpPr txBox="1">
            <a:spLocks/>
          </p:cNvSpPr>
          <p:nvPr/>
        </p:nvSpPr>
        <p:spPr>
          <a:xfrm>
            <a:off x="887184" y="4815625"/>
            <a:ext cx="10673444" cy="158517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smtClean="0">
                <a:solidFill>
                  <a:schemeClr val="accent1">
                    <a:lumMod val="75000"/>
                  </a:schemeClr>
                </a:solidFill>
              </a:rPr>
              <a:t>For DSP solution providers: </a:t>
            </a:r>
          </a:p>
          <a:p>
            <a:pPr lvl="1"/>
            <a:r>
              <a:rPr lang="en-US" sz="1700" dirty="0" smtClean="0">
                <a:solidFill>
                  <a:schemeClr val="accent1">
                    <a:lumMod val="75000"/>
                  </a:schemeClr>
                </a:solidFill>
              </a:rPr>
              <a:t>Higher computational burden on Audio DSPs to decode and especially rich post processing to render the content.</a:t>
            </a:r>
          </a:p>
          <a:p>
            <a:pPr lvl="1"/>
            <a:r>
              <a:rPr lang="en-US" sz="1700" dirty="0" smtClean="0">
                <a:solidFill>
                  <a:schemeClr val="accent1">
                    <a:lumMod val="75000"/>
                  </a:schemeClr>
                </a:solidFill>
              </a:rPr>
              <a:t>Audio DSP gets burdened with 3-D geometry computations, computes related to square-root, sine, cos, matrix operations are required.</a:t>
            </a:r>
          </a:p>
          <a:p>
            <a:pPr lvl="1"/>
            <a:r>
              <a:rPr lang="en-US" sz="1700" dirty="0" smtClean="0">
                <a:solidFill>
                  <a:schemeClr val="accent1">
                    <a:lumMod val="75000"/>
                  </a:schemeClr>
                </a:solidFill>
              </a:rPr>
              <a:t>Compute Power required to decode this content is going to be 2 to 3x higher, thus battery drain may be higher.</a:t>
            </a:r>
          </a:p>
        </p:txBody>
      </p:sp>
    </p:spTree>
    <p:extLst>
      <p:ext uri="{BB962C8B-B14F-4D97-AF65-F5344CB8AC3E}">
        <p14:creationId xmlns:p14="http://schemas.microsoft.com/office/powerpoint/2010/main" val="16718928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0" grpId="0"/>
      <p:bldP spid="5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4413" y="119406"/>
            <a:ext cx="10918371" cy="879566"/>
          </a:xfrm>
        </p:spPr>
        <p:txBody>
          <a:bodyPr>
            <a:noAutofit/>
          </a:bodyPr>
          <a:lstStyle/>
          <a:p>
            <a:pPr algn="ctr"/>
            <a:r>
              <a:rPr lang="en-US" sz="3200" dirty="0" smtClean="0"/>
              <a:t>Summary of Object-Based Audio</a:t>
            </a:r>
            <a:endParaRPr lang="en-US" dirty="0"/>
          </a:p>
        </p:txBody>
      </p:sp>
      <p:sp>
        <p:nvSpPr>
          <p:cNvPr id="2" name="Content Placeholder 1"/>
          <p:cNvSpPr>
            <a:spLocks noGrp="1"/>
          </p:cNvSpPr>
          <p:nvPr>
            <p:ph idx="1"/>
          </p:nvPr>
        </p:nvSpPr>
        <p:spPr>
          <a:xfrm>
            <a:off x="887184" y="1128940"/>
            <a:ext cx="10515600" cy="895803"/>
          </a:xfrm>
        </p:spPr>
        <p:txBody>
          <a:bodyPr>
            <a:normAutofit/>
          </a:bodyPr>
          <a:lstStyle/>
          <a:p>
            <a:r>
              <a:rPr lang="en-US" sz="2000" dirty="0" smtClean="0"/>
              <a:t>Each sound source is captured as an object which is associated with “compressed audio” as payload and motion/shape information as meta-data.</a:t>
            </a:r>
            <a:endParaRPr lang="en-US" sz="2000" dirty="0"/>
          </a:p>
        </p:txBody>
      </p:sp>
      <p:sp>
        <p:nvSpPr>
          <p:cNvPr id="50" name="Content Placeholder 1"/>
          <p:cNvSpPr txBox="1">
            <a:spLocks/>
          </p:cNvSpPr>
          <p:nvPr/>
        </p:nvSpPr>
        <p:spPr>
          <a:xfrm>
            <a:off x="887184" y="2152195"/>
            <a:ext cx="10515600" cy="125503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smtClean="0">
                <a:solidFill>
                  <a:schemeClr val="accent2">
                    <a:lumMod val="75000"/>
                  </a:schemeClr>
                </a:solidFill>
              </a:rPr>
              <a:t>For listener using Headphones,  objects along with its motions are mapped to left and right ear from a pool of pre-generated “HRTF (Head related transfer functions)” functions.</a:t>
            </a:r>
            <a:endParaRPr lang="en-US" sz="2000" dirty="0">
              <a:solidFill>
                <a:schemeClr val="accent2">
                  <a:lumMod val="75000"/>
                </a:schemeClr>
              </a:solidFill>
            </a:endParaRPr>
          </a:p>
        </p:txBody>
      </p:sp>
      <p:sp>
        <p:nvSpPr>
          <p:cNvPr id="51" name="Content Placeholder 1"/>
          <p:cNvSpPr txBox="1">
            <a:spLocks/>
          </p:cNvSpPr>
          <p:nvPr/>
        </p:nvSpPr>
        <p:spPr>
          <a:xfrm>
            <a:off x="887184" y="3327854"/>
            <a:ext cx="10515600" cy="125503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smtClean="0">
                <a:solidFill>
                  <a:schemeClr val="accent1">
                    <a:lumMod val="75000"/>
                  </a:schemeClr>
                </a:solidFill>
              </a:rPr>
              <a:t>For listener sitting in living room or cinema theaters,  objects along with its motions are mapped onto an array of immersive speaker layouts, using </a:t>
            </a:r>
          </a:p>
          <a:p>
            <a:pPr lvl="1"/>
            <a:r>
              <a:rPr lang="en-US" sz="1800" dirty="0" smtClean="0">
                <a:solidFill>
                  <a:schemeClr val="accent1">
                    <a:lumMod val="75000"/>
                  </a:schemeClr>
                </a:solidFill>
              </a:rPr>
              <a:t>VBAP, HOA methods.</a:t>
            </a:r>
            <a:endParaRPr lang="en-US" sz="1800" dirty="0">
              <a:solidFill>
                <a:schemeClr val="accent1">
                  <a:lumMod val="75000"/>
                </a:schemeClr>
              </a:solidFill>
            </a:endParaRPr>
          </a:p>
        </p:txBody>
      </p:sp>
      <p:sp>
        <p:nvSpPr>
          <p:cNvPr id="52" name="Content Placeholder 1"/>
          <p:cNvSpPr txBox="1">
            <a:spLocks/>
          </p:cNvSpPr>
          <p:nvPr/>
        </p:nvSpPr>
        <p:spPr>
          <a:xfrm>
            <a:off x="887184" y="4582886"/>
            <a:ext cx="10515600" cy="8522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smtClean="0">
                <a:solidFill>
                  <a:schemeClr val="accent2">
                    <a:lumMod val="75000"/>
                  </a:schemeClr>
                </a:solidFill>
              </a:rPr>
              <a:t>The content creators also use combination of the above two methods called </a:t>
            </a:r>
            <a:r>
              <a:rPr lang="en-US" sz="2000" b="1" i="1" dirty="0" smtClean="0">
                <a:solidFill>
                  <a:srgbClr val="FF0000"/>
                </a:solidFill>
              </a:rPr>
              <a:t>Bin-aural rendering</a:t>
            </a:r>
            <a:r>
              <a:rPr lang="en-US" sz="2000" dirty="0" smtClean="0">
                <a:solidFill>
                  <a:schemeClr val="accent2">
                    <a:lumMod val="75000"/>
                  </a:schemeClr>
                </a:solidFill>
              </a:rPr>
              <a:t> to render the contents for creating immersive audio perception on the Headphones. </a:t>
            </a:r>
            <a:endParaRPr lang="en-US" sz="2000" dirty="0">
              <a:solidFill>
                <a:schemeClr val="accent2">
                  <a:lumMod val="75000"/>
                </a:schemeClr>
              </a:solidFill>
            </a:endParaRPr>
          </a:p>
        </p:txBody>
      </p:sp>
    </p:spTree>
    <p:extLst>
      <p:ext uri="{BB962C8B-B14F-4D97-AF65-F5344CB8AC3E}">
        <p14:creationId xmlns:p14="http://schemas.microsoft.com/office/powerpoint/2010/main" val="2245847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3" name="Subtitle 2"/>
          <p:cNvSpPr>
            <a:spLocks noGrp="1"/>
          </p:cNvSpPr>
          <p:nvPr>
            <p:ph type="subTitle" idx="1"/>
          </p:nvPr>
        </p:nvSpPr>
        <p:spPr>
          <a:xfrm>
            <a:off x="1524000" y="4223656"/>
            <a:ext cx="9144000" cy="1034143"/>
          </a:xfrm>
        </p:spPr>
        <p:txBody>
          <a:bodyPr/>
          <a:lstStyle/>
          <a:p>
            <a:r>
              <a:rPr lang="en-US" dirty="0" smtClean="0"/>
              <a:t>Q &amp; A Session?</a:t>
            </a:r>
            <a:endParaRPr lang="en-US" dirty="0"/>
          </a:p>
        </p:txBody>
      </p:sp>
    </p:spTree>
    <p:extLst>
      <p:ext uri="{BB962C8B-B14F-4D97-AF65-F5344CB8AC3E}">
        <p14:creationId xmlns:p14="http://schemas.microsoft.com/office/powerpoint/2010/main" val="18418382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5286" y="315685"/>
            <a:ext cx="9557657" cy="838201"/>
          </a:xfrm>
        </p:spPr>
        <p:txBody>
          <a:bodyPr>
            <a:normAutofit/>
          </a:bodyPr>
          <a:lstStyle/>
          <a:p>
            <a:r>
              <a:rPr lang="en-US" sz="4000" dirty="0" smtClean="0"/>
              <a:t>References</a:t>
            </a:r>
            <a:endParaRPr lang="en-US" sz="4000" dirty="0"/>
          </a:p>
        </p:txBody>
      </p:sp>
      <p:sp>
        <p:nvSpPr>
          <p:cNvPr id="5" name="Rectangle 4"/>
          <p:cNvSpPr/>
          <p:nvPr/>
        </p:nvSpPr>
        <p:spPr>
          <a:xfrm>
            <a:off x="1382486" y="1394265"/>
            <a:ext cx="10341428" cy="5478423"/>
          </a:xfrm>
          <a:prstGeom prst="rect">
            <a:avLst/>
          </a:prstGeom>
        </p:spPr>
        <p:txBody>
          <a:bodyPr wrap="square">
            <a:spAutoFit/>
          </a:bodyPr>
          <a:lstStyle/>
          <a:p>
            <a:pPr marL="0" lvl="1"/>
            <a:r>
              <a:rPr lang="en-US" dirty="0" smtClean="0"/>
              <a:t>[1] http</a:t>
            </a:r>
            <a:r>
              <a:rPr lang="en-US" dirty="0"/>
              <a:t>://youtube search "UDK + </a:t>
            </a:r>
            <a:r>
              <a:rPr lang="en-US" dirty="0" err="1"/>
              <a:t>SuperCollider</a:t>
            </a:r>
            <a:r>
              <a:rPr lang="en-US" dirty="0"/>
              <a:t> for real-time sound effect synthesis - demo 6</a:t>
            </a:r>
            <a:r>
              <a:rPr lang="en-US" dirty="0" smtClean="0"/>
              <a:t>“</a:t>
            </a:r>
          </a:p>
          <a:p>
            <a:pPr marL="0" lvl="1"/>
            <a:endParaRPr lang="en-US" sz="1000" dirty="0"/>
          </a:p>
          <a:p>
            <a:r>
              <a:rPr lang="en-US" dirty="0" smtClean="0"/>
              <a:t>[2] </a:t>
            </a:r>
            <a:r>
              <a:rPr lang="en-US" dirty="0" smtClean="0">
                <a:hlinkClick r:id="rId2"/>
              </a:rPr>
              <a:t>http</a:t>
            </a:r>
            <a:r>
              <a:rPr lang="en-US" dirty="0">
                <a:hlinkClick r:id="rId2"/>
              </a:rPr>
              <a:t>://alumnus.caltech.edu/~</a:t>
            </a:r>
            <a:r>
              <a:rPr lang="en-US" dirty="0" smtClean="0">
                <a:hlinkClick r:id="rId2"/>
              </a:rPr>
              <a:t>franko/thesis/Chapter4.html</a:t>
            </a:r>
            <a:r>
              <a:rPr lang="en-US" dirty="0" smtClean="0"/>
              <a:t>  (HRTF related discussions &amp; details)</a:t>
            </a:r>
          </a:p>
          <a:p>
            <a:pPr marL="0" lvl="1"/>
            <a:endParaRPr lang="en-US" sz="1000" dirty="0"/>
          </a:p>
          <a:p>
            <a:r>
              <a:rPr lang="en-US" dirty="0" smtClean="0"/>
              <a:t>[3] Headphone </a:t>
            </a:r>
            <a:r>
              <a:rPr lang="en-US" dirty="0"/>
              <a:t>simulation of free-field listening. I- Stimulus synthesis - J </a:t>
            </a:r>
            <a:r>
              <a:rPr lang="en-US" dirty="0" err="1"/>
              <a:t>Acoust</a:t>
            </a:r>
            <a:r>
              <a:rPr lang="en-US" dirty="0"/>
              <a:t> </a:t>
            </a:r>
            <a:r>
              <a:rPr lang="en-US" dirty="0" err="1"/>
              <a:t>Soc</a:t>
            </a:r>
            <a:r>
              <a:rPr lang="en-US" dirty="0"/>
              <a:t> Am 1989 - </a:t>
            </a:r>
            <a:r>
              <a:rPr lang="en-US" dirty="0" smtClean="0"/>
              <a:t>Wightman.pdf  </a:t>
            </a:r>
          </a:p>
          <a:p>
            <a:pPr lvl="1"/>
            <a:r>
              <a:rPr lang="en-US" dirty="0"/>
              <a:t>("SDO" HRTF  by Wightman and </a:t>
            </a:r>
            <a:r>
              <a:rPr lang="en-US" dirty="0" err="1"/>
              <a:t>Kistler</a:t>
            </a:r>
            <a:r>
              <a:rPr lang="en-US" dirty="0"/>
              <a:t> from Department of Psychology and </a:t>
            </a:r>
            <a:r>
              <a:rPr lang="en-US" dirty="0" err="1"/>
              <a:t>Waisman</a:t>
            </a:r>
            <a:r>
              <a:rPr lang="en-US" dirty="0"/>
              <a:t> Center, University of Wisconsin--Madison, Madison,  provided a basis for HRTF research)</a:t>
            </a:r>
          </a:p>
          <a:p>
            <a:pPr marL="0" lvl="1"/>
            <a:endParaRPr lang="en-US" sz="1000" dirty="0"/>
          </a:p>
          <a:p>
            <a:pPr marL="0" lvl="1"/>
            <a:r>
              <a:rPr lang="en-US" dirty="0" smtClean="0"/>
              <a:t>[4] </a:t>
            </a:r>
            <a:r>
              <a:rPr lang="en-US" dirty="0"/>
              <a:t>http://youtube search </a:t>
            </a:r>
            <a:r>
              <a:rPr lang="en-US" dirty="0" smtClean="0"/>
              <a:t>"</a:t>
            </a:r>
            <a:r>
              <a:rPr lang="en-US" dirty="0">
                <a:hlinkClick r:id="rId3"/>
              </a:rPr>
              <a:t> </a:t>
            </a:r>
            <a:r>
              <a:rPr lang="en-US" dirty="0" err="1">
                <a:hlinkClick r:id="rId3"/>
              </a:rPr>
              <a:t>RealSpace</a:t>
            </a:r>
            <a:r>
              <a:rPr lang="en-US" dirty="0">
                <a:hlinkClick r:id="rId3"/>
              </a:rPr>
              <a:t> 3D v0.9.9 Audio Demo </a:t>
            </a:r>
            <a:r>
              <a:rPr lang="en-US" dirty="0" smtClean="0">
                <a:hlinkClick r:id="rId3"/>
              </a:rPr>
              <a:t>– YouTube</a:t>
            </a:r>
            <a:r>
              <a:rPr lang="en-US" dirty="0" smtClean="0"/>
              <a:t>”  </a:t>
            </a:r>
          </a:p>
          <a:p>
            <a:pPr marL="0" lvl="1"/>
            <a:r>
              <a:rPr lang="en-US" dirty="0"/>
              <a:t> </a:t>
            </a:r>
            <a:r>
              <a:rPr lang="en-US" dirty="0" smtClean="0"/>
              <a:t>       Ref:  </a:t>
            </a:r>
            <a:r>
              <a:rPr lang="en-US" dirty="0" smtClean="0">
                <a:hlinkClick r:id="rId4"/>
              </a:rPr>
              <a:t>http</a:t>
            </a:r>
            <a:r>
              <a:rPr lang="en-US" dirty="0">
                <a:hlinkClick r:id="rId4"/>
              </a:rPr>
              <a:t>://realspace3daudio.com/demos</a:t>
            </a:r>
            <a:r>
              <a:rPr lang="en-US" dirty="0" smtClean="0">
                <a:hlinkClick r:id="rId4"/>
              </a:rPr>
              <a:t>/</a:t>
            </a:r>
            <a:endParaRPr lang="en-US" dirty="0" smtClean="0"/>
          </a:p>
          <a:p>
            <a:pPr marL="0" lvl="1"/>
            <a:endParaRPr lang="en-US" sz="1000" dirty="0"/>
          </a:p>
          <a:p>
            <a:r>
              <a:rPr lang="en-US" dirty="0" smtClean="0"/>
              <a:t>[</a:t>
            </a:r>
            <a:r>
              <a:rPr lang="en-US" dirty="0"/>
              <a:t>5] </a:t>
            </a:r>
            <a:r>
              <a:rPr lang="en-US" dirty="0">
                <a:hlinkClick r:id="rId5"/>
              </a:rPr>
              <a:t>http://slab3d.sourceforge.net</a:t>
            </a:r>
            <a:r>
              <a:rPr lang="en-US" dirty="0" smtClean="0">
                <a:hlinkClick r:id="rId5"/>
              </a:rPr>
              <a:t>/</a:t>
            </a:r>
            <a:r>
              <a:rPr lang="en-US" dirty="0" smtClean="0"/>
              <a:t>   - Simple HRTF code to try out simulations of moving audio-objects.</a:t>
            </a:r>
          </a:p>
          <a:p>
            <a:pPr marL="0" lvl="1"/>
            <a:endParaRPr lang="en-US" sz="1000" dirty="0"/>
          </a:p>
          <a:p>
            <a:pPr marL="0" lvl="1"/>
            <a:r>
              <a:rPr lang="en-US" dirty="0" smtClean="0"/>
              <a:t>[6] </a:t>
            </a:r>
            <a:r>
              <a:rPr lang="en-US" dirty="0"/>
              <a:t>Virtual Sound Source Positioning Using VBAP, </a:t>
            </a:r>
            <a:r>
              <a:rPr lang="en-US" i="1" dirty="0"/>
              <a:t>Ville </a:t>
            </a:r>
            <a:r>
              <a:rPr lang="en-US" i="1" dirty="0" err="1"/>
              <a:t>Pulkki</a:t>
            </a:r>
            <a:r>
              <a:rPr lang="en-US" i="1" dirty="0"/>
              <a:t>, Journal of Audio </a:t>
            </a:r>
            <a:r>
              <a:rPr lang="en-US" i="1" dirty="0" err="1"/>
              <a:t>Engg</a:t>
            </a:r>
            <a:r>
              <a:rPr lang="en-US" i="1" dirty="0"/>
              <a:t>. Society, </a:t>
            </a:r>
            <a:r>
              <a:rPr lang="en-US" i="1" dirty="0" err="1"/>
              <a:t>Vol</a:t>
            </a:r>
            <a:r>
              <a:rPr lang="en-US" i="1" dirty="0"/>
              <a:t> 45, No 6, </a:t>
            </a:r>
            <a:r>
              <a:rPr lang="en-US" sz="1000" dirty="0"/>
              <a:t>June </a:t>
            </a:r>
            <a:r>
              <a:rPr lang="en-US" dirty="0"/>
              <a:t>1997</a:t>
            </a:r>
          </a:p>
          <a:p>
            <a:pPr marL="0" lvl="1"/>
            <a:endParaRPr lang="en-US" sz="1000" dirty="0"/>
          </a:p>
          <a:p>
            <a:r>
              <a:rPr lang="en-US" dirty="0" smtClean="0"/>
              <a:t>[7] </a:t>
            </a:r>
            <a:r>
              <a:rPr lang="en-US" dirty="0"/>
              <a:t>Spatial Sound – Technologies and Psychoacoustics, </a:t>
            </a:r>
            <a:r>
              <a:rPr lang="en-US" i="1" dirty="0"/>
              <a:t>presentation by V. </a:t>
            </a:r>
            <a:r>
              <a:rPr lang="en-US" i="1" dirty="0" err="1"/>
              <a:t>Pulkki</a:t>
            </a:r>
            <a:r>
              <a:rPr lang="en-US" i="1" dirty="0"/>
              <a:t> in IEEE Winter School in 2012 at Crete, Greece</a:t>
            </a:r>
            <a:r>
              <a:rPr lang="en-US" i="1" dirty="0" smtClean="0"/>
              <a:t>.</a:t>
            </a:r>
          </a:p>
          <a:p>
            <a:pPr marL="0" lvl="1"/>
            <a:endParaRPr lang="en-US" sz="1000" dirty="0"/>
          </a:p>
          <a:p>
            <a:r>
              <a:rPr lang="en-US" dirty="0" smtClean="0"/>
              <a:t>[8] </a:t>
            </a:r>
            <a:r>
              <a:rPr lang="en-US" dirty="0"/>
              <a:t>An Introduction to Higher Order </a:t>
            </a:r>
            <a:r>
              <a:rPr lang="en-US" dirty="0" err="1"/>
              <a:t>Ambisonic</a:t>
            </a:r>
            <a:r>
              <a:rPr lang="en-US" dirty="0"/>
              <a:t>, </a:t>
            </a:r>
            <a:r>
              <a:rPr lang="en-US" i="1" dirty="0"/>
              <a:t>Florian </a:t>
            </a:r>
            <a:r>
              <a:rPr lang="en-US" i="1" dirty="0" err="1"/>
              <a:t>Hollerweger</a:t>
            </a:r>
            <a:r>
              <a:rPr lang="en-US" i="1" dirty="0"/>
              <a:t>, Oct 2008</a:t>
            </a:r>
          </a:p>
          <a:p>
            <a:pPr marL="0" lvl="1"/>
            <a:endParaRPr lang="en-US" sz="1000" dirty="0"/>
          </a:p>
          <a:p>
            <a:r>
              <a:rPr lang="en-US" dirty="0" smtClean="0"/>
              <a:t>[9] http://youtube search “Hear New York City in 3D Audio” (1</a:t>
            </a:r>
            <a:r>
              <a:rPr lang="en-US" baseline="30000" dirty="0" smtClean="0"/>
              <a:t>st</a:t>
            </a:r>
            <a:r>
              <a:rPr lang="en-US" dirty="0" smtClean="0"/>
              <a:t> short clip)</a:t>
            </a:r>
            <a:endParaRPr lang="en-US" dirty="0"/>
          </a:p>
          <a:p>
            <a:endParaRPr lang="en-US" dirty="0" smtClean="0"/>
          </a:p>
        </p:txBody>
      </p:sp>
      <p:pic>
        <p:nvPicPr>
          <p:cNvPr id="4" name="Picture 2" descr="http://images.wisegeek.com/car-speaker-set.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1519" y="1394265"/>
            <a:ext cx="845910" cy="46778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images.wisegeek.com/car-speaker-set.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1519" y="3244837"/>
            <a:ext cx="845910" cy="46778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images.wisegeek.com/car-speaker-set.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1519" y="6151323"/>
            <a:ext cx="845910" cy="467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0795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8924"/>
            <a:ext cx="10406743" cy="658132"/>
          </a:xfrm>
        </p:spPr>
        <p:txBody>
          <a:bodyPr>
            <a:normAutofit fontScale="90000"/>
          </a:bodyPr>
          <a:lstStyle/>
          <a:p>
            <a:r>
              <a:rPr lang="en-US" dirty="0" smtClean="0"/>
              <a:t>A Brief History of Audio</a:t>
            </a:r>
            <a:endParaRPr lang="en-US" dirty="0"/>
          </a:p>
        </p:txBody>
      </p:sp>
      <p:sp>
        <p:nvSpPr>
          <p:cNvPr id="3" name="Content Placeholder 2"/>
          <p:cNvSpPr>
            <a:spLocks noGrp="1"/>
          </p:cNvSpPr>
          <p:nvPr>
            <p:ph idx="1"/>
          </p:nvPr>
        </p:nvSpPr>
        <p:spPr>
          <a:xfrm>
            <a:off x="729343" y="1118053"/>
            <a:ext cx="10646228" cy="5315404"/>
          </a:xfrm>
        </p:spPr>
        <p:txBody>
          <a:bodyPr>
            <a:normAutofit fontScale="70000" lnSpcReduction="20000"/>
          </a:bodyPr>
          <a:lstStyle/>
          <a:p>
            <a:r>
              <a:rPr lang="en-US" dirty="0" smtClean="0">
                <a:solidFill>
                  <a:srgbClr val="FF0000"/>
                </a:solidFill>
              </a:rPr>
              <a:t>[1979 – 1993] :  </a:t>
            </a:r>
            <a:r>
              <a:rPr lang="en-US" dirty="0" smtClean="0"/>
              <a:t>Digital PCM Audio					</a:t>
            </a:r>
            <a:r>
              <a:rPr lang="en-US" sz="2400" dirty="0">
                <a:solidFill>
                  <a:srgbClr val="FF0000"/>
                </a:solidFill>
              </a:rPr>
              <a:t> </a:t>
            </a:r>
            <a:r>
              <a:rPr lang="en-US" sz="2400" dirty="0" smtClean="0">
                <a:solidFill>
                  <a:srgbClr val="FF0000"/>
                </a:solidFill>
              </a:rPr>
              <a:t>		</a:t>
            </a:r>
            <a:endParaRPr lang="en-US" sz="2400" dirty="0">
              <a:solidFill>
                <a:srgbClr val="FF0000"/>
              </a:solidFill>
            </a:endParaRPr>
          </a:p>
          <a:p>
            <a:pPr lvl="1"/>
            <a:r>
              <a:rPr lang="en-US" dirty="0" smtClean="0"/>
              <a:t>Sampled PCM audio signals – LD (1979), CD (1982) , DAT (1987), Sony-MD (1992) </a:t>
            </a:r>
          </a:p>
          <a:p>
            <a:pPr lvl="1"/>
            <a:r>
              <a:rPr lang="en-US" dirty="0" smtClean="0"/>
              <a:t>MIDI Audio (1983)</a:t>
            </a:r>
          </a:p>
          <a:p>
            <a:pPr lvl="1"/>
            <a:endParaRPr lang="en-US" dirty="0" smtClean="0"/>
          </a:p>
          <a:p>
            <a:r>
              <a:rPr lang="en-US" dirty="0" smtClean="0">
                <a:solidFill>
                  <a:srgbClr val="FF0000"/>
                </a:solidFill>
              </a:rPr>
              <a:t>[1991 – 2003] :</a:t>
            </a:r>
            <a:r>
              <a:rPr lang="en-US" dirty="0" smtClean="0"/>
              <a:t> MPEG Stereo Audio				 	</a:t>
            </a:r>
            <a:endParaRPr lang="en-US" sz="2400" dirty="0" smtClean="0">
              <a:solidFill>
                <a:srgbClr val="FF0000"/>
              </a:solidFill>
            </a:endParaRPr>
          </a:p>
          <a:p>
            <a:pPr lvl="1"/>
            <a:r>
              <a:rPr lang="en-US" dirty="0" smtClean="0"/>
              <a:t>Digital Stereo Audio Compression Standards</a:t>
            </a:r>
          </a:p>
          <a:p>
            <a:pPr lvl="1"/>
            <a:r>
              <a:rPr lang="en-US" dirty="0" smtClean="0"/>
              <a:t>ISO mpeg1,2 and mp3, (1991 to 1998).</a:t>
            </a:r>
          </a:p>
          <a:p>
            <a:pPr lvl="1"/>
            <a:r>
              <a:rPr lang="en-US" dirty="0" smtClean="0"/>
              <a:t>mp4-aac (2003)  </a:t>
            </a:r>
          </a:p>
          <a:p>
            <a:pPr marL="457200" lvl="1" indent="0">
              <a:buNone/>
            </a:pPr>
            <a:endParaRPr lang="en-US" dirty="0" smtClean="0"/>
          </a:p>
          <a:p>
            <a:r>
              <a:rPr lang="en-US" dirty="0" smtClean="0">
                <a:solidFill>
                  <a:srgbClr val="FF0000"/>
                </a:solidFill>
              </a:rPr>
              <a:t>[1996 – 2007] : </a:t>
            </a:r>
            <a:r>
              <a:rPr lang="en-US" dirty="0" smtClean="0"/>
              <a:t>Digital Radio/TV Broad-Cast Audio  		 				</a:t>
            </a:r>
            <a:endParaRPr lang="en-US" sz="2500" dirty="0" smtClean="0"/>
          </a:p>
          <a:p>
            <a:pPr lvl="1"/>
            <a:r>
              <a:rPr lang="en-US" dirty="0" smtClean="0"/>
              <a:t>Digital Video &amp; Stereo Audio Compression Standards </a:t>
            </a:r>
          </a:p>
          <a:p>
            <a:pPr lvl="1"/>
            <a:r>
              <a:rPr lang="en-US" dirty="0" smtClean="0"/>
              <a:t>DTV/ATSC standards for TV broadcast </a:t>
            </a:r>
          </a:p>
          <a:p>
            <a:pPr lvl="2"/>
            <a:r>
              <a:rPr lang="en-US" dirty="0" smtClean="0"/>
              <a:t>Video:  1998 (mp1), 2009 (H264/AVC)</a:t>
            </a:r>
          </a:p>
          <a:p>
            <a:pPr lvl="2"/>
            <a:r>
              <a:rPr lang="en-US" dirty="0" smtClean="0"/>
              <a:t>Audio:  mp2 and Dolby-AC3-multi channel </a:t>
            </a:r>
          </a:p>
          <a:p>
            <a:pPr lvl="1"/>
            <a:r>
              <a:rPr lang="en-US" dirty="0" smtClean="0"/>
              <a:t>Digital Radio Broadcast DAB stereo (1995 (mp2), 2006 (</a:t>
            </a:r>
            <a:r>
              <a:rPr lang="en-US" dirty="0" err="1" smtClean="0"/>
              <a:t>aac</a:t>
            </a:r>
            <a:r>
              <a:rPr lang="en-US" dirty="0" smtClean="0"/>
              <a:t>) – till now)</a:t>
            </a:r>
          </a:p>
          <a:p>
            <a:endParaRPr lang="en-US" dirty="0" smtClean="0"/>
          </a:p>
          <a:p>
            <a:r>
              <a:rPr lang="en-US" dirty="0" smtClean="0">
                <a:solidFill>
                  <a:srgbClr val="FF0000"/>
                </a:solidFill>
              </a:rPr>
              <a:t>[1997 – onwards] :  </a:t>
            </a:r>
            <a:r>
              <a:rPr lang="en-US" dirty="0" smtClean="0"/>
              <a:t>Immersive Multi-Channel Audio (Cinema/Home) Dolby/DTS</a:t>
            </a:r>
            <a:endParaRPr lang="en-US" sz="2500" dirty="0" smtClean="0"/>
          </a:p>
          <a:p>
            <a:pPr lvl="1"/>
            <a:r>
              <a:rPr lang="en-US" sz="2500" dirty="0" smtClean="0"/>
              <a:t>Mul</a:t>
            </a:r>
            <a:r>
              <a:rPr lang="en-US" dirty="0" smtClean="0"/>
              <a:t>ti-Channel Immersive Audio for  Home, Theater</a:t>
            </a:r>
          </a:p>
          <a:p>
            <a:pPr lvl="1"/>
            <a:r>
              <a:rPr lang="en-US" dirty="0" smtClean="0"/>
              <a:t>VCD (1994 – mp2 audio),  DVD (1997 – ac3/dts5.1 audio), </a:t>
            </a:r>
            <a:r>
              <a:rPr lang="en-US" dirty="0" err="1" smtClean="0"/>
              <a:t>BlueRay</a:t>
            </a:r>
            <a:r>
              <a:rPr lang="en-US" dirty="0" smtClean="0"/>
              <a:t> (2006 – </a:t>
            </a:r>
            <a:r>
              <a:rPr lang="en-US" dirty="0" err="1" smtClean="0"/>
              <a:t>dd</a:t>
            </a:r>
            <a:r>
              <a:rPr lang="en-US" dirty="0" smtClean="0"/>
              <a:t>+/</a:t>
            </a:r>
            <a:r>
              <a:rPr lang="en-US" dirty="0" err="1" smtClean="0"/>
              <a:t>dts-hd</a:t>
            </a:r>
            <a:r>
              <a:rPr lang="en-US" dirty="0" smtClean="0"/>
              <a:t> audio)</a:t>
            </a:r>
          </a:p>
          <a:p>
            <a:pPr lvl="1"/>
            <a:r>
              <a:rPr lang="en-US" dirty="0" smtClean="0"/>
              <a:t>Dolby/DTS encoded sound tracks for Movies, Songs &amp; Concerts.</a:t>
            </a:r>
          </a:p>
        </p:txBody>
      </p:sp>
    </p:spTree>
    <p:extLst>
      <p:ext uri="{BB962C8B-B14F-4D97-AF65-F5344CB8AC3E}">
        <p14:creationId xmlns:p14="http://schemas.microsoft.com/office/powerpoint/2010/main" val="42084639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406743" cy="658132"/>
          </a:xfrm>
        </p:spPr>
        <p:txBody>
          <a:bodyPr>
            <a:normAutofit fontScale="90000"/>
          </a:bodyPr>
          <a:lstStyle/>
          <a:p>
            <a:r>
              <a:rPr lang="en-US" dirty="0" smtClean="0"/>
              <a:t>A Brief History of Audio</a:t>
            </a:r>
            <a:endParaRPr lang="en-US" dirty="0"/>
          </a:p>
        </p:txBody>
      </p:sp>
      <p:sp>
        <p:nvSpPr>
          <p:cNvPr id="3" name="Content Placeholder 2"/>
          <p:cNvSpPr>
            <a:spLocks noGrp="1"/>
          </p:cNvSpPr>
          <p:nvPr>
            <p:ph idx="1"/>
          </p:nvPr>
        </p:nvSpPr>
        <p:spPr>
          <a:xfrm>
            <a:off x="729343" y="1237796"/>
            <a:ext cx="10646228" cy="4792890"/>
          </a:xfrm>
        </p:spPr>
        <p:txBody>
          <a:bodyPr>
            <a:normAutofit fontScale="62500" lnSpcReduction="20000"/>
          </a:bodyPr>
          <a:lstStyle/>
          <a:p>
            <a:pPr lvl="1"/>
            <a:endParaRPr lang="en-US" sz="2800" dirty="0" smtClean="0"/>
          </a:p>
          <a:p>
            <a:r>
              <a:rPr lang="en-US" sz="3200" dirty="0" smtClean="0">
                <a:solidFill>
                  <a:srgbClr val="FF0000"/>
                </a:solidFill>
              </a:rPr>
              <a:t> [1987 – onwards] : </a:t>
            </a:r>
            <a:r>
              <a:rPr lang="en-US" sz="3200" dirty="0" smtClean="0"/>
              <a:t>Audio for Gaming Devices					</a:t>
            </a:r>
          </a:p>
          <a:p>
            <a:pPr lvl="1"/>
            <a:r>
              <a:rPr lang="en-US" sz="2800" dirty="0" smtClean="0"/>
              <a:t>MIDI and FM synthesis. (Synthetic Audio Sounds) </a:t>
            </a:r>
          </a:p>
          <a:p>
            <a:pPr lvl="2"/>
            <a:r>
              <a:rPr lang="en-US" sz="2400" dirty="0" smtClean="0"/>
              <a:t>ATARI Gaming Consoles  1987+, </a:t>
            </a:r>
          </a:p>
          <a:p>
            <a:pPr lvl="2"/>
            <a:r>
              <a:rPr lang="en-US" sz="2400" dirty="0" smtClean="0"/>
              <a:t>Game Boy, Nintendo Gaming Gadgets 1989-1996</a:t>
            </a:r>
          </a:p>
          <a:p>
            <a:pPr lvl="1"/>
            <a:r>
              <a:rPr lang="en-US" sz="2800" dirty="0" smtClean="0"/>
              <a:t>CD-Audio Tracks (Natural + Synthetic Audio)                   </a:t>
            </a:r>
            <a:r>
              <a:rPr lang="en-US" sz="2800" dirty="0" smtClean="0">
                <a:solidFill>
                  <a:srgbClr val="FF0000"/>
                </a:solidFill>
              </a:rPr>
              <a:t>[1994 </a:t>
            </a:r>
            <a:r>
              <a:rPr lang="en-US" sz="2800" dirty="0">
                <a:solidFill>
                  <a:srgbClr val="FF0000"/>
                </a:solidFill>
              </a:rPr>
              <a:t>– onwards]</a:t>
            </a:r>
            <a:endParaRPr lang="en-US" sz="2800" dirty="0" smtClean="0"/>
          </a:p>
          <a:p>
            <a:pPr lvl="2"/>
            <a:r>
              <a:rPr lang="en-US" sz="2400" dirty="0" smtClean="0"/>
              <a:t>SEGA Saturn, Sony PS  1994 onwards – PCM stereo Audio</a:t>
            </a:r>
          </a:p>
          <a:p>
            <a:pPr lvl="2"/>
            <a:r>
              <a:rPr lang="en-US" sz="2400" dirty="0" smtClean="0"/>
              <a:t>Microsoft XBOX, Sony PS2 – Immersive Audio – Dolby/DTS 8 channels compressed audio.</a:t>
            </a:r>
          </a:p>
          <a:p>
            <a:pPr lvl="2"/>
            <a:r>
              <a:rPr lang="en-US" sz="2400" dirty="0" smtClean="0"/>
              <a:t>Next: XBOX, PS2+ - 3D Audio experience.</a:t>
            </a:r>
          </a:p>
          <a:p>
            <a:pPr lvl="1"/>
            <a:r>
              <a:rPr lang="en-US" sz="2800" dirty="0" smtClean="0"/>
              <a:t>Immersive, 3D-Audio Tracks (Immersive Audio &amp; Sounds)            </a:t>
            </a:r>
            <a:r>
              <a:rPr lang="en-US" sz="2800" dirty="0" smtClean="0">
                <a:solidFill>
                  <a:srgbClr val="FF0000"/>
                </a:solidFill>
              </a:rPr>
              <a:t>[2014 – onwards]</a:t>
            </a:r>
            <a:endParaRPr lang="en-US" sz="2800" dirty="0" smtClean="0"/>
          </a:p>
          <a:p>
            <a:pPr lvl="2"/>
            <a:r>
              <a:rPr lang="en-US" sz="2400" dirty="0" smtClean="0"/>
              <a:t>XBOX One</a:t>
            </a:r>
          </a:p>
          <a:p>
            <a:pPr lvl="2"/>
            <a:r>
              <a:rPr lang="en-US" sz="2400" dirty="0" smtClean="0"/>
              <a:t>Sony PS3 / </a:t>
            </a:r>
          </a:p>
          <a:p>
            <a:pPr lvl="2"/>
            <a:endParaRPr lang="en-US" sz="2400" dirty="0" smtClean="0"/>
          </a:p>
          <a:p>
            <a:pPr marL="914400" lvl="2" indent="0">
              <a:buNone/>
            </a:pPr>
            <a:endParaRPr lang="en-US" dirty="0" smtClean="0"/>
          </a:p>
          <a:p>
            <a:r>
              <a:rPr lang="en-US" dirty="0" smtClean="0">
                <a:solidFill>
                  <a:srgbClr val="FF0000"/>
                </a:solidFill>
              </a:rPr>
              <a:t>[2005 – onwards] :</a:t>
            </a:r>
            <a:r>
              <a:rPr lang="en-US" sz="3200" dirty="0" smtClean="0"/>
              <a:t> Audio for Internet Streaming &amp; Mobile Devices			</a:t>
            </a:r>
            <a:endParaRPr lang="en-US" dirty="0" smtClean="0">
              <a:solidFill>
                <a:srgbClr val="FF0000"/>
              </a:solidFill>
            </a:endParaRPr>
          </a:p>
          <a:p>
            <a:pPr lvl="1"/>
            <a:r>
              <a:rPr lang="en-US" sz="2800" dirty="0" smtClean="0"/>
              <a:t>Most popular stereo standards (mp3, </a:t>
            </a:r>
            <a:r>
              <a:rPr lang="en-US" sz="2800" dirty="0" err="1" smtClean="0"/>
              <a:t>aac</a:t>
            </a:r>
            <a:r>
              <a:rPr lang="en-US" sz="2800" dirty="0" smtClean="0"/>
              <a:t>, wma, real)</a:t>
            </a:r>
          </a:p>
          <a:p>
            <a:pPr lvl="1"/>
            <a:r>
              <a:rPr lang="en-US" sz="2800" dirty="0" smtClean="0"/>
              <a:t>Low Power DSPs, Low bit-rate stereo audio standards</a:t>
            </a:r>
          </a:p>
          <a:p>
            <a:pPr lvl="1"/>
            <a:r>
              <a:rPr lang="en-US" sz="2800" dirty="0" smtClean="0"/>
              <a:t>Bitrates requirements are 40 to 256 kbps – high-resolution </a:t>
            </a:r>
            <a:r>
              <a:rPr lang="en-US" sz="2800" dirty="0" err="1" smtClean="0"/>
              <a:t>upto</a:t>
            </a:r>
            <a:r>
              <a:rPr lang="en-US" sz="2800" dirty="0" smtClean="0"/>
              <a:t> 640 kbps.</a:t>
            </a:r>
          </a:p>
          <a:p>
            <a:pPr lvl="1"/>
            <a:endParaRPr lang="en-US" dirty="0" smtClean="0"/>
          </a:p>
          <a:p>
            <a:pPr lvl="1"/>
            <a:endParaRPr lang="en-US" dirty="0" smtClean="0"/>
          </a:p>
          <a:p>
            <a:pPr marL="457200" lvl="1" indent="0">
              <a:buNone/>
            </a:pPr>
            <a:endParaRPr lang="en-US" dirty="0" smtClean="0"/>
          </a:p>
        </p:txBody>
      </p:sp>
    </p:spTree>
    <p:extLst>
      <p:ext uri="{BB962C8B-B14F-4D97-AF65-F5344CB8AC3E}">
        <p14:creationId xmlns:p14="http://schemas.microsoft.com/office/powerpoint/2010/main" val="3469223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729343" y="1504724"/>
          <a:ext cx="10646228" cy="2762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p:cNvSpPr>
          <p:nvPr/>
        </p:nvSpPr>
        <p:spPr>
          <a:xfrm>
            <a:off x="990600" y="517526"/>
            <a:ext cx="10406743" cy="658132"/>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A Brief History of Audio</a:t>
            </a:r>
            <a:endParaRPr lang="en-US" dirty="0"/>
          </a:p>
        </p:txBody>
      </p:sp>
      <p:sp>
        <p:nvSpPr>
          <p:cNvPr id="3" name="Oval 2"/>
          <p:cNvSpPr/>
          <p:nvPr/>
        </p:nvSpPr>
        <p:spPr>
          <a:xfrm>
            <a:off x="8817840" y="2938752"/>
            <a:ext cx="2470646" cy="169326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400" dirty="0" smtClean="0"/>
              <a:t>Object Based </a:t>
            </a:r>
            <a:r>
              <a:rPr lang="en-US" sz="2400" dirty="0"/>
              <a:t>Audio</a:t>
            </a:r>
          </a:p>
        </p:txBody>
      </p:sp>
      <p:sp>
        <p:nvSpPr>
          <p:cNvPr id="2" name="TextBox 1"/>
          <p:cNvSpPr txBox="1"/>
          <p:nvPr/>
        </p:nvSpPr>
        <p:spPr>
          <a:xfrm>
            <a:off x="637779" y="2844657"/>
            <a:ext cx="705642" cy="369332"/>
          </a:xfrm>
          <a:prstGeom prst="rect">
            <a:avLst/>
          </a:prstGeom>
          <a:noFill/>
        </p:spPr>
        <p:txBody>
          <a:bodyPr wrap="none" rtlCol="0">
            <a:spAutoFit/>
          </a:bodyPr>
          <a:lstStyle/>
          <a:p>
            <a:r>
              <a:rPr lang="en-US" dirty="0" smtClean="0"/>
              <a:t>1979 </a:t>
            </a:r>
            <a:endParaRPr lang="en-US" dirty="0"/>
          </a:p>
        </p:txBody>
      </p:sp>
      <p:sp>
        <p:nvSpPr>
          <p:cNvPr id="6" name="TextBox 5"/>
          <p:cNvSpPr txBox="1"/>
          <p:nvPr/>
        </p:nvSpPr>
        <p:spPr>
          <a:xfrm>
            <a:off x="2700123" y="3656948"/>
            <a:ext cx="705642" cy="369332"/>
          </a:xfrm>
          <a:prstGeom prst="rect">
            <a:avLst/>
          </a:prstGeom>
          <a:noFill/>
        </p:spPr>
        <p:txBody>
          <a:bodyPr wrap="none" rtlCol="0">
            <a:spAutoFit/>
          </a:bodyPr>
          <a:lstStyle/>
          <a:p>
            <a:r>
              <a:rPr lang="en-US" dirty="0" smtClean="0"/>
              <a:t>1991 </a:t>
            </a:r>
            <a:endParaRPr lang="en-US" dirty="0"/>
          </a:p>
        </p:txBody>
      </p:sp>
      <p:sp>
        <p:nvSpPr>
          <p:cNvPr id="7" name="TextBox 6"/>
          <p:cNvSpPr txBox="1"/>
          <p:nvPr/>
        </p:nvSpPr>
        <p:spPr>
          <a:xfrm>
            <a:off x="5593922" y="4262680"/>
            <a:ext cx="705642" cy="369332"/>
          </a:xfrm>
          <a:prstGeom prst="rect">
            <a:avLst/>
          </a:prstGeom>
          <a:noFill/>
        </p:spPr>
        <p:txBody>
          <a:bodyPr wrap="none" rtlCol="0">
            <a:spAutoFit/>
          </a:bodyPr>
          <a:lstStyle/>
          <a:p>
            <a:r>
              <a:rPr lang="en-US" dirty="0" smtClean="0"/>
              <a:t>1997 </a:t>
            </a:r>
            <a:endParaRPr lang="en-US" dirty="0"/>
          </a:p>
        </p:txBody>
      </p:sp>
      <p:sp>
        <p:nvSpPr>
          <p:cNvPr id="8" name="TextBox 7"/>
          <p:cNvSpPr txBox="1"/>
          <p:nvPr/>
        </p:nvSpPr>
        <p:spPr>
          <a:xfrm>
            <a:off x="8165097" y="4116646"/>
            <a:ext cx="652743" cy="369332"/>
          </a:xfrm>
          <a:prstGeom prst="rect">
            <a:avLst/>
          </a:prstGeom>
          <a:noFill/>
        </p:spPr>
        <p:txBody>
          <a:bodyPr wrap="none" rtlCol="0">
            <a:spAutoFit/>
          </a:bodyPr>
          <a:lstStyle/>
          <a:p>
            <a:r>
              <a:rPr lang="en-US" dirty="0" smtClean="0"/>
              <a:t>2013</a:t>
            </a:r>
            <a:endParaRPr lang="en-US" dirty="0"/>
          </a:p>
        </p:txBody>
      </p:sp>
      <p:grpSp>
        <p:nvGrpSpPr>
          <p:cNvPr id="9" name="Group 8"/>
          <p:cNvGrpSpPr/>
          <p:nvPr/>
        </p:nvGrpSpPr>
        <p:grpSpPr>
          <a:xfrm>
            <a:off x="2700123" y="4447346"/>
            <a:ext cx="2542467" cy="842133"/>
            <a:chOff x="2499314" y="1321623"/>
            <a:chExt cx="2105333" cy="842133"/>
          </a:xfrm>
        </p:grpSpPr>
        <p:sp>
          <p:nvSpPr>
            <p:cNvPr id="10" name="Chevron 9"/>
            <p:cNvSpPr/>
            <p:nvPr/>
          </p:nvSpPr>
          <p:spPr>
            <a:xfrm>
              <a:off x="2499314" y="1321623"/>
              <a:ext cx="2105333" cy="842133"/>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Chevron 4"/>
            <p:cNvSpPr/>
            <p:nvPr/>
          </p:nvSpPr>
          <p:spPr>
            <a:xfrm>
              <a:off x="2920381" y="1321623"/>
              <a:ext cx="1263200" cy="8421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en-US" kern="1200" dirty="0" smtClean="0"/>
                <a:t>PC &amp; Gaming Audio</a:t>
              </a:r>
              <a:endParaRPr lang="en-US" sz="1200" kern="1200" dirty="0"/>
            </a:p>
          </p:txBody>
        </p:sp>
      </p:grpSp>
      <p:sp>
        <p:nvSpPr>
          <p:cNvPr id="12" name="TextBox 11"/>
          <p:cNvSpPr txBox="1"/>
          <p:nvPr/>
        </p:nvSpPr>
        <p:spPr>
          <a:xfrm>
            <a:off x="2668996" y="5289479"/>
            <a:ext cx="652743" cy="369332"/>
          </a:xfrm>
          <a:prstGeom prst="rect">
            <a:avLst/>
          </a:prstGeom>
          <a:noFill/>
        </p:spPr>
        <p:txBody>
          <a:bodyPr wrap="none" rtlCol="0">
            <a:spAutoFit/>
          </a:bodyPr>
          <a:lstStyle/>
          <a:p>
            <a:r>
              <a:rPr lang="en-US" dirty="0" smtClean="0"/>
              <a:t>1987</a:t>
            </a:r>
            <a:endParaRPr lang="en-US" dirty="0"/>
          </a:p>
        </p:txBody>
      </p:sp>
      <p:grpSp>
        <p:nvGrpSpPr>
          <p:cNvPr id="13" name="Group 12"/>
          <p:cNvGrpSpPr/>
          <p:nvPr/>
        </p:nvGrpSpPr>
        <p:grpSpPr>
          <a:xfrm>
            <a:off x="6178913" y="5052686"/>
            <a:ext cx="2409916" cy="842133"/>
            <a:chOff x="2499314" y="1321623"/>
            <a:chExt cx="2105333" cy="842133"/>
          </a:xfrm>
        </p:grpSpPr>
        <p:sp>
          <p:nvSpPr>
            <p:cNvPr id="14" name="Chevron 13"/>
            <p:cNvSpPr/>
            <p:nvPr/>
          </p:nvSpPr>
          <p:spPr>
            <a:xfrm>
              <a:off x="2499314" y="1321623"/>
              <a:ext cx="2105333" cy="842133"/>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Chevron 4"/>
            <p:cNvSpPr/>
            <p:nvPr/>
          </p:nvSpPr>
          <p:spPr>
            <a:xfrm>
              <a:off x="2920381" y="1321623"/>
              <a:ext cx="1263200" cy="8421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en-US" kern="1200" dirty="0" smtClean="0"/>
                <a:t>Internet Streaming &amp; Mobile Audio</a:t>
              </a:r>
              <a:endParaRPr lang="en-US" sz="1200" kern="1200" dirty="0"/>
            </a:p>
          </p:txBody>
        </p:sp>
      </p:grpSp>
      <p:sp>
        <p:nvSpPr>
          <p:cNvPr id="16" name="TextBox 15"/>
          <p:cNvSpPr txBox="1"/>
          <p:nvPr/>
        </p:nvSpPr>
        <p:spPr>
          <a:xfrm>
            <a:off x="6178913" y="5894819"/>
            <a:ext cx="652743" cy="369332"/>
          </a:xfrm>
          <a:prstGeom prst="rect">
            <a:avLst/>
          </a:prstGeom>
          <a:noFill/>
        </p:spPr>
        <p:txBody>
          <a:bodyPr wrap="none" rtlCol="0">
            <a:spAutoFit/>
          </a:bodyPr>
          <a:lstStyle/>
          <a:p>
            <a:r>
              <a:rPr lang="en-US" dirty="0" smtClean="0"/>
              <a:t>2005</a:t>
            </a:r>
            <a:endParaRPr lang="en-US" dirty="0"/>
          </a:p>
        </p:txBody>
      </p:sp>
      <p:grpSp>
        <p:nvGrpSpPr>
          <p:cNvPr id="21" name="Group 20"/>
          <p:cNvGrpSpPr/>
          <p:nvPr/>
        </p:nvGrpSpPr>
        <p:grpSpPr>
          <a:xfrm>
            <a:off x="5112112" y="2002524"/>
            <a:ext cx="3052985" cy="842133"/>
            <a:chOff x="2499314" y="1321623"/>
            <a:chExt cx="2105333" cy="842133"/>
          </a:xfrm>
        </p:grpSpPr>
        <p:sp>
          <p:nvSpPr>
            <p:cNvPr id="22" name="Chevron 21"/>
            <p:cNvSpPr/>
            <p:nvPr/>
          </p:nvSpPr>
          <p:spPr>
            <a:xfrm>
              <a:off x="2499314" y="1321623"/>
              <a:ext cx="2105333" cy="842133"/>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3" name="Chevron 4"/>
            <p:cNvSpPr/>
            <p:nvPr/>
          </p:nvSpPr>
          <p:spPr>
            <a:xfrm>
              <a:off x="2920381" y="1321623"/>
              <a:ext cx="1263200" cy="8421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10160" rIns="0" bIns="10160" numCol="1" spcCol="1270" anchor="ctr" anchorCtr="0">
              <a:noAutofit/>
            </a:bodyPr>
            <a:lstStyle/>
            <a:p>
              <a:pPr lvl="0" algn="ctr" defTabSz="711200" rtl="0">
                <a:lnSpc>
                  <a:spcPct val="90000"/>
                </a:lnSpc>
                <a:spcBef>
                  <a:spcPct val="0"/>
                </a:spcBef>
                <a:spcAft>
                  <a:spcPct val="35000"/>
                </a:spcAft>
              </a:pPr>
              <a:r>
                <a:rPr lang="en-US" kern="1200" dirty="0" smtClean="0"/>
                <a:t>DTV &amp; DAB</a:t>
              </a:r>
            </a:p>
            <a:p>
              <a:pPr lvl="0" algn="ctr" defTabSz="711200" rtl="0">
                <a:lnSpc>
                  <a:spcPct val="90000"/>
                </a:lnSpc>
                <a:spcBef>
                  <a:spcPct val="0"/>
                </a:spcBef>
                <a:spcAft>
                  <a:spcPct val="35000"/>
                </a:spcAft>
              </a:pPr>
              <a:r>
                <a:rPr lang="en-US" dirty="0" smtClean="0"/>
                <a:t>Broadcast</a:t>
              </a:r>
              <a:endParaRPr lang="en-US" sz="1200" kern="1200" dirty="0"/>
            </a:p>
          </p:txBody>
        </p:sp>
      </p:grpSp>
      <p:sp>
        <p:nvSpPr>
          <p:cNvPr id="24" name="TextBox 23"/>
          <p:cNvSpPr txBox="1"/>
          <p:nvPr/>
        </p:nvSpPr>
        <p:spPr>
          <a:xfrm>
            <a:off x="5112113" y="2844657"/>
            <a:ext cx="652743" cy="369332"/>
          </a:xfrm>
          <a:prstGeom prst="rect">
            <a:avLst/>
          </a:prstGeom>
          <a:noFill/>
        </p:spPr>
        <p:txBody>
          <a:bodyPr wrap="none" rtlCol="0">
            <a:spAutoFit/>
          </a:bodyPr>
          <a:lstStyle/>
          <a:p>
            <a:r>
              <a:rPr lang="en-US" dirty="0" smtClean="0"/>
              <a:t>1995</a:t>
            </a:r>
            <a:endParaRPr lang="en-US" dirty="0"/>
          </a:p>
        </p:txBody>
      </p:sp>
    </p:spTree>
    <p:extLst>
      <p:ext uri="{BB962C8B-B14F-4D97-AF65-F5344CB8AC3E}">
        <p14:creationId xmlns:p14="http://schemas.microsoft.com/office/powerpoint/2010/main" val="24376618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406743" cy="658132"/>
          </a:xfrm>
        </p:spPr>
        <p:txBody>
          <a:bodyPr>
            <a:normAutofit fontScale="90000"/>
          </a:bodyPr>
          <a:lstStyle/>
          <a:p>
            <a:r>
              <a:rPr lang="en-US" dirty="0" smtClean="0"/>
              <a:t>Basics of Object Based Audio</a:t>
            </a:r>
            <a:endParaRPr lang="en-US" dirty="0"/>
          </a:p>
        </p:txBody>
      </p:sp>
      <p:sp>
        <p:nvSpPr>
          <p:cNvPr id="3" name="Content Placeholder 2"/>
          <p:cNvSpPr>
            <a:spLocks noGrp="1"/>
          </p:cNvSpPr>
          <p:nvPr>
            <p:ph idx="1"/>
          </p:nvPr>
        </p:nvSpPr>
        <p:spPr>
          <a:xfrm>
            <a:off x="718457" y="1237794"/>
            <a:ext cx="10646228" cy="3290664"/>
          </a:xfrm>
        </p:spPr>
        <p:txBody>
          <a:bodyPr>
            <a:noAutofit/>
          </a:bodyPr>
          <a:lstStyle/>
          <a:p>
            <a:pPr marL="0" lvl="1" indent="0">
              <a:lnSpc>
                <a:spcPct val="100000"/>
              </a:lnSpc>
              <a:spcBef>
                <a:spcPts val="1000"/>
              </a:spcBef>
              <a:spcAft>
                <a:spcPts val="1800"/>
              </a:spcAft>
              <a:buNone/>
            </a:pPr>
            <a:r>
              <a:rPr lang="en-US" dirty="0" smtClean="0"/>
              <a:t>What is an Object Based Audio?</a:t>
            </a:r>
          </a:p>
          <a:p>
            <a:pPr marL="457200" lvl="2" indent="0">
              <a:lnSpc>
                <a:spcPct val="100000"/>
              </a:lnSpc>
              <a:spcBef>
                <a:spcPts val="600"/>
              </a:spcBef>
              <a:spcAft>
                <a:spcPts val="1800"/>
              </a:spcAft>
              <a:buNone/>
            </a:pPr>
            <a:r>
              <a:rPr lang="en-US" dirty="0" smtClean="0"/>
              <a:t>Audio </a:t>
            </a:r>
            <a:r>
              <a:rPr lang="en-US" dirty="0"/>
              <a:t>which is generated </a:t>
            </a:r>
            <a:r>
              <a:rPr lang="en-US" dirty="0" smtClean="0"/>
              <a:t>by</a:t>
            </a:r>
          </a:p>
          <a:p>
            <a:pPr marL="800100" lvl="2" indent="-342900">
              <a:lnSpc>
                <a:spcPct val="100000"/>
              </a:lnSpc>
              <a:spcBef>
                <a:spcPts val="1000"/>
              </a:spcBef>
            </a:pPr>
            <a:r>
              <a:rPr lang="en-US" dirty="0" smtClean="0"/>
              <a:t>a Stationary or moving object</a:t>
            </a:r>
          </a:p>
          <a:p>
            <a:pPr marL="457200" lvl="1" indent="0">
              <a:lnSpc>
                <a:spcPct val="100000"/>
              </a:lnSpc>
              <a:buNone/>
            </a:pPr>
            <a:r>
              <a:rPr lang="en-US" sz="2000" dirty="0" smtClean="0"/>
              <a:t>OR </a:t>
            </a:r>
          </a:p>
          <a:p>
            <a:pPr marL="800100" lvl="2" indent="-342900">
              <a:lnSpc>
                <a:spcPct val="100000"/>
              </a:lnSpc>
              <a:spcBef>
                <a:spcPts val="1000"/>
              </a:spcBef>
            </a:pPr>
            <a:r>
              <a:rPr lang="en-US" dirty="0" smtClean="0"/>
              <a:t>a </a:t>
            </a:r>
            <a:r>
              <a:rPr lang="en-US" dirty="0"/>
              <a:t>class of objects that are clubbed together as a collective source of sound</a:t>
            </a:r>
            <a:endParaRPr lang="en-US" sz="1800" dirty="0"/>
          </a:p>
          <a:p>
            <a:pPr marL="0" indent="-457200" algn="ctr">
              <a:buNone/>
            </a:pPr>
            <a:endParaRPr lang="en-US" sz="1400" dirty="0" smtClean="0">
              <a:solidFill>
                <a:srgbClr val="FF0000"/>
              </a:solidFill>
            </a:endParaRPr>
          </a:p>
          <a:p>
            <a:pPr marL="0" lvl="1" indent="0" algn="ctr">
              <a:spcBef>
                <a:spcPts val="1000"/>
              </a:spcBef>
              <a:buNone/>
            </a:pPr>
            <a:r>
              <a:rPr lang="en-US" sz="2200" dirty="0" smtClean="0">
                <a:solidFill>
                  <a:srgbClr val="FF0000"/>
                </a:solidFill>
              </a:rPr>
              <a:t>Some Examples of Audio Objects are:</a:t>
            </a:r>
            <a:endParaRPr lang="en-US" sz="2200" dirty="0">
              <a:solidFill>
                <a:srgbClr val="FF0000"/>
              </a:solidFill>
            </a:endParaRPr>
          </a:p>
        </p:txBody>
      </p:sp>
      <p:sp>
        <p:nvSpPr>
          <p:cNvPr id="4" name="TextBox 3"/>
          <p:cNvSpPr txBox="1"/>
          <p:nvPr/>
        </p:nvSpPr>
        <p:spPr>
          <a:xfrm>
            <a:off x="1894116" y="4742994"/>
            <a:ext cx="8839200" cy="1456809"/>
          </a:xfrm>
          <a:prstGeom prst="rect">
            <a:avLst/>
          </a:prstGeom>
          <a:noFill/>
        </p:spPr>
        <p:txBody>
          <a:bodyPr wrap="square" numCol="3" rtlCol="0">
            <a:spAutoFit/>
          </a:bodyPr>
          <a:lstStyle/>
          <a:p>
            <a:pPr marL="342900" lvl="1" indent="-342900">
              <a:spcBef>
                <a:spcPts val="1000"/>
              </a:spcBef>
              <a:buFont typeface="Arial" panose="020B0604020202020204" pitchFamily="34" charset="0"/>
              <a:buChar char="•"/>
            </a:pPr>
            <a:r>
              <a:rPr lang="en-US" dirty="0" smtClean="0"/>
              <a:t>A Stage artiste</a:t>
            </a:r>
            <a:endParaRPr lang="en-US" dirty="0"/>
          </a:p>
          <a:p>
            <a:pPr marL="342900" lvl="1" indent="-342900">
              <a:spcBef>
                <a:spcPts val="1000"/>
              </a:spcBef>
              <a:buFont typeface="Arial" panose="020B0604020202020204" pitchFamily="34" charset="0"/>
              <a:buChar char="•"/>
            </a:pPr>
            <a:r>
              <a:rPr lang="en-US" dirty="0" smtClean="0"/>
              <a:t>Chorus</a:t>
            </a:r>
          </a:p>
          <a:p>
            <a:pPr marL="342900" lvl="1" indent="-342900">
              <a:spcBef>
                <a:spcPts val="1000"/>
              </a:spcBef>
              <a:buFont typeface="Arial" panose="020B0604020202020204" pitchFamily="34" charset="0"/>
              <a:buChar char="•"/>
            </a:pPr>
            <a:r>
              <a:rPr lang="en-US" dirty="0" smtClean="0"/>
              <a:t>Cheering Crowd at Cricket ground</a:t>
            </a:r>
            <a:endParaRPr lang="en-US" dirty="0"/>
          </a:p>
          <a:p>
            <a:pPr marL="342900" lvl="1" indent="-342900">
              <a:spcBef>
                <a:spcPts val="1000"/>
              </a:spcBef>
              <a:buFont typeface="Arial" panose="020B0604020202020204" pitchFamily="34" charset="0"/>
              <a:buChar char="•"/>
            </a:pPr>
            <a:r>
              <a:rPr lang="en-US" dirty="0"/>
              <a:t>Ocean </a:t>
            </a:r>
            <a:r>
              <a:rPr lang="en-US" dirty="0" smtClean="0"/>
              <a:t>waves, wind blowing</a:t>
            </a:r>
            <a:endParaRPr lang="en-US" dirty="0"/>
          </a:p>
          <a:p>
            <a:pPr marL="342900" lvl="1" indent="-342900">
              <a:spcBef>
                <a:spcPts val="1000"/>
              </a:spcBef>
              <a:buFont typeface="Arial" panose="020B0604020202020204" pitchFamily="34" charset="0"/>
              <a:buChar char="•"/>
            </a:pPr>
            <a:r>
              <a:rPr lang="en-US" dirty="0" smtClean="0"/>
              <a:t>Birds chirping</a:t>
            </a:r>
          </a:p>
          <a:p>
            <a:pPr marL="342900" lvl="1" indent="-342900">
              <a:spcBef>
                <a:spcPts val="1000"/>
              </a:spcBef>
              <a:buFont typeface="Arial" panose="020B0604020202020204" pitchFamily="34" charset="0"/>
              <a:buChar char="•"/>
            </a:pPr>
            <a:r>
              <a:rPr lang="en-US" dirty="0" smtClean="0"/>
              <a:t>An Airplane or A Helicopter</a:t>
            </a:r>
          </a:p>
          <a:p>
            <a:pPr marL="342900" lvl="1" indent="-342900">
              <a:spcBef>
                <a:spcPts val="1000"/>
              </a:spcBef>
              <a:buFont typeface="Arial" panose="020B0604020202020204" pitchFamily="34" charset="0"/>
              <a:buChar char="•"/>
            </a:pPr>
            <a:r>
              <a:rPr lang="en-US" dirty="0" smtClean="0"/>
              <a:t>A moving Train </a:t>
            </a:r>
          </a:p>
          <a:p>
            <a:pPr marL="342900" lvl="1" indent="-342900">
              <a:spcBef>
                <a:spcPts val="1000"/>
              </a:spcBef>
              <a:buFont typeface="Arial" panose="020B0604020202020204" pitchFamily="34" charset="0"/>
              <a:buChar char="•"/>
            </a:pPr>
            <a:r>
              <a:rPr lang="en-US" dirty="0" smtClean="0"/>
              <a:t>A bullet fired </a:t>
            </a:r>
          </a:p>
          <a:p>
            <a:pPr marL="342900" lvl="1" indent="-342900">
              <a:spcBef>
                <a:spcPts val="1000"/>
              </a:spcBef>
              <a:buFont typeface="Arial" panose="020B0604020202020204" pitchFamily="34" charset="0"/>
              <a:buChar char="•"/>
            </a:pPr>
            <a:r>
              <a:rPr lang="en-US" dirty="0" smtClean="0"/>
              <a:t>A monologue or a dialogue</a:t>
            </a:r>
            <a:endParaRPr lang="en-US" dirty="0"/>
          </a:p>
        </p:txBody>
      </p:sp>
    </p:spTree>
    <p:extLst>
      <p:ext uri="{BB962C8B-B14F-4D97-AF65-F5344CB8AC3E}">
        <p14:creationId xmlns:p14="http://schemas.microsoft.com/office/powerpoint/2010/main" val="3813579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406743" cy="658132"/>
          </a:xfrm>
        </p:spPr>
        <p:txBody>
          <a:bodyPr>
            <a:normAutofit fontScale="90000"/>
          </a:bodyPr>
          <a:lstStyle/>
          <a:p>
            <a:r>
              <a:rPr lang="en-US" dirty="0" smtClean="0"/>
              <a:t>Examples of Object-Based Audio</a:t>
            </a:r>
            <a:endParaRPr lang="en-US" dirty="0"/>
          </a:p>
        </p:txBody>
      </p:sp>
      <p:sp>
        <p:nvSpPr>
          <p:cNvPr id="3" name="Content Placeholder 2"/>
          <p:cNvSpPr>
            <a:spLocks noGrp="1"/>
          </p:cNvSpPr>
          <p:nvPr>
            <p:ph idx="1"/>
          </p:nvPr>
        </p:nvSpPr>
        <p:spPr>
          <a:xfrm>
            <a:off x="838200" y="1292222"/>
            <a:ext cx="10646228" cy="4988837"/>
          </a:xfrm>
        </p:spPr>
        <p:txBody>
          <a:bodyPr>
            <a:noAutofit/>
          </a:bodyPr>
          <a:lstStyle/>
          <a:p>
            <a:pPr marL="0" lvl="1" indent="0">
              <a:spcBef>
                <a:spcPts val="1000"/>
              </a:spcBef>
              <a:buNone/>
            </a:pPr>
            <a:r>
              <a:rPr lang="en-US" dirty="0" smtClean="0">
                <a:solidFill>
                  <a:schemeClr val="accent1">
                    <a:lumMod val="75000"/>
                  </a:schemeClr>
                </a:solidFill>
              </a:rPr>
              <a:t>Audio Scene or Sound Field generated by </a:t>
            </a:r>
            <a:r>
              <a:rPr lang="en-US" i="1" dirty="0" smtClean="0">
                <a:solidFill>
                  <a:schemeClr val="accent1">
                    <a:lumMod val="75000"/>
                  </a:schemeClr>
                </a:solidFill>
              </a:rPr>
              <a:t>mixing</a:t>
            </a:r>
            <a:r>
              <a:rPr lang="en-US" dirty="0" smtClean="0">
                <a:solidFill>
                  <a:schemeClr val="accent1">
                    <a:lumMod val="75000"/>
                  </a:schemeClr>
                </a:solidFill>
              </a:rPr>
              <a:t> (not just adding) audio signals from multiple Objects. </a:t>
            </a:r>
            <a:r>
              <a:rPr lang="en-US" dirty="0">
                <a:solidFill>
                  <a:schemeClr val="accent1">
                    <a:lumMod val="75000"/>
                  </a:schemeClr>
                </a:solidFill>
              </a:rPr>
              <a:t> </a:t>
            </a:r>
            <a:r>
              <a:rPr lang="en-US" dirty="0" smtClean="0">
                <a:solidFill>
                  <a:schemeClr val="accent1">
                    <a:lumMod val="75000"/>
                  </a:schemeClr>
                </a:solidFill>
              </a:rPr>
              <a:t>Following are a few examples.</a:t>
            </a:r>
          </a:p>
          <a:p>
            <a:pPr marL="0" lvl="1" indent="0">
              <a:spcBef>
                <a:spcPts val="1000"/>
              </a:spcBef>
              <a:buNone/>
            </a:pPr>
            <a:endParaRPr lang="en-US" sz="900" dirty="0"/>
          </a:p>
          <a:p>
            <a:pPr marL="342900" lvl="1" indent="-342900">
              <a:spcBef>
                <a:spcPts val="1000"/>
              </a:spcBef>
            </a:pPr>
            <a:r>
              <a:rPr lang="en-US" sz="2000" dirty="0" smtClean="0"/>
              <a:t>Watching a football match in a stadium with home crowd.  (Sports TV Channel)</a:t>
            </a:r>
          </a:p>
          <a:p>
            <a:pPr marL="0" lvl="1" indent="0">
              <a:spcBef>
                <a:spcPts val="1000"/>
              </a:spcBef>
              <a:buNone/>
            </a:pPr>
            <a:r>
              <a:rPr lang="en-US" sz="2000" dirty="0"/>
              <a:t>	</a:t>
            </a:r>
            <a:r>
              <a:rPr lang="en-US" sz="2000" dirty="0" smtClean="0">
                <a:solidFill>
                  <a:schemeClr val="accent4">
                    <a:lumMod val="75000"/>
                  </a:schemeClr>
                </a:solidFill>
              </a:rPr>
              <a:t>3 objects : Home Crowd as a ring object, Commentator as a point object, Players-Umpire 			conversations as another object.  </a:t>
            </a:r>
          </a:p>
          <a:p>
            <a:pPr marL="342900" lvl="1" indent="-342900">
              <a:spcBef>
                <a:spcPts val="1000"/>
              </a:spcBef>
            </a:pPr>
            <a:r>
              <a:rPr lang="en-US" sz="2000" dirty="0" smtClean="0"/>
              <a:t>Participating as a player in a field game.  (Computer Games)</a:t>
            </a:r>
          </a:p>
          <a:p>
            <a:pPr marL="0" lvl="1" indent="0">
              <a:spcBef>
                <a:spcPts val="1000"/>
              </a:spcBef>
              <a:buNone/>
            </a:pPr>
            <a:r>
              <a:rPr lang="en-US" sz="2000" dirty="0" smtClean="0"/>
              <a:t>	</a:t>
            </a:r>
            <a:r>
              <a:rPr lang="en-US" sz="2000" dirty="0" smtClean="0">
                <a:solidFill>
                  <a:schemeClr val="accent4">
                    <a:lumMod val="75000"/>
                  </a:schemeClr>
                </a:solidFill>
              </a:rPr>
              <a:t>4+ </a:t>
            </a:r>
            <a:r>
              <a:rPr lang="en-US" sz="2000" dirty="0">
                <a:solidFill>
                  <a:schemeClr val="accent4">
                    <a:lumMod val="75000"/>
                  </a:schemeClr>
                </a:solidFill>
              </a:rPr>
              <a:t>objects : Home Crowd as a ring </a:t>
            </a:r>
            <a:r>
              <a:rPr lang="en-US" sz="2000" dirty="0" smtClean="0">
                <a:solidFill>
                  <a:schemeClr val="accent4">
                    <a:lumMod val="75000"/>
                  </a:schemeClr>
                </a:solidFill>
              </a:rPr>
              <a:t>object around you, </a:t>
            </a:r>
            <a:r>
              <a:rPr lang="en-US" sz="2000" dirty="0">
                <a:solidFill>
                  <a:schemeClr val="accent4">
                    <a:lumMod val="75000"/>
                  </a:schemeClr>
                </a:solidFill>
              </a:rPr>
              <a:t>Commentator as a point object, </a:t>
            </a:r>
            <a:r>
              <a:rPr lang="en-US" sz="2000" dirty="0" smtClean="0">
                <a:solidFill>
                  <a:schemeClr val="accent4">
                    <a:lumMod val="75000"/>
                  </a:schemeClr>
                </a:solidFill>
              </a:rPr>
              <a:t>				Player’s own voice responses as a point object, </a:t>
            </a:r>
            <a:r>
              <a:rPr lang="en-US" sz="2000" dirty="0">
                <a:solidFill>
                  <a:schemeClr val="accent4">
                    <a:lumMod val="75000"/>
                  </a:schemeClr>
                </a:solidFill>
              </a:rPr>
              <a:t>	</a:t>
            </a:r>
            <a:r>
              <a:rPr lang="en-US" sz="2000" dirty="0" smtClean="0">
                <a:solidFill>
                  <a:schemeClr val="accent4">
                    <a:lumMod val="75000"/>
                  </a:schemeClr>
                </a:solidFill>
              </a:rPr>
              <a:t>					Other Players-Umpire as multiple moving objects.    </a:t>
            </a:r>
          </a:p>
          <a:p>
            <a:pPr marL="342900" lvl="1" indent="-342900">
              <a:spcBef>
                <a:spcPts val="1000"/>
              </a:spcBef>
            </a:pPr>
            <a:r>
              <a:rPr lang="en-US" sz="2000" dirty="0" smtClean="0"/>
              <a:t>Being a part of Scuba-diver team searching an underwater treasure. (VR)</a:t>
            </a:r>
          </a:p>
          <a:p>
            <a:pPr marL="0" lvl="1" indent="0">
              <a:spcBef>
                <a:spcPts val="1000"/>
              </a:spcBef>
              <a:buNone/>
            </a:pPr>
            <a:endParaRPr lang="en-US" sz="1050" dirty="0"/>
          </a:p>
          <a:p>
            <a:pPr marL="342900" lvl="1" indent="-342900">
              <a:spcBef>
                <a:spcPts val="1000"/>
              </a:spcBef>
            </a:pPr>
            <a:r>
              <a:rPr lang="en-US" sz="2000" dirty="0"/>
              <a:t>Listening to a conversation between different </a:t>
            </a:r>
            <a:r>
              <a:rPr lang="en-US" sz="2000" dirty="0" smtClean="0"/>
              <a:t>actors &amp; backgrounds </a:t>
            </a:r>
            <a:r>
              <a:rPr lang="en-US" sz="2000" dirty="0"/>
              <a:t>in a movie scene</a:t>
            </a:r>
            <a:r>
              <a:rPr lang="en-US" sz="2000" dirty="0" smtClean="0"/>
              <a:t>. (cinema)</a:t>
            </a:r>
          </a:p>
          <a:p>
            <a:pPr marL="342900" lvl="1" indent="-342900">
              <a:spcBef>
                <a:spcPts val="1000"/>
              </a:spcBef>
            </a:pPr>
            <a:endParaRPr lang="en-US" sz="1050" dirty="0" smtClean="0"/>
          </a:p>
          <a:p>
            <a:pPr marL="342900" lvl="1" indent="-342900">
              <a:spcBef>
                <a:spcPts val="1000"/>
              </a:spcBef>
            </a:pPr>
            <a:r>
              <a:rPr lang="en-US" sz="2000" dirty="0" smtClean="0"/>
              <a:t>Attending a music concert or a simple Hindustani classical music </a:t>
            </a:r>
            <a:r>
              <a:rPr lang="en-US" sz="2000" dirty="0" err="1" smtClean="0"/>
              <a:t>mehafil</a:t>
            </a:r>
            <a:r>
              <a:rPr lang="en-US" sz="2000" dirty="0" smtClean="0"/>
              <a:t> (concert)</a:t>
            </a:r>
          </a:p>
          <a:p>
            <a:pPr marL="0" lvl="1" indent="0">
              <a:spcBef>
                <a:spcPts val="1000"/>
              </a:spcBef>
              <a:buNone/>
            </a:pPr>
            <a:r>
              <a:rPr lang="en-US" dirty="0" smtClean="0">
                <a:solidFill>
                  <a:srgbClr val="FF0000"/>
                </a:solidFill>
              </a:rPr>
              <a:t> </a:t>
            </a:r>
            <a:endParaRPr lang="en-US" dirty="0">
              <a:solidFill>
                <a:srgbClr val="FF0000"/>
              </a:solidFill>
            </a:endParaRPr>
          </a:p>
          <a:p>
            <a:pPr marL="0" lvl="1" indent="0">
              <a:spcBef>
                <a:spcPts val="1000"/>
              </a:spcBef>
              <a:buNone/>
            </a:pPr>
            <a:endParaRPr lang="en-US" dirty="0"/>
          </a:p>
          <a:p>
            <a:pPr marL="0" lvl="1" indent="0">
              <a:spcBef>
                <a:spcPts val="1000"/>
              </a:spcBef>
              <a:buNone/>
            </a:pPr>
            <a:endParaRPr lang="en-US" dirty="0"/>
          </a:p>
        </p:txBody>
      </p:sp>
    </p:spTree>
    <p:extLst>
      <p:ext uri="{BB962C8B-B14F-4D97-AF65-F5344CB8AC3E}">
        <p14:creationId xmlns:p14="http://schemas.microsoft.com/office/powerpoint/2010/main" val="1348997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406743" cy="658132"/>
          </a:xfrm>
        </p:spPr>
        <p:txBody>
          <a:bodyPr>
            <a:normAutofit fontScale="90000"/>
          </a:bodyPr>
          <a:lstStyle/>
          <a:p>
            <a:r>
              <a:rPr lang="en-US" dirty="0" smtClean="0"/>
              <a:t>Basics of Object-Based Audio</a:t>
            </a:r>
            <a:endParaRPr lang="en-US" dirty="0"/>
          </a:p>
        </p:txBody>
      </p:sp>
      <p:sp>
        <p:nvSpPr>
          <p:cNvPr id="3" name="Content Placeholder 2"/>
          <p:cNvSpPr>
            <a:spLocks noGrp="1"/>
          </p:cNvSpPr>
          <p:nvPr>
            <p:ph idx="1"/>
          </p:nvPr>
        </p:nvSpPr>
        <p:spPr>
          <a:xfrm>
            <a:off x="925284" y="1237793"/>
            <a:ext cx="9405257" cy="4531636"/>
          </a:xfrm>
        </p:spPr>
        <p:txBody>
          <a:bodyPr>
            <a:noAutofit/>
          </a:bodyPr>
          <a:lstStyle/>
          <a:p>
            <a:pPr marL="0" lvl="1" indent="0">
              <a:spcBef>
                <a:spcPts val="1000"/>
              </a:spcBef>
              <a:buNone/>
            </a:pPr>
            <a:r>
              <a:rPr lang="en-US" dirty="0" smtClean="0"/>
              <a:t>A YouTube examples of Audio Scene with different Objects:</a:t>
            </a:r>
          </a:p>
          <a:p>
            <a:pPr marL="0" lvl="1" indent="0">
              <a:spcBef>
                <a:spcPts val="1000"/>
              </a:spcBef>
              <a:buNone/>
            </a:pPr>
            <a:r>
              <a:rPr lang="en-US" sz="1800" dirty="0" smtClean="0"/>
              <a:t>   </a:t>
            </a:r>
            <a:r>
              <a:rPr lang="en-US" sz="1800" dirty="0" smtClean="0">
                <a:solidFill>
                  <a:schemeClr val="accent1">
                    <a:lumMod val="75000"/>
                  </a:schemeClr>
                </a:solidFill>
              </a:rPr>
              <a:t>http</a:t>
            </a:r>
            <a:r>
              <a:rPr lang="en-US" sz="1800" dirty="0">
                <a:solidFill>
                  <a:schemeClr val="accent1">
                    <a:lumMod val="75000"/>
                  </a:schemeClr>
                </a:solidFill>
              </a:rPr>
              <a:t>://youtube search "UDK + </a:t>
            </a:r>
            <a:r>
              <a:rPr lang="en-US" sz="1800" dirty="0" err="1">
                <a:solidFill>
                  <a:schemeClr val="accent1">
                    <a:lumMod val="75000"/>
                  </a:schemeClr>
                </a:solidFill>
              </a:rPr>
              <a:t>SuperCollider</a:t>
            </a:r>
            <a:r>
              <a:rPr lang="en-US" sz="1800" dirty="0">
                <a:solidFill>
                  <a:schemeClr val="accent1">
                    <a:lumMod val="75000"/>
                  </a:schemeClr>
                </a:solidFill>
              </a:rPr>
              <a:t> for real-time sound effect synthesis - demo </a:t>
            </a:r>
            <a:r>
              <a:rPr lang="en-US" sz="1800" dirty="0" smtClean="0">
                <a:solidFill>
                  <a:schemeClr val="accent1">
                    <a:lumMod val="75000"/>
                  </a:schemeClr>
                </a:solidFill>
              </a:rPr>
              <a:t>6“</a:t>
            </a:r>
            <a:endParaRPr lang="en-US" sz="1800" dirty="0">
              <a:solidFill>
                <a:schemeClr val="accent1">
                  <a:lumMod val="75000"/>
                </a:schemeClr>
              </a:solidFill>
            </a:endParaRPr>
          </a:p>
          <a:p>
            <a:pPr marL="0" lvl="1" indent="0">
              <a:spcBef>
                <a:spcPts val="1000"/>
              </a:spcBef>
              <a:buNone/>
            </a:pPr>
            <a:endParaRPr lang="en-US" sz="1800" dirty="0" smtClean="0"/>
          </a:p>
          <a:p>
            <a:pPr marL="0" lvl="1" indent="0">
              <a:spcBef>
                <a:spcPts val="1000"/>
              </a:spcBef>
              <a:buNone/>
            </a:pPr>
            <a:r>
              <a:rPr lang="en-US" dirty="0" smtClean="0"/>
              <a:t>Observe the Video carefully &amp; Identify --</a:t>
            </a:r>
          </a:p>
          <a:p>
            <a:pPr marL="0" lvl="1" indent="0">
              <a:spcBef>
                <a:spcPts val="1000"/>
              </a:spcBef>
              <a:buNone/>
            </a:pPr>
            <a:endParaRPr lang="en-US" dirty="0" smtClean="0"/>
          </a:p>
          <a:p>
            <a:pPr marL="0" lvl="1" indent="0">
              <a:spcBef>
                <a:spcPts val="1000"/>
              </a:spcBef>
              <a:buNone/>
            </a:pPr>
            <a:endParaRPr lang="en-US" dirty="0"/>
          </a:p>
          <a:p>
            <a:pPr marL="742950" lvl="2" indent="-285750">
              <a:spcBef>
                <a:spcPts val="1000"/>
              </a:spcBef>
            </a:pPr>
            <a:r>
              <a:rPr lang="en-US" sz="1800" dirty="0" smtClean="0">
                <a:solidFill>
                  <a:schemeClr val="accent2">
                    <a:lumMod val="75000"/>
                  </a:schemeClr>
                </a:solidFill>
              </a:rPr>
              <a:t>Number of Audio Objects present in the scene.</a:t>
            </a:r>
          </a:p>
          <a:p>
            <a:pPr marL="742950" lvl="2" indent="-285750">
              <a:spcBef>
                <a:spcPts val="1000"/>
              </a:spcBef>
            </a:pPr>
            <a:r>
              <a:rPr lang="en-US" sz="1800" dirty="0" smtClean="0">
                <a:solidFill>
                  <a:schemeClr val="accent2">
                    <a:lumMod val="75000"/>
                  </a:schemeClr>
                </a:solidFill>
              </a:rPr>
              <a:t>Shape of the objects</a:t>
            </a:r>
          </a:p>
          <a:p>
            <a:pPr marL="742950" lvl="2" indent="-285750">
              <a:spcBef>
                <a:spcPts val="1000"/>
              </a:spcBef>
            </a:pPr>
            <a:r>
              <a:rPr lang="en-US" sz="1800" dirty="0" smtClean="0">
                <a:solidFill>
                  <a:schemeClr val="accent2">
                    <a:lumMod val="75000"/>
                  </a:schemeClr>
                </a:solidFill>
              </a:rPr>
              <a:t>Movement of those objects.</a:t>
            </a:r>
          </a:p>
          <a:p>
            <a:pPr marL="742950" lvl="2" indent="-285750">
              <a:spcBef>
                <a:spcPts val="1000"/>
              </a:spcBef>
            </a:pPr>
            <a:r>
              <a:rPr lang="en-US" sz="1800" dirty="0" smtClean="0">
                <a:solidFill>
                  <a:schemeClr val="accent2">
                    <a:lumMod val="75000"/>
                  </a:schemeClr>
                </a:solidFill>
              </a:rPr>
              <a:t>Appearance / Disappearance of objects</a:t>
            </a:r>
          </a:p>
          <a:p>
            <a:pPr marL="742950" lvl="2" indent="-285750">
              <a:spcBef>
                <a:spcPts val="1000"/>
              </a:spcBef>
            </a:pPr>
            <a:r>
              <a:rPr lang="en-US" sz="1800" dirty="0" smtClean="0">
                <a:solidFill>
                  <a:schemeClr val="accent2">
                    <a:lumMod val="75000"/>
                  </a:schemeClr>
                </a:solidFill>
              </a:rPr>
              <a:t>Properties of the audio signals generated by these objects.</a:t>
            </a:r>
          </a:p>
          <a:p>
            <a:pPr marL="0" lvl="1" indent="0">
              <a:spcBef>
                <a:spcPts val="1000"/>
              </a:spcBef>
              <a:buNone/>
            </a:pPr>
            <a:endParaRPr lang="en-US" sz="1800" dirty="0"/>
          </a:p>
        </p:txBody>
      </p:sp>
      <p:pic>
        <p:nvPicPr>
          <p:cNvPr id="4" name="Picture 2" descr="http://images.wisegeek.com/car-speaker-se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20605" y="943661"/>
            <a:ext cx="1411968" cy="7808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50682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1991</TotalTime>
  <Words>3014</Words>
  <Application>Microsoft Office PowerPoint</Application>
  <PresentationFormat>Widescreen</PresentationFormat>
  <Paragraphs>435</Paragraphs>
  <Slides>34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Arial</vt:lpstr>
      <vt:lpstr>Calibri</vt:lpstr>
      <vt:lpstr>Calibri Light</vt:lpstr>
      <vt:lpstr>Carrier</vt:lpstr>
      <vt:lpstr>Symbol</vt:lpstr>
      <vt:lpstr>Times New Roman</vt:lpstr>
      <vt:lpstr>Wingdings</vt:lpstr>
      <vt:lpstr>Office Theme</vt:lpstr>
      <vt:lpstr>Object-Based Audio: A Signal Processing Overview</vt:lpstr>
      <vt:lpstr>Agenda</vt:lpstr>
      <vt:lpstr>Audio Signals – A snapshot view</vt:lpstr>
      <vt:lpstr>A Brief History of Audio</vt:lpstr>
      <vt:lpstr>A Brief History of Audio</vt:lpstr>
      <vt:lpstr>PowerPoint Presentation</vt:lpstr>
      <vt:lpstr>Basics of Object Based Audio</vt:lpstr>
      <vt:lpstr>Examples of Object-Based Audio</vt:lpstr>
      <vt:lpstr>Basics of Object-Based Audio</vt:lpstr>
      <vt:lpstr>PowerPoint Presentation</vt:lpstr>
      <vt:lpstr>Channel Based Audio vs Object Based Audio</vt:lpstr>
      <vt:lpstr>PowerPoint Presentation</vt:lpstr>
      <vt:lpstr>Pros &amp; Cons of Object Based-Audio </vt:lpstr>
      <vt:lpstr>A summary – basic of Object-Based Audio</vt:lpstr>
      <vt:lpstr>Revisit – basic of Object-Based Audio</vt:lpstr>
      <vt:lpstr>Object-Based Audio Stream Decoding &amp; Rendering</vt:lpstr>
      <vt:lpstr>Object-Based Audio Renderer on Headphones</vt:lpstr>
      <vt:lpstr>Object-Based Audio Rendering on Headphones</vt:lpstr>
      <vt:lpstr>Object-Based Audio Rendering on Headphones</vt:lpstr>
      <vt:lpstr>Object-Based Audio Rendering on Headphones</vt:lpstr>
      <vt:lpstr>Object-Based Audio Rendering on  Immersive Speaker-Layouts</vt:lpstr>
      <vt:lpstr>Object-Based Audio Renderer on  Immersive Speaker-Layouts</vt:lpstr>
      <vt:lpstr>Object-Based Audio Renderer on  Immersive Speaker-Layouts</vt:lpstr>
      <vt:lpstr>Object-Based Audio Renderer on  Immersive Speaker-Layouts</vt:lpstr>
      <vt:lpstr>Object-Based Audio Renderer on  Immersive Speaker-Layouts</vt:lpstr>
      <vt:lpstr>VBAP based object rendering  on Immersive Speaker-Layouts </vt:lpstr>
      <vt:lpstr>VBAP based object rendering  on Immersive Speaker-Layouts </vt:lpstr>
      <vt:lpstr>HOA based object rendering  on Immersive Speaker-Layouts </vt:lpstr>
      <vt:lpstr>Rendering  on Headphones using intermediate audio of Immersive Speaker-Layouts </vt:lpstr>
      <vt:lpstr>BinAural Rendering :  Immersive Speakers -&gt; Headphones.</vt:lpstr>
      <vt:lpstr>Industry Trends for Object-Based Audio</vt:lpstr>
      <vt:lpstr>Summary of Object-Based Audio</vt:lpstr>
      <vt:lpstr>Thank you</vt:lpstr>
      <vt:lpstr>References</vt:lpstr>
    </vt:vector>
  </TitlesOfParts>
  <Company>Cadence Design Systems,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 Audio Signal Processing Overview</dc:title>
  <dc:creator>Sachin Ghanekar</dc:creator>
  <cp:lastModifiedBy>Sachin Ghanekar</cp:lastModifiedBy>
  <cp:revision>234</cp:revision>
  <dcterms:created xsi:type="dcterms:W3CDTF">2016-03-01T06:24:02Z</dcterms:created>
  <dcterms:modified xsi:type="dcterms:W3CDTF">2016-03-07T08:43:28Z</dcterms:modified>
</cp:coreProperties>
</file>